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tags/tag86.xml" ContentType="application/vnd.openxmlformats-officedocument.presentationml.tags+xml"/>
  <Override PartName="/ppt/notesSlides/notesSlide85.xml" ContentType="application/vnd.openxmlformats-officedocument.presentationml.notesSlide+xml"/>
  <Override PartName="/ppt/tags/tag87.xml" ContentType="application/vnd.openxmlformats-officedocument.presentationml.tags+xml"/>
  <Override PartName="/ppt/notesSlides/notesSlide86.xml" ContentType="application/vnd.openxmlformats-officedocument.presentationml.notesSlide+xml"/>
  <Override PartName="/ppt/tags/tag88.xml" ContentType="application/vnd.openxmlformats-officedocument.presentationml.tags+xml"/>
  <Override PartName="/ppt/notesSlides/notesSlide87.xml" ContentType="application/vnd.openxmlformats-officedocument.presentationml.notesSlide+xml"/>
  <Override PartName="/ppt/tags/tag89.xml" ContentType="application/vnd.openxmlformats-officedocument.presentationml.tags+xml"/>
  <Override PartName="/ppt/notesSlides/notesSlide88.xml" ContentType="application/vnd.openxmlformats-officedocument.presentationml.notesSlide+xml"/>
  <Override PartName="/ppt/tags/tag90.xml" ContentType="application/vnd.openxmlformats-officedocument.presentationml.tags+xml"/>
  <Override PartName="/ppt/notesSlides/notesSlide89.xml" ContentType="application/vnd.openxmlformats-officedocument.presentationml.notesSlide+xml"/>
  <Override PartName="/ppt/tags/tag91.xml" ContentType="application/vnd.openxmlformats-officedocument.presentationml.tags+xml"/>
  <Override PartName="/ppt/notesSlides/notesSlide90.xml" ContentType="application/vnd.openxmlformats-officedocument.presentationml.notesSlide+xml"/>
  <Override PartName="/ppt/tags/tag92.xml" ContentType="application/vnd.openxmlformats-officedocument.presentationml.tags+xml"/>
  <Override PartName="/ppt/notesSlides/notesSlide91.xml" ContentType="application/vnd.openxmlformats-officedocument.presentationml.notesSlide+xml"/>
  <Override PartName="/ppt/tags/tag93.xml" ContentType="application/vnd.openxmlformats-officedocument.presentationml.tags+xml"/>
  <Override PartName="/ppt/notesSlides/notesSlide92.xml" ContentType="application/vnd.openxmlformats-officedocument.presentationml.notesSlide+xml"/>
  <Override PartName="/ppt/tags/tag94.xml" ContentType="application/vnd.openxmlformats-officedocument.presentationml.tags+xml"/>
  <Override PartName="/ppt/notesSlides/notesSlide93.xml" ContentType="application/vnd.openxmlformats-officedocument.presentationml.notesSlide+xml"/>
  <Override PartName="/ppt/tags/tag95.xml" ContentType="application/vnd.openxmlformats-officedocument.presentationml.tags+xml"/>
  <Override PartName="/ppt/notesSlides/notesSlide94.xml" ContentType="application/vnd.openxmlformats-officedocument.presentationml.notesSlide+xml"/>
  <Override PartName="/ppt/tags/tag96.xml" ContentType="application/vnd.openxmlformats-officedocument.presentationml.tags+xml"/>
  <Override PartName="/ppt/notesSlides/notesSlide95.xml" ContentType="application/vnd.openxmlformats-officedocument.presentationml.notesSlide+xml"/>
  <Override PartName="/ppt/tags/tag97.xml" ContentType="application/vnd.openxmlformats-officedocument.presentationml.tags+xml"/>
  <Override PartName="/ppt/notesSlides/notesSlide96.xml" ContentType="application/vnd.openxmlformats-officedocument.presentationml.notesSlide+xml"/>
  <Override PartName="/ppt/tags/tag98.xml" ContentType="application/vnd.openxmlformats-officedocument.presentationml.tags+xml"/>
  <Override PartName="/ppt/notesSlides/notesSlide97.xml" ContentType="application/vnd.openxmlformats-officedocument.presentationml.notesSlide+xml"/>
  <Override PartName="/ppt/tags/tag99.xml" ContentType="application/vnd.openxmlformats-officedocument.presentationml.tags+xml"/>
  <Override PartName="/ppt/notesSlides/notesSlide98.xml" ContentType="application/vnd.openxmlformats-officedocument.presentationml.notesSlide+xml"/>
  <Override PartName="/ppt/tags/tag100.xml" ContentType="application/vnd.openxmlformats-officedocument.presentationml.tags+xml"/>
  <Override PartName="/ppt/notesSlides/notesSlide99.xml" ContentType="application/vnd.openxmlformats-officedocument.presentationml.notesSlide+xml"/>
  <Override PartName="/ppt/tags/tag101.xml" ContentType="application/vnd.openxmlformats-officedocument.presentationml.tags+xml"/>
  <Override PartName="/ppt/notesSlides/notesSlide100.xml" ContentType="application/vnd.openxmlformats-officedocument.presentationml.notesSlide+xml"/>
  <Override PartName="/ppt/tags/tag102.xml" ContentType="application/vnd.openxmlformats-officedocument.presentationml.tags+xml"/>
  <Override PartName="/ppt/notesSlides/notesSlide101.xml" ContentType="application/vnd.openxmlformats-officedocument.presentationml.notesSlide+xml"/>
  <Override PartName="/ppt/tags/tag103.xml" ContentType="application/vnd.openxmlformats-officedocument.presentationml.tags+xml"/>
  <Override PartName="/ppt/notesSlides/notesSlide102.xml" ContentType="application/vnd.openxmlformats-officedocument.presentationml.notesSlide+xml"/>
  <Override PartName="/ppt/tags/tag104.xml" ContentType="application/vnd.openxmlformats-officedocument.presentationml.tags+xml"/>
  <Override PartName="/ppt/notesSlides/notesSlide103.xml" ContentType="application/vnd.openxmlformats-officedocument.presentationml.notesSlide+xml"/>
  <Override PartName="/ppt/tags/tag105.xml" ContentType="application/vnd.openxmlformats-officedocument.presentationml.tags+xml"/>
  <Override PartName="/ppt/notesSlides/notesSlide104.xml" ContentType="application/vnd.openxmlformats-officedocument.presentationml.notesSlide+xml"/>
  <Override PartName="/ppt/tags/tag106.xml" ContentType="application/vnd.openxmlformats-officedocument.presentationml.tags+xml"/>
  <Override PartName="/ppt/notesSlides/notesSlide105.xml" ContentType="application/vnd.openxmlformats-officedocument.presentationml.notesSlide+xml"/>
  <Override PartName="/ppt/tags/tag107.xml" ContentType="application/vnd.openxmlformats-officedocument.presentationml.tags+xml"/>
  <Override PartName="/ppt/notesSlides/notesSlide106.xml" ContentType="application/vnd.openxmlformats-officedocument.presentationml.notesSlide+xml"/>
  <Override PartName="/ppt/tags/tag108.xml" ContentType="application/vnd.openxmlformats-officedocument.presentationml.tags+xml"/>
  <Override PartName="/ppt/notesSlides/notesSlide107.xml" ContentType="application/vnd.openxmlformats-officedocument.presentationml.notesSlide+xml"/>
  <Override PartName="/ppt/tags/tag109.xml" ContentType="application/vnd.openxmlformats-officedocument.presentationml.tags+xml"/>
  <Override PartName="/ppt/notesSlides/notesSlide108.xml" ContentType="application/vnd.openxmlformats-officedocument.presentationml.notesSlide+xml"/>
  <Override PartName="/ppt/tags/tag110.xml" ContentType="application/vnd.openxmlformats-officedocument.presentationml.tags+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9" r:id="rId3"/>
    <p:sldMasterId id="2147483750" r:id="rId4"/>
    <p:sldMasterId id="2147483764" r:id="rId5"/>
  </p:sldMasterIdLst>
  <p:notesMasterIdLst>
    <p:notesMasterId r:id="rId118"/>
  </p:notesMasterIdLst>
  <p:sldIdLst>
    <p:sldId id="430" r:id="rId6"/>
    <p:sldId id="553" r:id="rId7"/>
    <p:sldId id="685" r:id="rId8"/>
    <p:sldId id="686" r:id="rId9"/>
    <p:sldId id="687" r:id="rId10"/>
    <p:sldId id="688" r:id="rId11"/>
    <p:sldId id="689" r:id="rId12"/>
    <p:sldId id="690" r:id="rId13"/>
    <p:sldId id="691" r:id="rId14"/>
    <p:sldId id="692" r:id="rId15"/>
    <p:sldId id="693" r:id="rId16"/>
    <p:sldId id="694" r:id="rId17"/>
    <p:sldId id="696" r:id="rId18"/>
    <p:sldId id="697" r:id="rId19"/>
    <p:sldId id="698" r:id="rId20"/>
    <p:sldId id="699" r:id="rId21"/>
    <p:sldId id="700" r:id="rId22"/>
    <p:sldId id="701" r:id="rId23"/>
    <p:sldId id="702" r:id="rId24"/>
    <p:sldId id="703" r:id="rId25"/>
    <p:sldId id="704" r:id="rId26"/>
    <p:sldId id="705" r:id="rId27"/>
    <p:sldId id="706" r:id="rId28"/>
    <p:sldId id="707" r:id="rId29"/>
    <p:sldId id="708" r:id="rId30"/>
    <p:sldId id="709" r:id="rId31"/>
    <p:sldId id="711" r:id="rId32"/>
    <p:sldId id="713" r:id="rId33"/>
    <p:sldId id="714" r:id="rId34"/>
    <p:sldId id="717" r:id="rId35"/>
    <p:sldId id="718" r:id="rId36"/>
    <p:sldId id="719" r:id="rId37"/>
    <p:sldId id="720" r:id="rId38"/>
    <p:sldId id="721" r:id="rId39"/>
    <p:sldId id="722" r:id="rId40"/>
    <p:sldId id="723" r:id="rId41"/>
    <p:sldId id="724" r:id="rId42"/>
    <p:sldId id="725" r:id="rId43"/>
    <p:sldId id="726" r:id="rId44"/>
    <p:sldId id="744" r:id="rId45"/>
    <p:sldId id="745" r:id="rId46"/>
    <p:sldId id="746" r:id="rId47"/>
    <p:sldId id="747" r:id="rId48"/>
    <p:sldId id="748" r:id="rId49"/>
    <p:sldId id="749" r:id="rId50"/>
    <p:sldId id="750" r:id="rId51"/>
    <p:sldId id="751" r:id="rId52"/>
    <p:sldId id="752" r:id="rId53"/>
    <p:sldId id="753" r:id="rId54"/>
    <p:sldId id="754" r:id="rId55"/>
    <p:sldId id="755" r:id="rId56"/>
    <p:sldId id="756" r:id="rId57"/>
    <p:sldId id="757" r:id="rId58"/>
    <p:sldId id="758" r:id="rId59"/>
    <p:sldId id="760" r:id="rId60"/>
    <p:sldId id="761" r:id="rId61"/>
    <p:sldId id="762" r:id="rId62"/>
    <p:sldId id="763" r:id="rId63"/>
    <p:sldId id="764" r:id="rId64"/>
    <p:sldId id="765" r:id="rId65"/>
    <p:sldId id="766" r:id="rId66"/>
    <p:sldId id="767" r:id="rId67"/>
    <p:sldId id="768" r:id="rId68"/>
    <p:sldId id="770" r:id="rId69"/>
    <p:sldId id="771" r:id="rId70"/>
    <p:sldId id="774" r:id="rId71"/>
    <p:sldId id="775" r:id="rId72"/>
    <p:sldId id="776" r:id="rId73"/>
    <p:sldId id="777" r:id="rId74"/>
    <p:sldId id="778" r:id="rId75"/>
    <p:sldId id="779" r:id="rId76"/>
    <p:sldId id="780" r:id="rId77"/>
    <p:sldId id="782" r:id="rId78"/>
    <p:sldId id="783" r:id="rId79"/>
    <p:sldId id="784" r:id="rId80"/>
    <p:sldId id="785" r:id="rId81"/>
    <p:sldId id="787" r:id="rId82"/>
    <p:sldId id="788" r:id="rId83"/>
    <p:sldId id="789" r:id="rId84"/>
    <p:sldId id="790" r:id="rId85"/>
    <p:sldId id="791" r:id="rId86"/>
    <p:sldId id="792" r:id="rId87"/>
    <p:sldId id="793" r:id="rId88"/>
    <p:sldId id="794" r:id="rId89"/>
    <p:sldId id="795" r:id="rId90"/>
    <p:sldId id="796" r:id="rId91"/>
    <p:sldId id="797" r:id="rId92"/>
    <p:sldId id="798" r:id="rId93"/>
    <p:sldId id="799" r:id="rId94"/>
    <p:sldId id="800" r:id="rId95"/>
    <p:sldId id="803" r:id="rId96"/>
    <p:sldId id="804" r:id="rId97"/>
    <p:sldId id="805" r:id="rId98"/>
    <p:sldId id="806" r:id="rId99"/>
    <p:sldId id="807" r:id="rId100"/>
    <p:sldId id="808" r:id="rId101"/>
    <p:sldId id="809" r:id="rId102"/>
    <p:sldId id="810" r:id="rId103"/>
    <p:sldId id="811" r:id="rId104"/>
    <p:sldId id="813" r:id="rId105"/>
    <p:sldId id="815" r:id="rId106"/>
    <p:sldId id="816" r:id="rId107"/>
    <p:sldId id="817" r:id="rId108"/>
    <p:sldId id="818" r:id="rId109"/>
    <p:sldId id="819" r:id="rId110"/>
    <p:sldId id="820" r:id="rId111"/>
    <p:sldId id="821" r:id="rId112"/>
    <p:sldId id="822" r:id="rId113"/>
    <p:sldId id="823" r:id="rId114"/>
    <p:sldId id="824" r:id="rId115"/>
    <p:sldId id="825" r:id="rId116"/>
    <p:sldId id="673" r:id="rId117"/>
  </p:sldIdLst>
  <p:sldSz cx="24384000" cy="13716000"/>
  <p:notesSz cx="6858000" cy="9144000"/>
  <p:custDataLst>
    <p:tags r:id="rId119"/>
  </p:custDataLst>
  <p:defaultTex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15:guide id="1" pos="7679" userDrawn="1">
          <p15:clr>
            <a:srgbClr val="A4A3A4"/>
          </p15:clr>
        </p15:guide>
        <p15:guide id="2" pos="1101" userDrawn="1">
          <p15:clr>
            <a:srgbClr val="A4A3A4"/>
          </p15:clr>
        </p15:guide>
        <p15:guide id="3" orient="horz" pos="786" userDrawn="1">
          <p15:clr>
            <a:srgbClr val="A4A3A4"/>
          </p15:clr>
        </p15:guide>
        <p15:guide id="4" orient="horz" pos="2194" userDrawn="1">
          <p15:clr>
            <a:srgbClr val="A4A3A4"/>
          </p15:clr>
        </p15:guide>
        <p15:guide id="5" orient="horz" pos="7524" userDrawn="1">
          <p15:clr>
            <a:srgbClr val="A4A3A4"/>
          </p15:clr>
        </p15:guide>
        <p15:guide id="6" orient="horz" pos="4137" userDrawn="1">
          <p15:clr>
            <a:srgbClr val="A4A3A4"/>
          </p15:clr>
        </p15:guide>
        <p15:guide id="7" pos="14233" userDrawn="1">
          <p15:clr>
            <a:srgbClr val="A4A3A4"/>
          </p15:clr>
        </p15:guide>
        <p15:guide id="8" pos="8474" userDrawn="1">
          <p15:clr>
            <a:srgbClr val="A4A3A4"/>
          </p15:clr>
        </p15:guide>
        <p15:guide id="9" orient="horz" pos="70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EF0"/>
    <a:srgbClr val="000000"/>
    <a:srgbClr val="2E7EEE"/>
    <a:srgbClr val="2E7EEF"/>
    <a:srgbClr val="F5F8FF"/>
    <a:srgbClr val="0162F5"/>
    <a:srgbClr val="FFFFFF"/>
    <a:srgbClr val="B4D3FF"/>
    <a:srgbClr val="418A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p:cViewPr varScale="1">
        <p:scale>
          <a:sx n="32" d="100"/>
          <a:sy n="32" d="100"/>
        </p:scale>
        <p:origin x="741" y="60"/>
      </p:cViewPr>
      <p:guideLst>
        <p:guide pos="7679"/>
        <p:guide pos="1101"/>
        <p:guide orient="horz" pos="786"/>
        <p:guide orient="horz" pos="2194"/>
        <p:guide orient="horz" pos="7524"/>
        <p:guide orient="horz" pos="4137"/>
        <p:guide pos="14233"/>
        <p:guide pos="8474"/>
        <p:guide orient="horz" pos="706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tags" Target="tags/tag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381000" y="685800"/>
            <a:ext cx="6096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13172" latinLnBrk="0">
      <a:lnSpc>
        <a:spcPct val="118000"/>
      </a:lnSpc>
      <a:defRPr sz="1988">
        <a:latin typeface="+mn-lt"/>
        <a:ea typeface="+mn-ea"/>
        <a:cs typeface="+mn-cs"/>
        <a:sym typeface="Helvetica Neue" panose="02000503000000020004"/>
      </a:defRPr>
    </a:lvl1pPr>
    <a:lvl2pPr indent="206586" defTabSz="413172" latinLnBrk="0">
      <a:lnSpc>
        <a:spcPct val="118000"/>
      </a:lnSpc>
      <a:defRPr sz="1988">
        <a:latin typeface="+mn-lt"/>
        <a:ea typeface="+mn-ea"/>
        <a:cs typeface="+mn-cs"/>
        <a:sym typeface="Helvetica Neue" panose="02000503000000020004"/>
      </a:defRPr>
    </a:lvl2pPr>
    <a:lvl3pPr indent="413172" defTabSz="413172" latinLnBrk="0">
      <a:lnSpc>
        <a:spcPct val="118000"/>
      </a:lnSpc>
      <a:defRPr sz="1988">
        <a:latin typeface="+mn-lt"/>
        <a:ea typeface="+mn-ea"/>
        <a:cs typeface="+mn-cs"/>
        <a:sym typeface="Helvetica Neue" panose="02000503000000020004"/>
      </a:defRPr>
    </a:lvl3pPr>
    <a:lvl4pPr indent="619757" defTabSz="413172" latinLnBrk="0">
      <a:lnSpc>
        <a:spcPct val="118000"/>
      </a:lnSpc>
      <a:defRPr sz="1988">
        <a:latin typeface="+mn-lt"/>
        <a:ea typeface="+mn-ea"/>
        <a:cs typeface="+mn-cs"/>
        <a:sym typeface="Helvetica Neue" panose="02000503000000020004"/>
      </a:defRPr>
    </a:lvl4pPr>
    <a:lvl5pPr indent="826343" defTabSz="413172" latinLnBrk="0">
      <a:lnSpc>
        <a:spcPct val="118000"/>
      </a:lnSpc>
      <a:defRPr sz="1988">
        <a:latin typeface="+mn-lt"/>
        <a:ea typeface="+mn-ea"/>
        <a:cs typeface="+mn-cs"/>
        <a:sym typeface="Helvetica Neue" panose="02000503000000020004"/>
      </a:defRPr>
    </a:lvl5pPr>
    <a:lvl6pPr indent="1032929" defTabSz="413172" latinLnBrk="0">
      <a:lnSpc>
        <a:spcPct val="118000"/>
      </a:lnSpc>
      <a:defRPr sz="1988">
        <a:latin typeface="+mn-lt"/>
        <a:ea typeface="+mn-ea"/>
        <a:cs typeface="+mn-cs"/>
        <a:sym typeface="Helvetica Neue" panose="02000503000000020004"/>
      </a:defRPr>
    </a:lvl6pPr>
    <a:lvl7pPr indent="1239515" defTabSz="413172" latinLnBrk="0">
      <a:lnSpc>
        <a:spcPct val="118000"/>
      </a:lnSpc>
      <a:defRPr sz="1988">
        <a:latin typeface="+mn-lt"/>
        <a:ea typeface="+mn-ea"/>
        <a:cs typeface="+mn-cs"/>
        <a:sym typeface="Helvetica Neue" panose="02000503000000020004"/>
      </a:defRPr>
    </a:lvl7pPr>
    <a:lvl8pPr indent="1446101" defTabSz="413172" latinLnBrk="0">
      <a:lnSpc>
        <a:spcPct val="118000"/>
      </a:lnSpc>
      <a:defRPr sz="1988">
        <a:latin typeface="+mn-lt"/>
        <a:ea typeface="+mn-ea"/>
        <a:cs typeface="+mn-cs"/>
        <a:sym typeface="Helvetica Neue" panose="02000503000000020004"/>
      </a:defRPr>
    </a:lvl8pPr>
    <a:lvl9pPr indent="1652687" defTabSz="413172" latinLnBrk="0">
      <a:lnSpc>
        <a:spcPct val="118000"/>
      </a:lnSpc>
      <a:defRPr sz="1988">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830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945966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90832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53223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01778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175598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299827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90012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583908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46637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19501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364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7256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2950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64680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51914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33595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45636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391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3661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29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2075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8616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0246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2060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18464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95681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4587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95338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28168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05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818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3052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1814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885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89617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6417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6688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6221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6823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98959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9973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3676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37039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39510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815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225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13703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4552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82134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7423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51357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27334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95189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161589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4597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6676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72789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284718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01645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3622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26829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4016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586239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289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272274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2746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30400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746868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543610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879173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912674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50508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867563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63211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85413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90497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22263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8867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11920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030350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9667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803664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23302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805237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46834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0082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02586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297360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62834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905569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915233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403873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948597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79970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6804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114117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2879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48968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258032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6009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57030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548216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69419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45075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085577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08195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13087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140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2E7EEE"/>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en-US" altLang="zh-CN"/>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49" y="2244823"/>
            <a:ext cx="18288291" cy="4775405"/>
          </a:xfrm>
          <a:prstGeom prst="rect">
            <a:avLst/>
          </a:prstGeom>
        </p:spPr>
        <p:txBody>
          <a:bodyPr anchor="b"/>
          <a:lstStyle>
            <a:lvl1pPr algn="ctr">
              <a:defRPr sz="6615"/>
            </a:lvl1pPr>
          </a:lstStyle>
          <a:p>
            <a:r>
              <a:rPr lang="zh-CN" altLang="en-US"/>
              <a:t>单击此处编辑母版标题样式</a:t>
            </a:r>
          </a:p>
        </p:txBody>
      </p:sp>
      <p:sp>
        <p:nvSpPr>
          <p:cNvPr id="3" name="副标题 2"/>
          <p:cNvSpPr>
            <a:spLocks noGrp="1"/>
          </p:cNvSpPr>
          <p:nvPr>
            <p:ph type="subTitle" idx="1"/>
          </p:nvPr>
        </p:nvSpPr>
        <p:spPr>
          <a:xfrm>
            <a:off x="3048049" y="7204386"/>
            <a:ext cx="18288291" cy="3311667"/>
          </a:xfrm>
          <a:prstGeom prst="rect">
            <a:avLst/>
          </a:prstGeom>
        </p:spPr>
        <p:txBody>
          <a:bodyPr/>
          <a:lstStyle>
            <a:lvl1pPr marL="0" indent="0" algn="ctr">
              <a:buNone/>
              <a:defRPr sz="2646"/>
            </a:lvl1pPr>
            <a:lvl2pPr marL="504245" indent="0" algn="ctr">
              <a:buNone/>
              <a:defRPr sz="2205"/>
            </a:lvl2pPr>
            <a:lvl3pPr marL="1007855" indent="0" algn="ctr">
              <a:buNone/>
              <a:defRPr sz="1985"/>
            </a:lvl3pPr>
            <a:lvl4pPr marL="1512099" indent="0" algn="ctr">
              <a:buNone/>
              <a:defRPr sz="1766"/>
            </a:lvl4pPr>
            <a:lvl5pPr marL="2016345" indent="0" algn="ctr">
              <a:buNone/>
              <a:defRPr sz="1766"/>
            </a:lvl5pPr>
            <a:lvl6pPr marL="2520590" indent="0" algn="ctr">
              <a:buNone/>
              <a:defRPr sz="1766"/>
            </a:lvl6pPr>
            <a:lvl7pPr marL="3024200" indent="0" algn="ctr">
              <a:buNone/>
              <a:defRPr sz="1766"/>
            </a:lvl7pPr>
            <a:lvl8pPr marL="3528444" indent="0" algn="ctr">
              <a:buNone/>
              <a:defRPr sz="1766"/>
            </a:lvl8pPr>
            <a:lvl9pPr marL="4032690" indent="0" algn="ctr">
              <a:buNone/>
              <a:defRPr sz="1766"/>
            </a:lvl9pPr>
          </a:lstStyle>
          <a:p>
            <a:r>
              <a:rPr lang="zh-CN" altLang="en-US"/>
              <a:t>单击此处编辑母版副标题样式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676429" y="3651408"/>
            <a:ext cx="21031535"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27" y="3419622"/>
            <a:ext cx="21031535" cy="5705720"/>
          </a:xfrm>
          <a:prstGeom prst="rect">
            <a:avLst/>
          </a:prstGeom>
        </p:spPr>
        <p:txBody>
          <a:bodyPr anchor="b"/>
          <a:lstStyle>
            <a:lvl1pPr>
              <a:defRPr sz="6615"/>
            </a:lvl1pPr>
          </a:lstStyle>
          <a:p>
            <a:r>
              <a:rPr lang="zh-CN" altLang="en-US"/>
              <a:t>单击此处编辑母版标题样式</a:t>
            </a:r>
          </a:p>
        </p:txBody>
      </p:sp>
      <p:sp>
        <p:nvSpPr>
          <p:cNvPr id="3" name="文本占位符 2"/>
          <p:cNvSpPr>
            <a:spLocks noGrp="1"/>
          </p:cNvSpPr>
          <p:nvPr>
            <p:ph type="body" idx="1"/>
          </p:nvPr>
        </p:nvSpPr>
        <p:spPr>
          <a:xfrm>
            <a:off x="1663727" y="9179320"/>
            <a:ext cx="21031535" cy="3000504"/>
          </a:xfrm>
          <a:prstGeom prst="rect">
            <a:avLst/>
          </a:prstGeom>
        </p:spPr>
        <p:txBody>
          <a:bodyPr/>
          <a:lstStyle>
            <a:lvl1pPr marL="0" indent="0">
              <a:buNone/>
              <a:defRPr sz="2646">
                <a:solidFill>
                  <a:schemeClr val="tx1">
                    <a:tint val="75000"/>
                  </a:schemeClr>
                </a:solidFill>
              </a:defRPr>
            </a:lvl1pPr>
            <a:lvl2pPr marL="504245" indent="0">
              <a:buNone/>
              <a:defRPr sz="2205">
                <a:solidFill>
                  <a:schemeClr val="tx1">
                    <a:tint val="75000"/>
                  </a:schemeClr>
                </a:solidFill>
              </a:defRPr>
            </a:lvl2pPr>
            <a:lvl3pPr marL="1007855" indent="0">
              <a:buNone/>
              <a:defRPr sz="1985">
                <a:solidFill>
                  <a:schemeClr val="tx1">
                    <a:tint val="75000"/>
                  </a:schemeClr>
                </a:solidFill>
              </a:defRPr>
            </a:lvl3pPr>
            <a:lvl4pPr marL="1512099" indent="0">
              <a:buNone/>
              <a:defRPr sz="1766">
                <a:solidFill>
                  <a:schemeClr val="tx1">
                    <a:tint val="75000"/>
                  </a:schemeClr>
                </a:solidFill>
              </a:defRPr>
            </a:lvl4pPr>
            <a:lvl5pPr marL="2016345" indent="0">
              <a:buNone/>
              <a:defRPr sz="1766">
                <a:solidFill>
                  <a:schemeClr val="tx1">
                    <a:tint val="75000"/>
                  </a:schemeClr>
                </a:solidFill>
              </a:defRPr>
            </a:lvl5pPr>
            <a:lvl6pPr marL="2520590" indent="0">
              <a:buNone/>
              <a:defRPr sz="1766">
                <a:solidFill>
                  <a:schemeClr val="tx1">
                    <a:tint val="75000"/>
                  </a:schemeClr>
                </a:solidFill>
              </a:defRPr>
            </a:lvl6pPr>
            <a:lvl7pPr marL="3024200" indent="0">
              <a:buNone/>
              <a:defRPr sz="1766">
                <a:solidFill>
                  <a:schemeClr val="tx1">
                    <a:tint val="75000"/>
                  </a:schemeClr>
                </a:solidFill>
              </a:defRPr>
            </a:lvl7pPr>
            <a:lvl8pPr marL="3528444" indent="0">
              <a:buNone/>
              <a:defRPr sz="1766">
                <a:solidFill>
                  <a:schemeClr val="tx1">
                    <a:tint val="75000"/>
                  </a:schemeClr>
                </a:solidFill>
              </a:defRPr>
            </a:lvl8pPr>
            <a:lvl9pPr marL="4032690" indent="0">
              <a:buNone/>
              <a:defRPr sz="17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676428"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12268396"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603" y="730282"/>
            <a:ext cx="21031535" cy="2651239"/>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679602" y="3362469"/>
            <a:ext cx="10315739"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4" name="内容占位符 3"/>
          <p:cNvSpPr>
            <a:spLocks noGrp="1"/>
          </p:cNvSpPr>
          <p:nvPr>
            <p:ph sz="half" idx="2"/>
          </p:nvPr>
        </p:nvSpPr>
        <p:spPr>
          <a:xfrm>
            <a:off x="1679602" y="5010365"/>
            <a:ext cx="10315739"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12344597" y="3362469"/>
            <a:ext cx="10366540"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6" name="内容占位符 5"/>
          <p:cNvSpPr>
            <a:spLocks noGrp="1"/>
          </p:cNvSpPr>
          <p:nvPr>
            <p:ph sz="quarter" idx="4"/>
          </p:nvPr>
        </p:nvSpPr>
        <p:spPr>
          <a:xfrm>
            <a:off x="12344597" y="5010365"/>
            <a:ext cx="10366540"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8" name="页脚占位符 7"/>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4" name="页脚占位符 3"/>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内容占位符 2"/>
          <p:cNvSpPr>
            <a:spLocks noGrp="1"/>
          </p:cNvSpPr>
          <p:nvPr>
            <p:ph idx="1"/>
          </p:nvPr>
        </p:nvSpPr>
        <p:spPr>
          <a:xfrm>
            <a:off x="10366541" y="1974936"/>
            <a:ext cx="12344597" cy="9747669"/>
          </a:xfrm>
          <a:prstGeom prst="rect">
            <a:avLst/>
          </a:prstGeom>
        </p:spPr>
        <p:txBody>
          <a:bodyPr/>
          <a:lstStyle>
            <a:lvl1pPr>
              <a:defRPr sz="3530"/>
            </a:lvl1pPr>
            <a:lvl2pPr>
              <a:defRPr sz="3085"/>
            </a:lvl2pPr>
            <a:lvl3pPr>
              <a:defRPr sz="2646"/>
            </a:lvl3pPr>
            <a:lvl4pPr>
              <a:defRPr sz="2205"/>
            </a:lvl4pPr>
            <a:lvl5pPr>
              <a:defRPr sz="2205"/>
            </a:lvl5pPr>
            <a:lvl6pPr>
              <a:defRPr sz="2205"/>
            </a:lvl6pPr>
            <a:lvl7pPr>
              <a:defRPr sz="2205"/>
            </a:lvl7pPr>
            <a:lvl8pPr>
              <a:defRPr sz="2205"/>
            </a:lvl8pPr>
            <a:lvl9pPr>
              <a:defRPr sz="220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图片占位符 2"/>
          <p:cNvSpPr>
            <a:spLocks noGrp="1"/>
          </p:cNvSpPr>
          <p:nvPr>
            <p:ph type="pic" idx="1"/>
          </p:nvPr>
        </p:nvSpPr>
        <p:spPr>
          <a:xfrm>
            <a:off x="10366541" y="1974936"/>
            <a:ext cx="12344597" cy="9747669"/>
          </a:xfrm>
          <a:prstGeom prst="rect">
            <a:avLst/>
          </a:prstGeom>
        </p:spPr>
        <p:txBody>
          <a:bodyPr/>
          <a:lstStyle>
            <a:lvl1pPr marL="0" indent="0">
              <a:buNone/>
              <a:defRPr sz="3530"/>
            </a:lvl1pPr>
            <a:lvl2pPr marL="504245" indent="0">
              <a:buNone/>
              <a:defRPr sz="3085"/>
            </a:lvl2pPr>
            <a:lvl3pPr marL="1007855" indent="0">
              <a:buNone/>
              <a:defRPr sz="2646"/>
            </a:lvl3pPr>
            <a:lvl4pPr marL="1512099" indent="0">
              <a:buNone/>
              <a:defRPr sz="2205"/>
            </a:lvl4pPr>
            <a:lvl5pPr marL="2016345" indent="0">
              <a:buNone/>
              <a:defRPr sz="2205"/>
            </a:lvl5pPr>
            <a:lvl6pPr marL="2520590" indent="0">
              <a:buNone/>
              <a:defRPr sz="2205"/>
            </a:lvl6pPr>
            <a:lvl7pPr marL="3024200" indent="0">
              <a:buNone/>
              <a:defRPr sz="2205"/>
            </a:lvl7pPr>
            <a:lvl8pPr marL="3528444" indent="0">
              <a:buNone/>
              <a:defRPr sz="2205"/>
            </a:lvl8pPr>
            <a:lvl9pPr marL="4032690" indent="0">
              <a:buNone/>
              <a:defRPr sz="2205"/>
            </a:lvl9pPr>
          </a:lstStyle>
          <a:p>
            <a:endParaRPr lang="zh-CN" altLang="en-US"/>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1676429" y="3651408"/>
            <a:ext cx="21031535" cy="8703049"/>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节">
    <p:bg>
      <p:bgPr>
        <a:solidFill>
          <a:srgbClr val="2E7EEE"/>
        </a:solidFill>
        <a:effectLst/>
      </p:bgPr>
    </p:bg>
    <p:spTree>
      <p:nvGrpSpPr>
        <p:cNvPr id="1" name=""/>
        <p:cNvGrpSpPr/>
        <p:nvPr/>
      </p:nvGrpSpPr>
      <p:grpSpPr>
        <a:xfrm>
          <a:off x="0" y="0"/>
          <a:ext cx="0" cy="0"/>
          <a:chOff x="0" y="0"/>
          <a:chExt cx="0" cy="0"/>
        </a:xfrm>
      </p:grpSpPr>
      <p:sp>
        <p:nvSpPr>
          <p:cNvPr id="21" name="章节标题"/>
          <p:cNvSpPr txBox="1">
            <a:spLocks noGrp="1"/>
          </p:cNvSpPr>
          <p:nvPr>
            <p:ph type="title" hasCustomPrompt="1"/>
          </p:nvPr>
        </p:nvSpPr>
        <p:spPr>
          <a:xfrm>
            <a:off x="1206516" y="4534095"/>
            <a:ext cx="21971354" cy="4648400"/>
          </a:xfrm>
          <a:prstGeom prst="rect">
            <a:avLst/>
          </a:prstGeom>
        </p:spPr>
        <p:txBody>
          <a:bodyPr anchor="ctr"/>
          <a:lstStyle>
            <a:lvl1pPr>
              <a:defRPr sz="12786" b="0" spc="-232">
                <a:solidFill>
                  <a:srgbClr val="FFFFFF"/>
                </a:solidFill>
                <a:latin typeface="Noto Sans SC Regular"/>
                <a:ea typeface="Noto Sans SC Regular"/>
                <a:cs typeface="Noto Sans SC Regular"/>
                <a:sym typeface="Noto Sans SC Regular"/>
              </a:defRPr>
            </a:lvl1pPr>
          </a:lstStyle>
          <a:p>
            <a:r>
              <a:t>章节标题</a:t>
            </a:r>
          </a:p>
        </p:txBody>
      </p:sp>
      <p:sp>
        <p:nvSpPr>
          <p:cNvPr id="22" name="幻灯片编号"/>
          <p:cNvSpPr txBox="1">
            <a:spLocks noGrp="1"/>
          </p:cNvSpPr>
          <p:nvPr>
            <p:ph type="sldNum" sz="quarter" idx="2"/>
          </p:nvPr>
        </p:nvSpPr>
        <p:spPr>
          <a:xfrm>
            <a:off x="11986795" y="13054213"/>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50078" y="730282"/>
            <a:ext cx="5257884" cy="1162417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428" y="730282"/>
            <a:ext cx="15621248" cy="116241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33155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03879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50114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673523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3181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287791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305075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457023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6459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86592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16618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15" y="365142"/>
            <a:ext cx="10515767" cy="132562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16" y="6356624"/>
            <a:ext cx="2743243" cy="365141"/>
          </a:xfrm>
        </p:spPr>
        <p:txBody>
          <a:bodyPr/>
          <a:lstStyle/>
          <a:p>
            <a:fld id="{263DB197-84B0-484E-9C0F-88358ECCB797}" type="datetimeFigureOut">
              <a:rPr lang="zh-CN" altLang="en-US" smtClean="0"/>
              <a:t>2023/1/12</a:t>
            </a:fld>
            <a:endParaRPr lang="zh-CN" altLang="en-US"/>
          </a:p>
        </p:txBody>
      </p:sp>
      <p:sp>
        <p:nvSpPr>
          <p:cNvPr id="4" name="页脚占位符 3"/>
          <p:cNvSpPr>
            <a:spLocks noGrp="1"/>
          </p:cNvSpPr>
          <p:nvPr>
            <p:ph type="ftr" sz="quarter" idx="11"/>
          </p:nvPr>
        </p:nvSpPr>
        <p:spPr>
          <a:xfrm>
            <a:off x="4038665" y="6356624"/>
            <a:ext cx="4114866" cy="365141"/>
          </a:xfrm>
        </p:spPr>
        <p:txBody>
          <a:bodyPr/>
          <a:lstStyle/>
          <a:p>
            <a:endParaRPr lang="zh-CN" altLang="en-US"/>
          </a:p>
        </p:txBody>
      </p:sp>
      <p:sp>
        <p:nvSpPr>
          <p:cNvPr id="5" name="灯片编号占位符 4"/>
          <p:cNvSpPr>
            <a:spLocks noGrp="1"/>
          </p:cNvSpPr>
          <p:nvPr>
            <p:ph type="sldNum" sz="quarter" idx="12"/>
          </p:nvPr>
        </p:nvSpPr>
        <p:spPr>
          <a:xfrm>
            <a:off x="8610739" y="6356624"/>
            <a:ext cx="2743243" cy="365141"/>
          </a:xfrm>
        </p:spPr>
        <p:txBody>
          <a:bodyPr/>
          <a:lstStyle/>
          <a:p>
            <a:fld id="{E077DA78-E013-4A8C-AD75-63A150561B10}" type="slidenum">
              <a:rPr lang="zh-CN" altLang="en-US" smtClean="0"/>
              <a:t>‹#›</a:t>
            </a:fld>
            <a:endParaRPr lang="zh-CN" altLang="en-US"/>
          </a:p>
        </p:txBody>
      </p:sp>
    </p:spTree>
    <p:extLst>
      <p:ext uri="{BB962C8B-B14F-4D97-AF65-F5344CB8AC3E}">
        <p14:creationId xmlns:p14="http://schemas.microsoft.com/office/powerpoint/2010/main" val="3033572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581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3691483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2159346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464085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02670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471780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200183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4687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53083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39475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386825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758528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90359" y="13057666"/>
            <a:ext cx="391173" cy="398513"/>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5664012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正文">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9765567" y="13037328"/>
            <a:ext cx="398302" cy="40620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86794" y="13049978"/>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39439361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2.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hasCustomPrompt="1"/>
          </p:nvPr>
        </p:nvSpPr>
        <p:spPr>
          <a:xfrm>
            <a:off x="1206520" y="4248688"/>
            <a:ext cx="21971349" cy="8256367"/>
          </a:xfrm>
          <a:prstGeom prst="rect">
            <a:avLst/>
          </a:prstGeom>
          <a:ln w="12700">
            <a:miter lim="400000"/>
          </a:ln>
        </p:spPr>
        <p:txBody>
          <a:bodyPr lIns="50800" tIns="50800" rIns="50800" bIns="50800">
            <a:normAutofit/>
          </a:bodyPr>
          <a:lstStyle/>
          <a:p>
            <a:r>
              <a:t>议程主题</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86795" y="13049979"/>
            <a:ext cx="398302" cy="406201"/>
          </a:xfrm>
          <a:prstGeom prst="rect">
            <a:avLst/>
          </a:prstGeom>
          <a:ln w="12700">
            <a:miter lim="400000"/>
          </a:ln>
        </p:spPr>
        <p:txBody>
          <a:bodyPr wrap="none" lIns="50800" tIns="50800" rIns="50800" bIns="50800" anchor="b">
            <a:spAutoFit/>
          </a:bodyPr>
          <a:lstStyle>
            <a:lvl1pPr defTabSz="584264">
              <a:defRPr sz="1985">
                <a:solidFill>
                  <a:srgbClr val="000000"/>
                </a:solidFill>
              </a:defRPr>
            </a:lvl1pPr>
          </a:lstStyle>
          <a:p>
            <a:fld id="{86CB4B4D-7CA3-9044-876B-883B54F8677D}" type="slidenum">
              <a:rPr/>
              <a:t>‹#›</a:t>
            </a:fld>
            <a:endParaRPr/>
          </a:p>
        </p:txBody>
      </p:sp>
      <p:pic>
        <p:nvPicPr>
          <p:cNvPr id="5" name="图片 4"/>
          <p:cNvPicPr>
            <a:picLocks noChangeAspect="1"/>
          </p:cNvPicPr>
          <p:nvPr userDrawn="1"/>
        </p:nvPicPr>
        <p:blipFill rotWithShape="1">
          <a:blip r:embed="rId10"/>
          <a:srcRect l="52556" t="10937"/>
          <a:stretch>
            <a:fillRect/>
          </a:stretch>
        </p:blipFill>
        <p:spPr>
          <a:xfrm>
            <a:off x="12803026" y="1"/>
            <a:ext cx="11653095" cy="13762311"/>
          </a:xfrm>
          <a:prstGeom prst="rect">
            <a:avLst/>
          </a:prstGeom>
        </p:spPr>
      </p:pic>
      <p:pic>
        <p:nvPicPr>
          <p:cNvPr id="6" name="图像" descr="图像"/>
          <p:cNvPicPr>
            <a:picLocks noChangeAspect="1"/>
          </p:cNvPicPr>
          <p:nvPr userDrawn="1"/>
        </p:nvPicPr>
        <p:blipFill>
          <a:blip r:embed="rId11"/>
          <a:stretch>
            <a:fillRect/>
          </a:stretch>
        </p:blipFill>
        <p:spPr>
          <a:xfrm>
            <a:off x="19118720" y="1068070"/>
            <a:ext cx="3810062" cy="619153"/>
          </a:xfrm>
          <a:prstGeom prst="rect">
            <a:avLst/>
          </a:prstGeom>
        </p:spPr>
      </p:pic>
      <p:pic>
        <p:nvPicPr>
          <p:cNvPr id="7" name="图片 6"/>
          <p:cNvPicPr>
            <a:picLocks noChangeAspect="1"/>
          </p:cNvPicPr>
          <p:nvPr userDrawn="1"/>
        </p:nvPicPr>
        <p:blipFill rotWithShape="1">
          <a:blip r:embed="rId10"/>
          <a:srcRect r="47772"/>
          <a:stretch>
            <a:fillRect/>
          </a:stretch>
        </p:blipFill>
        <p:spPr>
          <a:xfrm>
            <a:off x="2" y="1"/>
            <a:ext cx="12925624" cy="138084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94" r:id="rId8"/>
  </p:sldLayoutIdLst>
  <p:transition spd="med"/>
  <p:txStyles>
    <p:titleStyle>
      <a:lvl1pPr marL="0" marR="0" indent="0" algn="l" defTabSz="2688249" latinLnBrk="0">
        <a:lnSpc>
          <a:spcPct val="80000"/>
        </a:lnSpc>
        <a:spcBef>
          <a:spcPts val="0"/>
        </a:spcBef>
        <a:spcAft>
          <a:spcPts val="0"/>
        </a:spcAft>
        <a:buClrTx/>
        <a:buSzTx/>
        <a:buFontTx/>
        <a:buNone/>
        <a:defRPr sz="937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74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90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7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99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titleStyle>
    <p:bodyStyle>
      <a:lvl1pPr marL="0" marR="0" indent="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5042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100785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512099"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20163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5205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302420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528444"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40326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bodyStyle>
    <p:otherStyle>
      <a:lvl1pPr marL="0" marR="0" indent="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1pPr>
      <a:lvl2pPr marL="0" marR="0" indent="5042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2pPr>
      <a:lvl3pPr marL="0" marR="0" indent="100785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3pPr>
      <a:lvl4pPr marL="0" marR="0" indent="1512099"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4pPr>
      <a:lvl5pPr marL="0" marR="0" indent="20163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5pPr>
      <a:lvl6pPr marL="0" marR="0" indent="25205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6pPr>
      <a:lvl7pPr marL="0" marR="0" indent="302420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7pPr>
      <a:lvl8pPr marL="0" marR="0" indent="3528444"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8pPr>
      <a:lvl9pPr marL="0" marR="0" indent="40326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stretch>
            <a:fillRect/>
          </a:stretch>
        </p:blipFill>
        <p:spPr>
          <a:xfrm>
            <a:off x="54462" y="0"/>
            <a:ext cx="24329929" cy="13693086"/>
          </a:xfrm>
          <a:prstGeom prst="rect">
            <a:avLst/>
          </a:prstGeom>
        </p:spPr>
      </p:pic>
      <p:sp>
        <p:nvSpPr>
          <p:cNvPr id="3" name="矩形: 圆角 2"/>
          <p:cNvSpPr/>
          <p:nvPr userDrawn="1"/>
        </p:nvSpPr>
        <p:spPr>
          <a:xfrm>
            <a:off x="0" y="0"/>
            <a:ext cx="24411621" cy="2524694"/>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1" dirty="0"/>
          </a:p>
        </p:txBody>
      </p:sp>
      <p:pic>
        <p:nvPicPr>
          <p:cNvPr id="4" name="图像" descr="图像"/>
          <p:cNvPicPr>
            <a:picLocks noChangeAspect="1"/>
          </p:cNvPicPr>
          <p:nvPr userDrawn="1"/>
        </p:nvPicPr>
        <p:blipFill>
          <a:blip r:embed="rId14"/>
          <a:stretch>
            <a:fillRect/>
          </a:stretch>
        </p:blipFill>
        <p:spPr>
          <a:xfrm>
            <a:off x="19118720" y="1068070"/>
            <a:ext cx="3810062" cy="619153"/>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2016345" rtl="0" eaLnBrk="1" latinLnBrk="0" hangingPunct="1">
        <a:lnSpc>
          <a:spcPct val="90000"/>
        </a:lnSpc>
        <a:spcBef>
          <a:spcPct val="0"/>
        </a:spcBef>
        <a:buNone/>
        <a:defRPr sz="9701" kern="1200">
          <a:solidFill>
            <a:schemeClr val="tx1"/>
          </a:solidFill>
          <a:latin typeface="+mj-lt"/>
          <a:ea typeface="+mj-ea"/>
          <a:cs typeface="+mj-cs"/>
        </a:defRPr>
      </a:lvl1pPr>
    </p:titleStyle>
    <p:bodyStyle>
      <a:lvl1pPr marL="504245" indent="-504245" algn="l" defTabSz="2016345" rtl="0" eaLnBrk="1" latinLnBrk="0" hangingPunct="1">
        <a:lnSpc>
          <a:spcPct val="90000"/>
        </a:lnSpc>
        <a:spcBef>
          <a:spcPct val="442000"/>
        </a:spcBef>
        <a:buFont typeface="Arial" panose="020B0604020202020204" pitchFamily="34" charset="0"/>
        <a:buChar char="•"/>
        <a:defRPr sz="6176" kern="1200">
          <a:solidFill>
            <a:schemeClr val="tx1"/>
          </a:solidFill>
          <a:latin typeface="+mn-lt"/>
          <a:ea typeface="+mn-ea"/>
          <a:cs typeface="+mn-cs"/>
        </a:defRPr>
      </a:lvl1pPr>
      <a:lvl2pPr marL="1512099" indent="-504245" algn="l" defTabSz="2016345" rtl="0" eaLnBrk="1" latinLnBrk="0" hangingPunct="1">
        <a:lnSpc>
          <a:spcPct val="90000"/>
        </a:lnSpc>
        <a:spcBef>
          <a:spcPts val="1105"/>
        </a:spcBef>
        <a:buFont typeface="Arial" panose="020B0604020202020204" pitchFamily="34" charset="0"/>
        <a:buChar char="•"/>
        <a:defRPr sz="5291" kern="1200">
          <a:solidFill>
            <a:schemeClr val="tx1"/>
          </a:solidFill>
          <a:latin typeface="+mn-lt"/>
          <a:ea typeface="+mn-ea"/>
          <a:cs typeface="+mn-cs"/>
        </a:defRPr>
      </a:lvl2pPr>
      <a:lvl3pPr marL="2520590" indent="-504245" algn="l" defTabSz="2016345" rtl="0" eaLnBrk="1" latinLnBrk="0" hangingPunct="1">
        <a:lnSpc>
          <a:spcPct val="90000"/>
        </a:lnSpc>
        <a:spcBef>
          <a:spcPts val="1105"/>
        </a:spcBef>
        <a:buFont typeface="Arial" panose="020B0604020202020204" pitchFamily="34" charset="0"/>
        <a:buChar char="•"/>
        <a:defRPr sz="4411" kern="1200">
          <a:solidFill>
            <a:schemeClr val="tx1"/>
          </a:solidFill>
          <a:latin typeface="+mn-lt"/>
          <a:ea typeface="+mn-ea"/>
          <a:cs typeface="+mn-cs"/>
        </a:defRPr>
      </a:lvl3pPr>
      <a:lvl4pPr marL="3528444"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4pPr>
      <a:lvl5pPr marL="4536299"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5pPr>
      <a:lvl6pPr marL="55447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6pPr>
      <a:lvl7pPr marL="655264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7pPr>
      <a:lvl8pPr marL="756113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8pPr>
      <a:lvl9pPr marL="85689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9pPr>
    </p:bodyStyle>
    <p:otherStyle>
      <a:defPPr>
        <a:defRPr lang="zh-CN"/>
      </a:defPPr>
      <a:lvl1pPr marL="0" algn="l" defTabSz="2016345" rtl="0" eaLnBrk="1" latinLnBrk="0" hangingPunct="1">
        <a:defRPr sz="3971" kern="1200">
          <a:solidFill>
            <a:schemeClr val="tx1"/>
          </a:solidFill>
          <a:latin typeface="+mn-lt"/>
          <a:ea typeface="+mn-ea"/>
          <a:cs typeface="+mn-cs"/>
        </a:defRPr>
      </a:lvl1pPr>
      <a:lvl2pPr marL="1007855" algn="l" defTabSz="2016345" rtl="0" eaLnBrk="1" latinLnBrk="0" hangingPunct="1">
        <a:defRPr sz="3971" kern="1200">
          <a:solidFill>
            <a:schemeClr val="tx1"/>
          </a:solidFill>
          <a:latin typeface="+mn-lt"/>
          <a:ea typeface="+mn-ea"/>
          <a:cs typeface="+mn-cs"/>
        </a:defRPr>
      </a:lvl2pPr>
      <a:lvl3pPr marL="2016345" algn="l" defTabSz="2016345" rtl="0" eaLnBrk="1" latinLnBrk="0" hangingPunct="1">
        <a:defRPr sz="3971" kern="1200">
          <a:solidFill>
            <a:schemeClr val="tx1"/>
          </a:solidFill>
          <a:latin typeface="+mn-lt"/>
          <a:ea typeface="+mn-ea"/>
          <a:cs typeface="+mn-cs"/>
        </a:defRPr>
      </a:lvl3pPr>
      <a:lvl4pPr marL="3024200" algn="l" defTabSz="2016345" rtl="0" eaLnBrk="1" latinLnBrk="0" hangingPunct="1">
        <a:defRPr sz="3971" kern="1200">
          <a:solidFill>
            <a:schemeClr val="tx1"/>
          </a:solidFill>
          <a:latin typeface="+mn-lt"/>
          <a:ea typeface="+mn-ea"/>
          <a:cs typeface="+mn-cs"/>
        </a:defRPr>
      </a:lvl4pPr>
      <a:lvl5pPr marL="4032690" algn="l" defTabSz="2016345" rtl="0" eaLnBrk="1" latinLnBrk="0" hangingPunct="1">
        <a:defRPr sz="3971" kern="1200">
          <a:solidFill>
            <a:schemeClr val="tx1"/>
          </a:solidFill>
          <a:latin typeface="+mn-lt"/>
          <a:ea typeface="+mn-ea"/>
          <a:cs typeface="+mn-cs"/>
        </a:defRPr>
      </a:lvl5pPr>
      <a:lvl6pPr marL="5040545" algn="l" defTabSz="2016345" rtl="0" eaLnBrk="1" latinLnBrk="0" hangingPunct="1">
        <a:defRPr sz="3971" kern="1200">
          <a:solidFill>
            <a:schemeClr val="tx1"/>
          </a:solidFill>
          <a:latin typeface="+mn-lt"/>
          <a:ea typeface="+mn-ea"/>
          <a:cs typeface="+mn-cs"/>
        </a:defRPr>
      </a:lvl6pPr>
      <a:lvl7pPr marL="6048401" algn="l" defTabSz="2016345" rtl="0" eaLnBrk="1" latinLnBrk="0" hangingPunct="1">
        <a:defRPr sz="3971" kern="1200">
          <a:solidFill>
            <a:schemeClr val="tx1"/>
          </a:solidFill>
          <a:latin typeface="+mn-lt"/>
          <a:ea typeface="+mn-ea"/>
          <a:cs typeface="+mn-cs"/>
        </a:defRPr>
      </a:lvl7pPr>
      <a:lvl8pPr marL="7056891" algn="l" defTabSz="2016345" rtl="0" eaLnBrk="1" latinLnBrk="0" hangingPunct="1">
        <a:defRPr sz="3971" kern="1200">
          <a:solidFill>
            <a:schemeClr val="tx1"/>
          </a:solidFill>
          <a:latin typeface="+mn-lt"/>
          <a:ea typeface="+mn-ea"/>
          <a:cs typeface="+mn-cs"/>
        </a:defRPr>
      </a:lvl8pPr>
      <a:lvl9pPr marL="8064746" algn="l" defTabSz="2016345" rtl="0" eaLnBrk="1" latinLnBrk="0" hangingPunct="1">
        <a:defRPr sz="397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像" descr="图像"/>
          <p:cNvPicPr>
            <a:picLocks noChangeAspect="1"/>
          </p:cNvPicPr>
          <p:nvPr userDrawn="1"/>
        </p:nvPicPr>
        <p:blipFill>
          <a:blip r:embed="rId13">
            <a:alphaModFix amt="20000"/>
            <a:duotone>
              <a:prstClr val="black"/>
              <a:schemeClr val="accent1">
                <a:tint val="45000"/>
                <a:satMod val="400000"/>
              </a:schemeClr>
            </a:duotone>
          </a:blip>
          <a:srcRect/>
          <a:stretch>
            <a:fillRect/>
          </a:stretch>
        </p:blipFill>
        <p:spPr>
          <a:xfrm>
            <a:off x="3925634" y="4233092"/>
            <a:ext cx="15768571" cy="9497468"/>
          </a:xfrm>
          <a:prstGeom prst="rect">
            <a:avLst/>
          </a:prstGeom>
          <a:ln w="12700" cap="flat">
            <a:noFill/>
            <a:miter lim="400000"/>
            <a:headEnd/>
            <a:tailEnd/>
          </a:ln>
          <a:effectLst/>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1007855" rtl="0" eaLnBrk="1" latinLnBrk="0" hangingPunct="1">
        <a:lnSpc>
          <a:spcPct val="90000"/>
        </a:lnSpc>
        <a:spcBef>
          <a:spcPct val="0"/>
        </a:spcBef>
        <a:buNone/>
        <a:defRPr sz="4851" kern="1200">
          <a:solidFill>
            <a:schemeClr val="tx1"/>
          </a:solidFill>
          <a:latin typeface="+mj-lt"/>
          <a:ea typeface="+mj-ea"/>
          <a:cs typeface="+mj-cs"/>
        </a:defRPr>
      </a:lvl1pPr>
    </p:titleStyle>
    <p:bodyStyle>
      <a:lvl1pPr marL="252123" indent="-252123" algn="l" defTabSz="1007855" rtl="0" eaLnBrk="1" latinLnBrk="0" hangingPunct="1">
        <a:lnSpc>
          <a:spcPct val="90000"/>
        </a:lnSpc>
        <a:spcBef>
          <a:spcPct val="221000"/>
        </a:spcBef>
        <a:buFont typeface="Arial" panose="020B0604020202020204" pitchFamily="34" charset="0"/>
        <a:buChar char="•"/>
        <a:defRPr sz="3085" kern="1200">
          <a:solidFill>
            <a:schemeClr val="tx1"/>
          </a:solidFill>
          <a:latin typeface="+mn-lt"/>
          <a:ea typeface="+mn-ea"/>
          <a:cs typeface="+mn-cs"/>
        </a:defRPr>
      </a:lvl1pPr>
      <a:lvl2pPr marL="756368" indent="-252123" algn="l" defTabSz="1007855" rtl="0" eaLnBrk="1" latinLnBrk="0" hangingPunct="1">
        <a:lnSpc>
          <a:spcPct val="90000"/>
        </a:lnSpc>
        <a:spcBef>
          <a:spcPts val="549"/>
        </a:spcBef>
        <a:buFont typeface="Arial" panose="020B0604020202020204" pitchFamily="34" charset="0"/>
        <a:buChar char="•"/>
        <a:defRPr sz="2646" kern="1200">
          <a:solidFill>
            <a:schemeClr val="tx1"/>
          </a:solidFill>
          <a:latin typeface="+mn-lt"/>
          <a:ea typeface="+mn-ea"/>
          <a:cs typeface="+mn-cs"/>
        </a:defRPr>
      </a:lvl2pPr>
      <a:lvl3pPr marL="1259978" indent="-252123" algn="l" defTabSz="1007855" rtl="0" eaLnBrk="1" latinLnBrk="0" hangingPunct="1">
        <a:lnSpc>
          <a:spcPct val="90000"/>
        </a:lnSpc>
        <a:spcBef>
          <a:spcPts val="549"/>
        </a:spcBef>
        <a:buFont typeface="Arial" panose="020B0604020202020204" pitchFamily="34" charset="0"/>
        <a:buChar char="•"/>
        <a:defRPr sz="2205" kern="1200">
          <a:solidFill>
            <a:schemeClr val="tx1"/>
          </a:solidFill>
          <a:latin typeface="+mn-lt"/>
          <a:ea typeface="+mn-ea"/>
          <a:cs typeface="+mn-cs"/>
        </a:defRPr>
      </a:lvl3pPr>
      <a:lvl4pPr marL="17642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4pPr>
      <a:lvl5pPr marL="22684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5pPr>
      <a:lvl6pPr marL="27720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6pPr>
      <a:lvl7pPr marL="32763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7pPr>
      <a:lvl8pPr marL="37805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8pPr>
      <a:lvl9pPr marL="42841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9pPr>
    </p:bodyStyle>
    <p:otherStyle>
      <a:defPPr>
        <a:defRPr lang="zh-CN"/>
      </a:defPPr>
      <a:lvl1pPr marL="0" algn="l" defTabSz="1007855" rtl="0" eaLnBrk="1" latinLnBrk="0" hangingPunct="1">
        <a:defRPr sz="1985" kern="1200">
          <a:solidFill>
            <a:schemeClr val="tx1"/>
          </a:solidFill>
          <a:latin typeface="+mn-lt"/>
          <a:ea typeface="+mn-ea"/>
          <a:cs typeface="+mn-cs"/>
        </a:defRPr>
      </a:lvl1pPr>
      <a:lvl2pPr marL="504245" algn="l" defTabSz="1007855" rtl="0" eaLnBrk="1" latinLnBrk="0" hangingPunct="1">
        <a:defRPr sz="1985" kern="1200">
          <a:solidFill>
            <a:schemeClr val="tx1"/>
          </a:solidFill>
          <a:latin typeface="+mn-lt"/>
          <a:ea typeface="+mn-ea"/>
          <a:cs typeface="+mn-cs"/>
        </a:defRPr>
      </a:lvl2pPr>
      <a:lvl3pPr marL="1007855" algn="l" defTabSz="1007855" rtl="0" eaLnBrk="1" latinLnBrk="0" hangingPunct="1">
        <a:defRPr sz="1985" kern="1200">
          <a:solidFill>
            <a:schemeClr val="tx1"/>
          </a:solidFill>
          <a:latin typeface="+mn-lt"/>
          <a:ea typeface="+mn-ea"/>
          <a:cs typeface="+mn-cs"/>
        </a:defRPr>
      </a:lvl3pPr>
      <a:lvl4pPr marL="1512099" algn="l" defTabSz="1007855" rtl="0" eaLnBrk="1" latinLnBrk="0" hangingPunct="1">
        <a:defRPr sz="1985" kern="1200">
          <a:solidFill>
            <a:schemeClr val="tx1"/>
          </a:solidFill>
          <a:latin typeface="+mn-lt"/>
          <a:ea typeface="+mn-ea"/>
          <a:cs typeface="+mn-cs"/>
        </a:defRPr>
      </a:lvl4pPr>
      <a:lvl5pPr marL="2016345" algn="l" defTabSz="1007855" rtl="0" eaLnBrk="1" latinLnBrk="0" hangingPunct="1">
        <a:defRPr sz="1985" kern="1200">
          <a:solidFill>
            <a:schemeClr val="tx1"/>
          </a:solidFill>
          <a:latin typeface="+mn-lt"/>
          <a:ea typeface="+mn-ea"/>
          <a:cs typeface="+mn-cs"/>
        </a:defRPr>
      </a:lvl5pPr>
      <a:lvl6pPr marL="2520590" algn="l" defTabSz="1007855" rtl="0" eaLnBrk="1" latinLnBrk="0" hangingPunct="1">
        <a:defRPr sz="1985" kern="1200">
          <a:solidFill>
            <a:schemeClr val="tx1"/>
          </a:solidFill>
          <a:latin typeface="+mn-lt"/>
          <a:ea typeface="+mn-ea"/>
          <a:cs typeface="+mn-cs"/>
        </a:defRPr>
      </a:lvl6pPr>
      <a:lvl7pPr marL="3024200" algn="l" defTabSz="1007855" rtl="0" eaLnBrk="1" latinLnBrk="0" hangingPunct="1">
        <a:defRPr sz="1985" kern="1200">
          <a:solidFill>
            <a:schemeClr val="tx1"/>
          </a:solidFill>
          <a:latin typeface="+mn-lt"/>
          <a:ea typeface="+mn-ea"/>
          <a:cs typeface="+mn-cs"/>
        </a:defRPr>
      </a:lvl7pPr>
      <a:lvl8pPr marL="3528444" algn="l" defTabSz="1007855" rtl="0" eaLnBrk="1" latinLnBrk="0" hangingPunct="1">
        <a:defRPr sz="1985" kern="1200">
          <a:solidFill>
            <a:schemeClr val="tx1"/>
          </a:solidFill>
          <a:latin typeface="+mn-lt"/>
          <a:ea typeface="+mn-ea"/>
          <a:cs typeface="+mn-cs"/>
        </a:defRPr>
      </a:lvl8pPr>
      <a:lvl9pPr marL="4032690" algn="l" defTabSz="1007855" rtl="0" eaLnBrk="1" latinLnBrk="0" hangingPunct="1">
        <a:defRPr sz="198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53396702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pic>
        <p:nvPicPr>
          <p:cNvPr id="7" name="图片 6"/>
          <p:cNvPicPr>
            <a:picLocks noChangeAspect="1"/>
          </p:cNvPicPr>
          <p:nvPr userDrawn="1"/>
        </p:nvPicPr>
        <p:blipFill rotWithShape="1">
          <a:blip r:embed="rId14"/>
          <a:srcRect l="52556" t="10937"/>
          <a:stretch>
            <a:fillRect/>
          </a:stretch>
        </p:blipFill>
        <p:spPr>
          <a:xfrm>
            <a:off x="12803026" y="1"/>
            <a:ext cx="11653095" cy="13762311"/>
          </a:xfrm>
          <a:prstGeom prst="rect">
            <a:avLst/>
          </a:prstGeom>
        </p:spPr>
      </p:pic>
      <p:pic>
        <p:nvPicPr>
          <p:cNvPr id="8" name="图像" descr="图像"/>
          <p:cNvPicPr>
            <a:picLocks noChangeAspect="1"/>
          </p:cNvPicPr>
          <p:nvPr userDrawn="1"/>
        </p:nvPicPr>
        <p:blipFill>
          <a:blip r:embed="rId15"/>
          <a:stretch>
            <a:fillRect/>
          </a:stretch>
        </p:blipFill>
        <p:spPr>
          <a:xfrm>
            <a:off x="19118720" y="1068070"/>
            <a:ext cx="3810062" cy="619153"/>
          </a:xfrm>
          <a:prstGeom prst="rect">
            <a:avLst/>
          </a:prstGeom>
        </p:spPr>
      </p:pic>
      <p:pic>
        <p:nvPicPr>
          <p:cNvPr id="9" name="图片 8"/>
          <p:cNvPicPr>
            <a:picLocks noChangeAspect="1"/>
          </p:cNvPicPr>
          <p:nvPr userDrawn="1"/>
        </p:nvPicPr>
        <p:blipFill rotWithShape="1">
          <a:blip r:embed="rId14"/>
          <a:srcRect r="47772"/>
          <a:stretch>
            <a:fillRect/>
          </a:stretch>
        </p:blipFill>
        <p:spPr>
          <a:xfrm>
            <a:off x="2" y="1"/>
            <a:ext cx="12925624" cy="13808488"/>
          </a:xfrm>
          <a:prstGeom prst="rect">
            <a:avLst/>
          </a:prstGeom>
        </p:spPr>
      </p:pic>
    </p:spTree>
    <p:extLst>
      <p:ext uri="{BB962C8B-B14F-4D97-AF65-F5344CB8AC3E}">
        <p14:creationId xmlns:p14="http://schemas.microsoft.com/office/powerpoint/2010/main" val="325980003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7.xml"/><Relationship Id="rId1" Type="http://schemas.openxmlformats.org/officeDocument/2006/relationships/tags" Target="../tags/tag99.xml"/><Relationship Id="rId6" Type="http://schemas.openxmlformats.org/officeDocument/2006/relationships/image" Target="../media/image34.png"/><Relationship Id="rId5" Type="http://schemas.openxmlformats.org/officeDocument/2006/relationships/image" Target="../media/image2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7.xml"/><Relationship Id="rId1" Type="http://schemas.openxmlformats.org/officeDocument/2006/relationships/tags" Target="../tags/tag100.xml"/><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7.xml"/><Relationship Id="rId1" Type="http://schemas.openxmlformats.org/officeDocument/2006/relationships/tags" Target="../tags/tag101.xml"/><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7.xml"/><Relationship Id="rId1" Type="http://schemas.openxmlformats.org/officeDocument/2006/relationships/tags" Target="../tags/tag102.xml"/><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7.xml"/><Relationship Id="rId1" Type="http://schemas.openxmlformats.org/officeDocument/2006/relationships/tags" Target="../tags/tag103.xml"/><Relationship Id="rId4" Type="http://schemas.openxmlformats.org/officeDocument/2006/relationships/image" Target="../media/image9.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7.xml"/><Relationship Id="rId1" Type="http://schemas.openxmlformats.org/officeDocument/2006/relationships/tags" Target="../tags/tag104.xml"/><Relationship Id="rId4" Type="http://schemas.openxmlformats.org/officeDocument/2006/relationships/image" Target="../media/image9.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7.xml"/><Relationship Id="rId1" Type="http://schemas.openxmlformats.org/officeDocument/2006/relationships/tags" Target="../tags/tag105.xml"/><Relationship Id="rId4" Type="http://schemas.openxmlformats.org/officeDocument/2006/relationships/image" Target="../media/image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7.xml"/><Relationship Id="rId1" Type="http://schemas.openxmlformats.org/officeDocument/2006/relationships/tags" Target="../tags/tag106.xml"/><Relationship Id="rId5" Type="http://schemas.openxmlformats.org/officeDocument/2006/relationships/image" Target="../media/image26.png"/><Relationship Id="rId4" Type="http://schemas.openxmlformats.org/officeDocument/2006/relationships/image" Target="../media/image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7.xml"/><Relationship Id="rId1" Type="http://schemas.openxmlformats.org/officeDocument/2006/relationships/tags" Target="../tags/tag107.xml"/><Relationship Id="rId5" Type="http://schemas.openxmlformats.org/officeDocument/2006/relationships/image" Target="../media/image26.png"/><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7.xml"/><Relationship Id="rId1" Type="http://schemas.openxmlformats.org/officeDocument/2006/relationships/tags" Target="../tags/tag108.xml"/><Relationship Id="rId5" Type="http://schemas.openxmlformats.org/officeDocument/2006/relationships/image" Target="../media/image2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tags" Target="../tags/tag10.xml"/><Relationship Id="rId5" Type="http://schemas.openxmlformats.org/officeDocument/2006/relationships/image" Target="../media/image17.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7.xml"/><Relationship Id="rId1" Type="http://schemas.openxmlformats.org/officeDocument/2006/relationships/tags" Target="../tags/tag109.xml"/><Relationship Id="rId5" Type="http://schemas.openxmlformats.org/officeDocument/2006/relationships/image" Target="../media/image2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7.xml"/><Relationship Id="rId1" Type="http://schemas.openxmlformats.org/officeDocument/2006/relationships/tags" Target="../tags/tag110.xml"/><Relationship Id="rId5" Type="http://schemas.openxmlformats.org/officeDocument/2006/relationships/image" Target="../media/image26.png"/><Relationship Id="rId4" Type="http://schemas.openxmlformats.org/officeDocument/2006/relationships/image" Target="../media/image9.png"/></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7.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7.xml"/><Relationship Id="rId1" Type="http://schemas.openxmlformats.org/officeDocument/2006/relationships/tags" Target="../tags/tag12.xml"/><Relationship Id="rId5" Type="http://schemas.openxmlformats.org/officeDocument/2006/relationships/image" Target="../media/image19.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tags" Target="../tags/tag13.xml"/><Relationship Id="rId5" Type="http://schemas.openxmlformats.org/officeDocument/2006/relationships/image" Target="../media/image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7.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7.xml"/><Relationship Id="rId1" Type="http://schemas.openxmlformats.org/officeDocument/2006/relationships/tags" Target="../tags/tag15.xml"/><Relationship Id="rId5" Type="http://schemas.openxmlformats.org/officeDocument/2006/relationships/image" Target="../media/image9.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7.xml"/><Relationship Id="rId1" Type="http://schemas.openxmlformats.org/officeDocument/2006/relationships/tags" Target="../tags/tag16.xml"/><Relationship Id="rId5" Type="http://schemas.openxmlformats.org/officeDocument/2006/relationships/image" Target="../media/image9.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7.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7.xml"/><Relationship Id="rId1" Type="http://schemas.openxmlformats.org/officeDocument/2006/relationships/tags" Target="../tags/tag18.xml"/><Relationship Id="rId5" Type="http://schemas.openxmlformats.org/officeDocument/2006/relationships/image" Target="../media/image2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ags" Target="../tags/tag19.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20.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7.xml"/><Relationship Id="rId1" Type="http://schemas.openxmlformats.org/officeDocument/2006/relationships/tags" Target="../tags/tag2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7.xml"/><Relationship Id="rId1" Type="http://schemas.openxmlformats.org/officeDocument/2006/relationships/tags" Target="../tags/tag22.xml"/><Relationship Id="rId5" Type="http://schemas.openxmlformats.org/officeDocument/2006/relationships/image" Target="../media/image26.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7.xml"/><Relationship Id="rId1" Type="http://schemas.openxmlformats.org/officeDocument/2006/relationships/tags" Target="../tags/tag2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24.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7.xml"/><Relationship Id="rId1" Type="http://schemas.openxmlformats.org/officeDocument/2006/relationships/tags" Target="../tags/tag25.xml"/><Relationship Id="rId5" Type="http://schemas.openxmlformats.org/officeDocument/2006/relationships/image" Target="../media/image2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7.xml"/><Relationship Id="rId1" Type="http://schemas.openxmlformats.org/officeDocument/2006/relationships/tags" Target="../tags/tag26.xml"/><Relationship Id="rId5" Type="http://schemas.openxmlformats.org/officeDocument/2006/relationships/image" Target="../media/image26.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7.xml"/><Relationship Id="rId1" Type="http://schemas.openxmlformats.org/officeDocument/2006/relationships/tags" Target="../tags/tag28.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7.xml"/><Relationship Id="rId1" Type="http://schemas.openxmlformats.org/officeDocument/2006/relationships/tags" Target="../tags/tag29.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7.xml"/><Relationship Id="rId1" Type="http://schemas.openxmlformats.org/officeDocument/2006/relationships/tags" Target="../tags/tag30.xml"/><Relationship Id="rId5" Type="http://schemas.openxmlformats.org/officeDocument/2006/relationships/image" Target="../media/image26.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ags" Target="../tags/tag31.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ags" Target="../tags/tag3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7.xml"/><Relationship Id="rId1" Type="http://schemas.openxmlformats.org/officeDocument/2006/relationships/tags" Target="../tags/tag33.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7.xml"/><Relationship Id="rId1" Type="http://schemas.openxmlformats.org/officeDocument/2006/relationships/tags" Target="../tags/tag34.xml"/><Relationship Id="rId5" Type="http://schemas.openxmlformats.org/officeDocument/2006/relationships/image" Target="../media/image26.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7.xml"/><Relationship Id="rId1" Type="http://schemas.openxmlformats.org/officeDocument/2006/relationships/tags" Target="../tags/tag35.xml"/><Relationship Id="rId5" Type="http://schemas.openxmlformats.org/officeDocument/2006/relationships/image" Target="../media/image26.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7.xml"/><Relationship Id="rId1" Type="http://schemas.openxmlformats.org/officeDocument/2006/relationships/tags" Target="../tags/tag36.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7.xml"/><Relationship Id="rId1" Type="http://schemas.openxmlformats.org/officeDocument/2006/relationships/tags" Target="../tags/tag37.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7.xml"/><Relationship Id="rId1" Type="http://schemas.openxmlformats.org/officeDocument/2006/relationships/tags" Target="../tags/tag38.xml"/><Relationship Id="rId5" Type="http://schemas.openxmlformats.org/officeDocument/2006/relationships/image" Target="../media/image2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7.xml"/><Relationship Id="rId1" Type="http://schemas.openxmlformats.org/officeDocument/2006/relationships/tags" Target="../tags/tag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7.xml"/><Relationship Id="rId1" Type="http://schemas.openxmlformats.org/officeDocument/2006/relationships/tags" Target="../tags/tag39.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7.xml"/><Relationship Id="rId1" Type="http://schemas.openxmlformats.org/officeDocument/2006/relationships/tags" Target="../tags/tag40.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tags" Target="../tags/tag41.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7.xml"/><Relationship Id="rId1" Type="http://schemas.openxmlformats.org/officeDocument/2006/relationships/tags" Target="../tags/tag42.xml"/><Relationship Id="rId5" Type="http://schemas.openxmlformats.org/officeDocument/2006/relationships/image" Target="../media/image26.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xml"/><Relationship Id="rId1" Type="http://schemas.openxmlformats.org/officeDocument/2006/relationships/tags" Target="../tags/tag43.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7.xml"/><Relationship Id="rId1" Type="http://schemas.openxmlformats.org/officeDocument/2006/relationships/tags" Target="../tags/tag44.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7.xml"/><Relationship Id="rId1" Type="http://schemas.openxmlformats.org/officeDocument/2006/relationships/tags" Target="../tags/tag45.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7.xml"/><Relationship Id="rId1" Type="http://schemas.openxmlformats.org/officeDocument/2006/relationships/tags" Target="../tags/tag46.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7.xml"/><Relationship Id="rId1" Type="http://schemas.openxmlformats.org/officeDocument/2006/relationships/tags" Target="../tags/tag47.xml"/><Relationship Id="rId5" Type="http://schemas.openxmlformats.org/officeDocument/2006/relationships/image" Target="../media/image30.emf"/><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7.xml"/><Relationship Id="rId1" Type="http://schemas.openxmlformats.org/officeDocument/2006/relationships/tags" Target="../tags/tag48.xml"/><Relationship Id="rId5" Type="http://schemas.openxmlformats.org/officeDocument/2006/relationships/image" Target="../media/image30.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7.xml"/><Relationship Id="rId1" Type="http://schemas.openxmlformats.org/officeDocument/2006/relationships/tags" Target="../tags/tag4.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7.xml"/><Relationship Id="rId1" Type="http://schemas.openxmlformats.org/officeDocument/2006/relationships/tags" Target="../tags/tag49.xml"/><Relationship Id="rId5" Type="http://schemas.openxmlformats.org/officeDocument/2006/relationships/image" Target="../media/image26.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7.xml"/><Relationship Id="rId1" Type="http://schemas.openxmlformats.org/officeDocument/2006/relationships/tags" Target="../tags/tag50.xml"/><Relationship Id="rId5" Type="http://schemas.openxmlformats.org/officeDocument/2006/relationships/image" Target="../media/image31.GIF"/><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7.xml"/><Relationship Id="rId1" Type="http://schemas.openxmlformats.org/officeDocument/2006/relationships/tags" Target="../tags/tag51.xml"/><Relationship Id="rId5" Type="http://schemas.openxmlformats.org/officeDocument/2006/relationships/image" Target="../media/image31.GIF"/><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7.xml"/><Relationship Id="rId1" Type="http://schemas.openxmlformats.org/officeDocument/2006/relationships/tags" Target="../tags/tag52.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7.xml"/><Relationship Id="rId1" Type="http://schemas.openxmlformats.org/officeDocument/2006/relationships/tags" Target="../tags/tag53.xml"/><Relationship Id="rId5" Type="http://schemas.openxmlformats.org/officeDocument/2006/relationships/image" Target="../media/image26.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7.xml"/><Relationship Id="rId1" Type="http://schemas.openxmlformats.org/officeDocument/2006/relationships/tags" Target="../tags/tag54.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7.xml"/><Relationship Id="rId1" Type="http://schemas.openxmlformats.org/officeDocument/2006/relationships/tags" Target="../tags/tag55.xml"/><Relationship Id="rId5" Type="http://schemas.openxmlformats.org/officeDocument/2006/relationships/image" Target="../media/image26.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7.xml"/><Relationship Id="rId1" Type="http://schemas.openxmlformats.org/officeDocument/2006/relationships/tags" Target="../tags/tag56.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7.xml"/><Relationship Id="rId1" Type="http://schemas.openxmlformats.org/officeDocument/2006/relationships/tags" Target="../tags/tag57.xml"/><Relationship Id="rId5" Type="http://schemas.openxmlformats.org/officeDocument/2006/relationships/image" Target="../media/image26.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7.xml"/><Relationship Id="rId1" Type="http://schemas.openxmlformats.org/officeDocument/2006/relationships/tags" Target="../tags/tag5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7.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7.xml"/><Relationship Id="rId1" Type="http://schemas.openxmlformats.org/officeDocument/2006/relationships/tags" Target="../tags/tag59.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7.xml"/><Relationship Id="rId1" Type="http://schemas.openxmlformats.org/officeDocument/2006/relationships/tags" Target="../tags/tag60.xml"/><Relationship Id="rId5" Type="http://schemas.openxmlformats.org/officeDocument/2006/relationships/image" Target="../media/image26.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7.xml"/><Relationship Id="rId1" Type="http://schemas.openxmlformats.org/officeDocument/2006/relationships/tags" Target="../tags/tag61.xml"/><Relationship Id="rId5" Type="http://schemas.openxmlformats.org/officeDocument/2006/relationships/image" Target="../media/image32.jpe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7.xml"/><Relationship Id="rId1" Type="http://schemas.openxmlformats.org/officeDocument/2006/relationships/tags" Target="../tags/tag62.xml"/><Relationship Id="rId5" Type="http://schemas.openxmlformats.org/officeDocument/2006/relationships/image" Target="../media/image32.jpe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7.xml"/><Relationship Id="rId1" Type="http://schemas.openxmlformats.org/officeDocument/2006/relationships/tags" Target="../tags/tag63.xml"/><Relationship Id="rId6" Type="http://schemas.openxmlformats.org/officeDocument/2006/relationships/image" Target="../media/image32.jpeg"/><Relationship Id="rId5" Type="http://schemas.openxmlformats.org/officeDocument/2006/relationships/image" Target="../media/image26.pn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7.xml"/><Relationship Id="rId1" Type="http://schemas.openxmlformats.org/officeDocument/2006/relationships/tags" Target="../tags/tag64.xml"/><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7.xml"/><Relationship Id="rId1" Type="http://schemas.openxmlformats.org/officeDocument/2006/relationships/tags" Target="../tags/tag65.xml"/><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7.xml"/><Relationship Id="rId1" Type="http://schemas.openxmlformats.org/officeDocument/2006/relationships/tags" Target="../tags/tag66.xml"/><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7.xml"/><Relationship Id="rId1" Type="http://schemas.openxmlformats.org/officeDocument/2006/relationships/tags" Target="../tags/tag67.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7.xml"/><Relationship Id="rId1" Type="http://schemas.openxmlformats.org/officeDocument/2006/relationships/tags" Target="../tags/tag6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7.xml"/><Relationship Id="rId1" Type="http://schemas.openxmlformats.org/officeDocument/2006/relationships/tags" Target="../tags/tag6.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7.xml"/><Relationship Id="rId1" Type="http://schemas.openxmlformats.org/officeDocument/2006/relationships/tags" Target="../tags/tag69.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7.xml"/><Relationship Id="rId1" Type="http://schemas.openxmlformats.org/officeDocument/2006/relationships/tags" Target="../tags/tag70.xml"/><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7.xml"/><Relationship Id="rId1" Type="http://schemas.openxmlformats.org/officeDocument/2006/relationships/tags" Target="../tags/tag71.xml"/><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7.xml"/><Relationship Id="rId1" Type="http://schemas.openxmlformats.org/officeDocument/2006/relationships/tags" Target="../tags/tag72.xml"/><Relationship Id="rId5" Type="http://schemas.openxmlformats.org/officeDocument/2006/relationships/image" Target="../media/image26.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7.xml"/><Relationship Id="rId1" Type="http://schemas.openxmlformats.org/officeDocument/2006/relationships/tags" Target="../tags/tag73.xml"/><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7.xml"/><Relationship Id="rId1" Type="http://schemas.openxmlformats.org/officeDocument/2006/relationships/tags" Target="../tags/tag74.xml"/><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7.xml"/><Relationship Id="rId1" Type="http://schemas.openxmlformats.org/officeDocument/2006/relationships/tags" Target="../tags/tag75.xml"/><Relationship Id="rId5" Type="http://schemas.openxmlformats.org/officeDocument/2006/relationships/image" Target="../media/image26.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7.xml"/><Relationship Id="rId1" Type="http://schemas.openxmlformats.org/officeDocument/2006/relationships/tags" Target="../tags/tag76.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7.xml"/><Relationship Id="rId1" Type="http://schemas.openxmlformats.org/officeDocument/2006/relationships/tags" Target="../tags/tag77.xml"/><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7.xml"/><Relationship Id="rId1" Type="http://schemas.openxmlformats.org/officeDocument/2006/relationships/tags" Target="../tags/tag7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7.xml"/><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7.xml"/><Relationship Id="rId1" Type="http://schemas.openxmlformats.org/officeDocument/2006/relationships/tags" Target="../tags/tag79.xml"/><Relationship Id="rId5" Type="http://schemas.openxmlformats.org/officeDocument/2006/relationships/image" Target="../media/image26.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7.xml"/><Relationship Id="rId1" Type="http://schemas.openxmlformats.org/officeDocument/2006/relationships/tags" Target="../tags/tag80.xml"/><Relationship Id="rId5" Type="http://schemas.openxmlformats.org/officeDocument/2006/relationships/image" Target="../media/image26.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7.xml"/><Relationship Id="rId1" Type="http://schemas.openxmlformats.org/officeDocument/2006/relationships/tags" Target="../tags/tag81.xml"/><Relationship Id="rId5" Type="http://schemas.openxmlformats.org/officeDocument/2006/relationships/image" Target="../media/image26.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7.xml"/><Relationship Id="rId1" Type="http://schemas.openxmlformats.org/officeDocument/2006/relationships/tags" Target="../tags/tag82.xml"/><Relationship Id="rId5" Type="http://schemas.openxmlformats.org/officeDocument/2006/relationships/image" Target="../media/image26.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7.xml"/><Relationship Id="rId1" Type="http://schemas.openxmlformats.org/officeDocument/2006/relationships/tags" Target="../tags/tag83.xml"/><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7.xml"/><Relationship Id="rId1" Type="http://schemas.openxmlformats.org/officeDocument/2006/relationships/tags" Target="../tags/tag84.xml"/><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7.xml"/><Relationship Id="rId1" Type="http://schemas.openxmlformats.org/officeDocument/2006/relationships/tags" Target="../tags/tag85.xml"/><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7.xml"/><Relationship Id="rId1" Type="http://schemas.openxmlformats.org/officeDocument/2006/relationships/tags" Target="../tags/tag86.xml"/><Relationship Id="rId5" Type="http://schemas.openxmlformats.org/officeDocument/2006/relationships/image" Target="../media/image33.emf"/><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7.xml"/><Relationship Id="rId1" Type="http://schemas.openxmlformats.org/officeDocument/2006/relationships/tags" Target="../tags/tag87.xml"/><Relationship Id="rId5" Type="http://schemas.openxmlformats.org/officeDocument/2006/relationships/image" Target="../media/image26.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7.xml"/><Relationship Id="rId1" Type="http://schemas.openxmlformats.org/officeDocument/2006/relationships/tags" Target="../tags/tag88.xml"/><Relationship Id="rId5" Type="http://schemas.openxmlformats.org/officeDocument/2006/relationships/image" Target="../media/image26.png"/><Relationship Id="rId4" Type="http://schemas.openxmlformats.org/officeDocument/2006/relationships/image" Target="../media/image33.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7.xml"/><Relationship Id="rId1" Type="http://schemas.openxmlformats.org/officeDocument/2006/relationships/tags" Target="../tags/tag8.xml"/><Relationship Id="rId5" Type="http://schemas.openxmlformats.org/officeDocument/2006/relationships/image" Target="../media/image1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7.xml"/><Relationship Id="rId1" Type="http://schemas.openxmlformats.org/officeDocument/2006/relationships/tags" Target="../tags/tag89.xml"/><Relationship Id="rId4" Type="http://schemas.openxmlformats.org/officeDocument/2006/relationships/image" Target="../media/image26.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7.xml"/><Relationship Id="rId1" Type="http://schemas.openxmlformats.org/officeDocument/2006/relationships/tags" Target="../tags/tag90.xml"/><Relationship Id="rId5" Type="http://schemas.openxmlformats.org/officeDocument/2006/relationships/image" Target="../media/image34.png"/><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7.xml"/><Relationship Id="rId1" Type="http://schemas.openxmlformats.org/officeDocument/2006/relationships/tags" Target="../tags/tag91.xml"/><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7.xml"/><Relationship Id="rId1" Type="http://schemas.openxmlformats.org/officeDocument/2006/relationships/tags" Target="../tags/tag92.xml"/><Relationship Id="rId5" Type="http://schemas.openxmlformats.org/officeDocument/2006/relationships/image" Target="../media/image34.png"/><Relationship Id="rId4" Type="http://schemas.openxmlformats.org/officeDocument/2006/relationships/image" Target="../media/image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7.xml"/><Relationship Id="rId1" Type="http://schemas.openxmlformats.org/officeDocument/2006/relationships/tags" Target="../tags/tag93.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7.xml"/><Relationship Id="rId1" Type="http://schemas.openxmlformats.org/officeDocument/2006/relationships/tags" Target="../tags/tag94.xml"/><Relationship Id="rId5" Type="http://schemas.openxmlformats.org/officeDocument/2006/relationships/image" Target="../media/image26.png"/><Relationship Id="rId4" Type="http://schemas.openxmlformats.org/officeDocument/2006/relationships/image" Target="../media/image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7.xml"/><Relationship Id="rId1" Type="http://schemas.openxmlformats.org/officeDocument/2006/relationships/tags" Target="../tags/tag95.xml"/><Relationship Id="rId4"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7.xml"/><Relationship Id="rId1" Type="http://schemas.openxmlformats.org/officeDocument/2006/relationships/tags" Target="../tags/tag96.xml"/><Relationship Id="rId5" Type="http://schemas.openxmlformats.org/officeDocument/2006/relationships/image" Target="../media/image34.png"/><Relationship Id="rId4" Type="http://schemas.openxmlformats.org/officeDocument/2006/relationships/image" Target="../media/image9.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7.xml"/><Relationship Id="rId1" Type="http://schemas.openxmlformats.org/officeDocument/2006/relationships/tags" Target="../tags/tag97.xml"/><Relationship Id="rId5" Type="http://schemas.openxmlformats.org/officeDocument/2006/relationships/image" Target="../media/image34.png"/><Relationship Id="rId4" Type="http://schemas.openxmlformats.org/officeDocument/2006/relationships/image" Target="../media/image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7.xml"/><Relationship Id="rId1" Type="http://schemas.openxmlformats.org/officeDocument/2006/relationships/tags" Target="../tags/tag98.xml"/><Relationship Id="rId5" Type="http://schemas.openxmlformats.org/officeDocument/2006/relationships/image" Target="../media/image3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成组"/>
          <p:cNvGrpSpPr/>
          <p:nvPr/>
        </p:nvGrpSpPr>
        <p:grpSpPr>
          <a:xfrm>
            <a:off x="0" y="0"/>
            <a:ext cx="24612600" cy="13716000"/>
            <a:chOff x="0" y="0"/>
            <a:chExt cx="24384000" cy="13772339"/>
          </a:xfrm>
        </p:grpSpPr>
        <p:pic>
          <p:nvPicPr>
            <p:cNvPr id="62"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63"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65" name="需替换标题"/>
          <p:cNvSpPr txBox="1">
            <a:spLocks noGrp="1"/>
          </p:cNvSpPr>
          <p:nvPr>
            <p:ph type="title"/>
          </p:nvPr>
        </p:nvSpPr>
        <p:spPr>
          <a:xfrm>
            <a:off x="-52503" y="4300747"/>
            <a:ext cx="24221580" cy="2799837"/>
          </a:xfrm>
          <a:prstGeom prst="rect">
            <a:avLst/>
          </a:prstGeom>
        </p:spPr>
        <p:txBody>
          <a:bodyPr anchor="ctr">
            <a:norm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第</a:t>
            </a:r>
            <a:r>
              <a:rPr lang="en-US" altLang="zh-CN"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7</a:t>
            </a:r>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章  动态规划</a:t>
            </a:r>
            <a:endParaRPr dirty="0" smtClean="0">
              <a:solidFill>
                <a:schemeClr val="bg1"/>
              </a:solidFill>
              <a:latin typeface="思源宋体 CN Heavy" panose="02020900000000000000" charset="-122"/>
              <a:ea typeface="思源宋体 CN Heavy" panose="02020900000000000000" charset="-122"/>
              <a:cs typeface="思源宋体 CN Heavy" panose="02020900000000000000" charset="-122"/>
            </a:endParaRPr>
          </a:p>
        </p:txBody>
      </p:sp>
      <p:grpSp>
        <p:nvGrpSpPr>
          <p:cNvPr id="68" name="成组"/>
          <p:cNvGrpSpPr/>
          <p:nvPr/>
        </p:nvGrpSpPr>
        <p:grpSpPr>
          <a:xfrm>
            <a:off x="445926" y="216430"/>
            <a:ext cx="4662969" cy="1283023"/>
            <a:chOff x="0" y="0"/>
            <a:chExt cx="4014620" cy="1163809"/>
          </a:xfrm>
        </p:grpSpPr>
        <p:pic>
          <p:nvPicPr>
            <p:cNvPr id="66" name="lanqiao-header-logo.9b2adbf.png" descr="lanqiao-header-logo.9b2adbf.png"/>
            <p:cNvPicPr>
              <a:picLocks noChangeAspect="1"/>
            </p:cNvPicPr>
            <p:nvPr/>
          </p:nvPicPr>
          <p:blipFill>
            <a:blip r:embed="rId4"/>
            <a:srcRect/>
            <a:stretch>
              <a:fillRect/>
            </a:stretch>
          </p:blipFill>
          <p:spPr>
            <a:xfrm>
              <a:off x="123741" y="0"/>
              <a:ext cx="3767206" cy="612171"/>
            </a:xfrm>
            <a:prstGeom prst="rect">
              <a:avLst/>
            </a:prstGeom>
            <a:ln w="12700" cap="flat">
              <a:noFill/>
              <a:miter lim="400000"/>
              <a:headEnd/>
              <a:tailEnd/>
            </a:ln>
            <a:effectLst/>
          </p:spPr>
        </p:pic>
        <p:sp>
          <p:nvSpPr>
            <p:cNvPr id="67" name="连接高校和企业·助力职业教育升级"/>
            <p:cNvSpPr txBox="1"/>
            <p:nvPr/>
          </p:nvSpPr>
          <p:spPr>
            <a:xfrm>
              <a:off x="0" y="739998"/>
              <a:ext cx="4014621" cy="423812"/>
            </a:xfrm>
            <a:prstGeom prst="rect">
              <a:avLst/>
            </a:prstGeom>
            <a:noFill/>
            <a:ln w="12700" cap="flat">
              <a:noFill/>
              <a:miter lim="400000"/>
            </a:ln>
            <a:effectLst/>
          </p:spPr>
          <p:txBody>
            <a:bodyPr wrap="square" lIns="56003" tIns="56003" rIns="56003" bIns="56003" numCol="1" anchor="ctr">
              <a:noAutofit/>
            </a:bodyPr>
            <a:lstStyle/>
            <a:p>
              <a:pPr defTabSz="863694">
                <a:defRPr sz="1800">
                  <a:solidFill>
                    <a:srgbClr val="FFFFFF"/>
                  </a:solidFill>
                  <a:latin typeface="Noto Sans SC Light"/>
                  <a:ea typeface="Noto Sans SC Light"/>
                  <a:cs typeface="Noto Sans SC Light"/>
                  <a:sym typeface="Noto Sans SC Light"/>
                </a:defRPr>
              </a:pPr>
              <a:r>
                <a:rPr sz="2205" dirty="0" err="1"/>
                <a:t>连接高校和企业·助力职业教育升级</a:t>
              </a:r>
              <a:endParaRPr sz="2205" dirty="0"/>
            </a:p>
          </p:txBody>
        </p:sp>
      </p:grpSp>
      <p:sp>
        <p:nvSpPr>
          <p:cNvPr id="2" name="需替换标题"/>
          <p:cNvSpPr txBox="1">
            <a:spLocks noGrp="1"/>
          </p:cNvSpPr>
          <p:nvPr/>
        </p:nvSpPr>
        <p:spPr>
          <a:xfrm>
            <a:off x="-431987" y="7446005"/>
            <a:ext cx="24221580" cy="2799837"/>
          </a:xfrm>
          <a:prstGeom prst="rect">
            <a:avLst/>
          </a:prstGeom>
          <a:ln w="12700">
            <a:miter lim="400000"/>
          </a:ln>
        </p:spPr>
        <p:txBody>
          <a:bodyPr lIns="56003" tIns="56003" rIns="56003" bIns="56003" anchor="ctr">
            <a:no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pPr>
              <a:lnSpc>
                <a:spcPct val="70000"/>
              </a:lnSpc>
              <a:spcBef>
                <a:spcPct val="50000"/>
              </a:spcBef>
            </a:pPr>
            <a:r>
              <a:rPr lang="zh-CN" altLang="en-US" sz="4400" dirty="0">
                <a:solidFill>
                  <a:srgbClr val="FFFFFF"/>
                </a:solidFill>
                <a:latin typeface="Times New Roman" panose="02020603050405020304" pitchFamily="18" charset="0"/>
                <a:sym typeface="+mn-lt"/>
              </a:rPr>
              <a:t>罗勇军 </a:t>
            </a:r>
            <a:endParaRPr lang="en-US" altLang="zh-CN" sz="4400" dirty="0">
              <a:solidFill>
                <a:srgbClr val="FFFFFF"/>
              </a:solidFill>
              <a:latin typeface="Times New Roman" panose="02020603050405020304" pitchFamily="18" charset="0"/>
              <a:sym typeface="+mn-lt"/>
            </a:endParaRPr>
          </a:p>
          <a:p>
            <a:pPr>
              <a:lnSpc>
                <a:spcPct val="70000"/>
              </a:lnSpc>
              <a:spcBef>
                <a:spcPct val="50000"/>
              </a:spcBef>
            </a:pPr>
            <a:r>
              <a:rPr lang="en-US" altLang="zh-CN" sz="4400" dirty="0">
                <a:solidFill>
                  <a:srgbClr val="FFFFFF"/>
                </a:solidFill>
                <a:latin typeface="Times New Roman" panose="02020603050405020304" pitchFamily="18" charset="0"/>
                <a:sym typeface="+mn-lt"/>
              </a:rPr>
              <a:t>QQ</a:t>
            </a:r>
            <a:r>
              <a:rPr lang="zh-CN" altLang="en-US" sz="4400" dirty="0">
                <a:solidFill>
                  <a:srgbClr val="FFFFFF"/>
                </a:solidFill>
                <a:latin typeface="Times New Roman" panose="02020603050405020304" pitchFamily="18" charset="0"/>
                <a:sym typeface="+mn-lt"/>
              </a:rPr>
              <a:t>：</a:t>
            </a:r>
            <a:r>
              <a:rPr lang="en-US" altLang="zh-CN" sz="4400" dirty="0">
                <a:solidFill>
                  <a:srgbClr val="FFFFFF"/>
                </a:solidFill>
                <a:latin typeface="Times New Roman" panose="02020603050405020304" pitchFamily="18" charset="0"/>
                <a:sym typeface="+mn-lt"/>
              </a:rPr>
              <a:t>15512356         </a:t>
            </a:r>
            <a:r>
              <a:rPr lang="zh-CN" altLang="en-US" sz="4400" dirty="0">
                <a:solidFill>
                  <a:srgbClr val="FFFFFF"/>
                </a:solidFill>
                <a:latin typeface="Times New Roman" panose="02020603050405020304" pitchFamily="18" charset="0"/>
                <a:sym typeface="+mn-lt"/>
              </a:rPr>
              <a:t>微信：</a:t>
            </a:r>
            <a:r>
              <a:rPr lang="en-US" altLang="zh-CN" sz="4400" dirty="0">
                <a:solidFill>
                  <a:srgbClr val="FFFFFF"/>
                </a:solidFill>
                <a:latin typeface="Times New Roman" panose="02020603050405020304" pitchFamily="18" charset="0"/>
                <a:sym typeface="+mn-lt"/>
              </a:rPr>
              <a:t>13916333036</a:t>
            </a:r>
          </a:p>
          <a:p>
            <a:pPr>
              <a:lnSpc>
                <a:spcPct val="70000"/>
              </a:lnSpc>
              <a:spcBef>
                <a:spcPct val="50000"/>
              </a:spcBef>
            </a:pPr>
            <a:endParaRPr lang="en-US" altLang="zh-CN" sz="4400" dirty="0">
              <a:solidFill>
                <a:srgbClr val="FFFFFF"/>
              </a:solidFill>
              <a:latin typeface="Times New Roman" panose="02020603050405020304" pitchFamily="18" charset="0"/>
              <a:sym typeface="+mn-lt"/>
            </a:endParaRPr>
          </a:p>
          <a:p>
            <a:r>
              <a:rPr lang="zh-CN" altLang="en-US" sz="3600" dirty="0">
                <a:solidFill>
                  <a:srgbClr val="FFFFFF"/>
                </a:solidFill>
                <a:latin typeface="Times New Roman" panose="02020603050405020304" pitchFamily="18" charset="0"/>
                <a:sym typeface="+mn-lt"/>
              </a:rPr>
              <a:t>本书有</a:t>
            </a:r>
            <a:r>
              <a:rPr lang="en-US" altLang="zh-CN" sz="3600" dirty="0">
                <a:solidFill>
                  <a:srgbClr val="FFFFFF"/>
                </a:solidFill>
                <a:latin typeface="Times New Roman" panose="02020603050405020304" pitchFamily="18" charset="0"/>
                <a:sym typeface="+mn-lt"/>
              </a:rPr>
              <a:t>C++</a:t>
            </a:r>
            <a:r>
              <a:rPr lang="zh-CN" altLang="en-US" sz="3600" dirty="0">
                <a:solidFill>
                  <a:srgbClr val="FFFFFF"/>
                </a:solidFill>
                <a:latin typeface="Times New Roman" panose="02020603050405020304" pitchFamily="18" charset="0"/>
                <a:sym typeface="+mn-lt"/>
              </a:rPr>
              <a:t>、</a:t>
            </a:r>
            <a:r>
              <a:rPr lang="en-US" altLang="zh-CN" sz="3600" dirty="0">
                <a:solidFill>
                  <a:srgbClr val="FFFFFF"/>
                </a:solidFill>
                <a:latin typeface="Times New Roman" panose="02020603050405020304" pitchFamily="18" charset="0"/>
                <a:sym typeface="+mn-lt"/>
              </a:rPr>
              <a:t>Python</a:t>
            </a:r>
            <a:r>
              <a:rPr lang="zh-CN" altLang="en-US" sz="3600" dirty="0">
                <a:solidFill>
                  <a:srgbClr val="FFFFFF"/>
                </a:solidFill>
                <a:latin typeface="Times New Roman" panose="02020603050405020304" pitchFamily="18" charset="0"/>
                <a:sym typeface="+mn-lt"/>
              </a:rPr>
              <a:t>两个版本课件，这是</a:t>
            </a:r>
            <a:r>
              <a:rPr lang="en-US" altLang="zh-CN" sz="3600" dirty="0">
                <a:solidFill>
                  <a:srgbClr val="FFFFFF"/>
                </a:solidFill>
                <a:latin typeface="Times New Roman" panose="02020603050405020304" pitchFamily="18" charset="0"/>
                <a:sym typeface="+mn-lt"/>
              </a:rPr>
              <a:t>C++</a:t>
            </a:r>
            <a:r>
              <a:rPr lang="zh-CN" altLang="en-US" sz="3600" dirty="0">
                <a:solidFill>
                  <a:srgbClr val="FFFFFF"/>
                </a:solidFill>
                <a:latin typeface="Times New Roman" panose="02020603050405020304" pitchFamily="18" charset="0"/>
                <a:sym typeface="+mn-lt"/>
              </a:rPr>
              <a:t>版</a:t>
            </a:r>
            <a:endParaRPr lang="en-US" altLang="zh-CN" sz="3600" dirty="0">
              <a:solidFill>
                <a:srgbClr val="FFFFFF"/>
              </a:solidFill>
              <a:latin typeface="Times New Roman" panose="02020603050405020304" pitchFamily="18" charset="0"/>
              <a:sym typeface="+mn-lt"/>
            </a:endParaRPr>
          </a:p>
          <a:p>
            <a:endParaRPr lang="en-US" altLang="zh-CN" sz="3600" dirty="0">
              <a:solidFill>
                <a:srgbClr val="FFFFFF"/>
              </a:solidFill>
              <a:latin typeface="Times New Roman" panose="02020603050405020304" pitchFamily="18" charset="0"/>
              <a:sym typeface="+mn-lt"/>
            </a:endParaRPr>
          </a:p>
          <a:p>
            <a:r>
              <a:rPr lang="zh-CN" altLang="en-US" sz="3600" dirty="0">
                <a:solidFill>
                  <a:srgbClr val="FFFFFF"/>
                </a:solidFill>
                <a:latin typeface="Times New Roman" panose="02020603050405020304" pitchFamily="18" charset="0"/>
                <a:sym typeface="+mn-lt"/>
              </a:rPr>
              <a:t>蓝桥云课  </a:t>
            </a:r>
            <a:r>
              <a:rPr lang="en-US" altLang="zh-CN" sz="3600" dirty="0">
                <a:solidFill>
                  <a:srgbClr val="FFFFFF"/>
                </a:solidFill>
                <a:latin typeface="Times New Roman" panose="02020603050405020304" pitchFamily="18" charset="0"/>
                <a:sym typeface="+mn-lt"/>
              </a:rPr>
              <a:t>https://www.lanqiao.cn/courses/13228</a:t>
            </a:r>
            <a:r>
              <a:rPr lang="zh-CN" altLang="en-US" sz="3600" dirty="0">
                <a:solidFill>
                  <a:srgbClr val="FFFFFF"/>
                </a:solidFill>
                <a:latin typeface="Times New Roman" panose="02020603050405020304" pitchFamily="18" charset="0"/>
                <a:sym typeface="+mn-lt"/>
              </a:rPr>
              <a:t> </a:t>
            </a:r>
            <a:endParaRPr lang="zh-CN" altLang="en-US" sz="3200" u="sng" dirty="0">
              <a:solidFill>
                <a:srgbClr val="FFFFFF"/>
              </a:solidFill>
              <a:latin typeface="Times New Roman" panose="02020603050405020304" pitchFamily="18" charset="0"/>
              <a:sym typeface="+mn-lt"/>
            </a:endParaRPr>
          </a:p>
        </p:txBody>
      </p:sp>
      <p:pic>
        <p:nvPicPr>
          <p:cNvPr id="10" name="图片 9"/>
          <p:cNvPicPr>
            <a:picLocks noChangeAspect="1"/>
          </p:cNvPicPr>
          <p:nvPr/>
        </p:nvPicPr>
        <p:blipFill>
          <a:blip r:embed="rId5"/>
          <a:stretch>
            <a:fillRect/>
          </a:stretch>
        </p:blipFill>
        <p:spPr>
          <a:xfrm>
            <a:off x="17537893" y="3145257"/>
            <a:ext cx="6631184" cy="8590251"/>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652746" y="2543639"/>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r>
              <a:rPr lang="zh-CN" altLang="en-US" sz="4000" dirty="0" smtClean="0">
                <a:latin typeface="宋体" panose="02010600030101010101" pitchFamily="2" charset="-122"/>
              </a:rPr>
              <a:t>。</a:t>
            </a:r>
            <a:endParaRPr lang="en-US" altLang="zh-CN" sz="4000" dirty="0" smtClean="0">
              <a:latin typeface="宋体" panose="02010600030101010101" pitchFamily="2" charset="-122"/>
            </a:endParaRPr>
          </a:p>
          <a:p>
            <a:pPr eaLnBrk="0" hangingPunct="0">
              <a:spcBef>
                <a:spcPts val="0"/>
              </a:spcBef>
            </a:pPr>
            <a:r>
              <a:rPr lang="zh-CN" altLang="en-US" sz="4000" dirty="0" smtClean="0">
                <a:latin typeface="宋体" panose="02010600030101010101" pitchFamily="2" charset="-122"/>
              </a:rPr>
              <a:t>如果</a:t>
            </a:r>
            <a:r>
              <a:rPr lang="zh-CN" altLang="en-US" sz="4000" dirty="0">
                <a:latin typeface="宋体" panose="02010600030101010101" pitchFamily="2" charset="-122"/>
              </a:rPr>
              <a:t>第2个物品重量比背包容量大，那么不能装第2个物品，情况和只装第1个一样</a:t>
            </a:r>
            <a:r>
              <a:rPr lang="zh-CN" altLang="en-US" sz="4000" dirty="0" smtClean="0">
                <a:latin typeface="宋体" panose="02010600030101010101" pitchFamily="2" charset="-122"/>
              </a:rPr>
              <a:t>。</a:t>
            </a:r>
            <a:endParaRPr lang="en-US" altLang="zh-CN" sz="4000" dirty="0" smtClean="0">
              <a:latin typeface="宋体" panose="02010600030101010101" pitchFamily="2" charset="-122"/>
            </a:endParaRPr>
          </a:p>
          <a:p>
            <a:pPr eaLnBrk="0" hangingPunct="0">
              <a:spcBef>
                <a:spcPts val="0"/>
              </a:spcBef>
            </a:pPr>
            <a:r>
              <a:rPr lang="zh-CN" altLang="en-US" sz="4000" dirty="0" smtClean="0">
                <a:solidFill>
                  <a:schemeClr val="bg1">
                    <a:lumMod val="75000"/>
                  </a:schemeClr>
                </a:solidFill>
                <a:latin typeface="宋体" panose="02010600030101010101" pitchFamily="2" charset="-122"/>
              </a:rPr>
              <a:t>如果</a:t>
            </a:r>
            <a:r>
              <a:rPr lang="zh-CN" altLang="en-US" sz="4000" dirty="0">
                <a:solidFill>
                  <a:schemeClr val="bg1">
                    <a:lumMod val="75000"/>
                  </a:schemeClr>
                </a:solidFill>
                <a:latin typeface="Times New Roman" panose="02020603050405020304" pitchFamily="18" charset="0"/>
              </a:rPr>
              <a:t>第2个物品重量小于背包容量，那么：（1）如果把物品2装进去(重量是2)，那么相当于只把1装到(容量-2)的背包中。（2）如果不装2，那么相当于只把1装到背包中。  －－取（1）和（2）的最大值。</a:t>
            </a:r>
          </a:p>
        </p:txBody>
      </p:sp>
      <p:pic>
        <p:nvPicPr>
          <p:cNvPr id="2" name="图片 1"/>
          <p:cNvPicPr>
            <a:picLocks noChangeAspect="1"/>
          </p:cNvPicPr>
          <p:nvPr/>
        </p:nvPicPr>
        <p:blipFill>
          <a:blip r:embed="rId5"/>
          <a:stretch>
            <a:fillRect/>
          </a:stretch>
        </p:blipFill>
        <p:spPr>
          <a:xfrm>
            <a:off x="3899676" y="6119027"/>
            <a:ext cx="14678025" cy="7038975"/>
          </a:xfrm>
          <a:prstGeom prst="rect">
            <a:avLst/>
          </a:prstGeom>
        </p:spPr>
      </p:pic>
      <p:sp>
        <p:nvSpPr>
          <p:cNvPr id="12" name="直接连接符 11"/>
          <p:cNvSpPr/>
          <p:nvPr/>
        </p:nvSpPr>
        <p:spPr>
          <a:xfrm flipH="1">
            <a:off x="9139814" y="3737113"/>
            <a:ext cx="858951" cy="5604469"/>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2948218555"/>
      </p:ext>
    </p:extLst>
  </p:cSld>
  <p:clrMapOvr>
    <a:masterClrMapping/>
  </p:clrMapOvr>
  <p:transition spd="slow" advClick="0" advTm="1000">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descr="7b0a202020202262756c6c6574223a20227b5c2263617465676f727949645c223a31303030352c5c2274656d706c61746549645c223a32303233313332387d220a7d0a"/>
          <p:cNvSpPr txBox="1"/>
          <p:nvPr/>
        </p:nvSpPr>
        <p:spPr>
          <a:xfrm>
            <a:off x="66767" y="2126329"/>
            <a:ext cx="8098713" cy="3139321"/>
          </a:xfrm>
          <a:prstGeom prst="rect">
            <a:avLst/>
          </a:prstGeom>
          <a:noFill/>
        </p:spPr>
        <p:txBody>
          <a:bodyPr wrap="square" rtlCol="0">
            <a:spAutoFit/>
          </a:bodyPr>
          <a:lstStyle/>
          <a:p>
            <a:pPr algn="l">
              <a:lnSpc>
                <a:spcPct val="150000"/>
              </a:lnSpc>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经过</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u</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的最长</a:t>
            </a:r>
            <a:r>
              <a:rPr lang="zh-CN" altLang="en-US" sz="4400" dirty="0" smtClean="0">
                <a:latin typeface="Times New Roman" panose="02020603050405020304" pitchFamily="18" charset="0"/>
                <a:ea typeface="宋体" panose="02010600030101010101" pitchFamily="2" charset="-122"/>
                <a:cs typeface="Times New Roman" panose="02020603050405020304" pitchFamily="18" charset="0"/>
              </a:rPr>
              <a:t>路径：</a:t>
            </a:r>
            <a:endPar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max{</a:t>
            </a:r>
            <a:r>
              <a:rPr lang="en-US" altLang="zh-CN" sz="4400" dirty="0" err="1" smtClean="0">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[u</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[vi] + </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edge(</a:t>
            </a:r>
            <a:r>
              <a:rPr lang="en-US" altLang="zh-CN" sz="4400" dirty="0" err="1" smtClean="0">
                <a:latin typeface="Times New Roman" panose="02020603050405020304" pitchFamily="18" charset="0"/>
                <a:ea typeface="宋体" panose="02010600030101010101" pitchFamily="2" charset="-122"/>
                <a:cs typeface="Times New Roman" panose="02020603050405020304" pitchFamily="18" charset="0"/>
              </a:rPr>
              <a:t>u,vi</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a:t>
            </a:r>
          </a:p>
          <a:p>
            <a:pPr algn="l">
              <a:lnSpc>
                <a:spcPct val="150000"/>
              </a:lnSpc>
            </a:pP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[u]</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的计算不包括</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4400" baseline="-25000" dirty="0">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这棵子树</a:t>
            </a:r>
            <a:endParaRPr lang="en-US" altLang="zh-CN" sz="4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8803532" y="-1040860"/>
            <a:ext cx="14124564" cy="16011731"/>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8910996" y="737236"/>
            <a:ext cx="14429443" cy="15358050"/>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N=1e5+10;</a:t>
            </a:r>
          </a:p>
          <a:p>
            <a:pPr algn="l"/>
            <a:r>
              <a:rPr lang="en-US" altLang="zh-CN" sz="3200" dirty="0" err="1">
                <a:solidFill>
                  <a:schemeClr val="tx1"/>
                </a:solidFill>
                <a:latin typeface="宋体" panose="02010600030101010101" pitchFamily="2" charset="-122"/>
                <a:ea typeface="宋体" panose="02010600030101010101" pitchFamily="2" charset="-122"/>
              </a:rPr>
              <a:t>struct</a:t>
            </a:r>
            <a:r>
              <a:rPr lang="en-US" altLang="zh-CN" sz="3200" dirty="0">
                <a:solidFill>
                  <a:schemeClr val="tx1"/>
                </a:solidFill>
                <a:latin typeface="宋体" panose="02010600030101010101" pitchFamily="2" charset="-122"/>
                <a:ea typeface="宋体" panose="02010600030101010101" pitchFamily="2" charset="-122"/>
              </a:rPr>
              <a:t> edge{</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to,w</a:t>
            </a:r>
            <a:r>
              <a:rPr lang="en-US" altLang="zh-CN" sz="3200" dirty="0">
                <a:solidFill>
                  <a:schemeClr val="tx1"/>
                </a:solidFill>
                <a:latin typeface="宋体" panose="02010600030101010101" pitchFamily="2" charset="-122"/>
                <a:ea typeface="宋体" panose="02010600030101010101" pitchFamily="2" charset="-122"/>
              </a:rPr>
              <a:t>; };    //to: </a:t>
            </a:r>
            <a:r>
              <a:rPr lang="zh-CN" altLang="en-US" sz="3200" dirty="0">
                <a:solidFill>
                  <a:schemeClr val="tx1"/>
                </a:solidFill>
                <a:latin typeface="宋体" panose="02010600030101010101" pitchFamily="2" charset="-122"/>
                <a:ea typeface="宋体" panose="02010600030101010101" pitchFamily="2" charset="-122"/>
              </a:rPr>
              <a:t>边的终点  </a:t>
            </a:r>
            <a:r>
              <a:rPr lang="en-US" altLang="zh-CN" sz="3200" dirty="0">
                <a:solidFill>
                  <a:schemeClr val="tx1"/>
                </a:solidFill>
                <a:latin typeface="宋体" panose="02010600030101010101" pitchFamily="2" charset="-122"/>
                <a:ea typeface="宋体" panose="02010600030101010101" pitchFamily="2" charset="-122"/>
              </a:rPr>
              <a:t>w:</a:t>
            </a:r>
            <a:r>
              <a:rPr lang="zh-CN" altLang="en-US" sz="3200" dirty="0">
                <a:solidFill>
                  <a:schemeClr val="tx1"/>
                </a:solidFill>
                <a:latin typeface="宋体" panose="02010600030101010101" pitchFamily="2" charset="-122"/>
                <a:ea typeface="宋体" panose="02010600030101010101" pitchFamily="2" charset="-122"/>
              </a:rPr>
              <a:t>权值</a:t>
            </a:r>
          </a:p>
          <a:p>
            <a:pPr algn="l"/>
            <a:r>
              <a:rPr lang="en-US" altLang="zh-CN" sz="3200" dirty="0">
                <a:solidFill>
                  <a:schemeClr val="tx1"/>
                </a:solidFill>
                <a:latin typeface="宋体" panose="02010600030101010101" pitchFamily="2" charset="-122"/>
                <a:ea typeface="宋体" panose="02010600030101010101" pitchFamily="2" charset="-122"/>
              </a:rPr>
              <a:t>vector&lt;edge&gt; e[N];          //</a:t>
            </a:r>
            <a:r>
              <a:rPr lang="zh-CN" altLang="en-US" sz="3200" dirty="0">
                <a:solidFill>
                  <a:schemeClr val="tx1"/>
                </a:solidFill>
                <a:latin typeface="宋体" panose="02010600030101010101" pitchFamily="2" charset="-122"/>
                <a:ea typeface="宋体" panose="02010600030101010101" pitchFamily="2" charset="-122"/>
              </a:rPr>
              <a:t>存图</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[N];</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maxlen</a:t>
            </a:r>
            <a:r>
              <a:rPr lang="en-US" altLang="zh-CN" sz="3200" dirty="0">
                <a:solidFill>
                  <a:schemeClr val="tx1"/>
                </a:solidFill>
                <a:latin typeface="宋体" panose="02010600030101010101" pitchFamily="2" charset="-122"/>
                <a:ea typeface="宋体" panose="02010600030101010101" pitchFamily="2" charset="-122"/>
              </a:rPr>
              <a:t> = 0;</a:t>
            </a:r>
          </a:p>
          <a:p>
            <a:pPr algn="l"/>
            <a:r>
              <a:rPr lang="en-US" altLang="zh-CN" sz="3200" dirty="0">
                <a:solidFill>
                  <a:schemeClr val="tx1"/>
                </a:solidFill>
                <a:latin typeface="宋体" panose="02010600030101010101" pitchFamily="2" charset="-122"/>
                <a:ea typeface="宋体" panose="02010600030101010101" pitchFamily="2" charset="-122"/>
              </a:rPr>
              <a:t>bool vis[N];</a:t>
            </a:r>
          </a:p>
          <a:p>
            <a:pPr algn="l"/>
            <a:r>
              <a:rPr lang="en-US" altLang="zh-CN" sz="3200" dirty="0">
                <a:solidFill>
                  <a:schemeClr val="tx1"/>
                </a:solidFill>
                <a:latin typeface="宋体" panose="02010600030101010101" pitchFamily="2" charset="-122"/>
                <a:ea typeface="宋体" panose="02010600030101010101" pitchFamily="2" charset="-122"/>
              </a:rPr>
              <a:t>void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u){</a:t>
            </a:r>
          </a:p>
          <a:p>
            <a:pPr algn="l"/>
            <a:r>
              <a:rPr lang="en-US" altLang="zh-CN" sz="3200" dirty="0">
                <a:solidFill>
                  <a:schemeClr val="tx1"/>
                </a:solidFill>
                <a:latin typeface="宋体" panose="02010600030101010101" pitchFamily="2" charset="-122"/>
                <a:ea typeface="宋体" panose="02010600030101010101" pitchFamily="2" charset="-122"/>
              </a:rPr>
              <a:t>    vis[u] = true;</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e[u].size(); ++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v = e[u][</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].to, edge = e[u][</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].w;</a:t>
            </a:r>
          </a:p>
          <a:p>
            <a:pPr algn="l"/>
            <a:r>
              <a:rPr lang="en-US" altLang="zh-CN" sz="3200" dirty="0">
                <a:solidFill>
                  <a:schemeClr val="tx1"/>
                </a:solidFill>
                <a:latin typeface="宋体" panose="02010600030101010101" pitchFamily="2" charset="-122"/>
                <a:ea typeface="宋体" panose="02010600030101010101" pitchFamily="2" charset="-122"/>
              </a:rPr>
              <a:t>        if(vis[v])  continue;</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(v);</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maxlen</a:t>
            </a:r>
            <a:r>
              <a:rPr lang="en-US" altLang="zh-CN" sz="3200" dirty="0">
                <a:solidFill>
                  <a:schemeClr val="tx1"/>
                </a:solidFill>
                <a:latin typeface="宋体" panose="02010600030101010101" pitchFamily="2" charset="-122"/>
                <a:ea typeface="宋体" panose="02010600030101010101" pitchFamily="2" charset="-122"/>
              </a:rPr>
              <a:t> = max(</a:t>
            </a:r>
            <a:r>
              <a:rPr lang="en-US" altLang="zh-CN" sz="3200" dirty="0" err="1">
                <a:solidFill>
                  <a:schemeClr val="tx1"/>
                </a:solidFill>
                <a:latin typeface="宋体" panose="02010600030101010101" pitchFamily="2" charset="-122"/>
                <a:ea typeface="宋体" panose="02010600030101010101" pitchFamily="2" charset="-122"/>
              </a:rPr>
              <a:t>maxlen</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[u]+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[v]+ edge);   </a:t>
            </a:r>
          </a:p>
          <a:p>
            <a:pPr algn="l"/>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[u] = max(</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[u], </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[v] + edge);    </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return ;</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 n;</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n-1;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 b, c;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 a &gt;&gt; b &gt;&gt; c;</a:t>
            </a:r>
          </a:p>
          <a:p>
            <a:pPr algn="l"/>
            <a:r>
              <a:rPr lang="en-US" altLang="zh-CN" sz="3200" dirty="0">
                <a:solidFill>
                  <a:schemeClr val="tx1"/>
                </a:solidFill>
                <a:latin typeface="宋体" panose="02010600030101010101" pitchFamily="2" charset="-122"/>
                <a:ea typeface="宋体" panose="02010600030101010101" pitchFamily="2" charset="-122"/>
              </a:rPr>
              <a:t>        e[a].</a:t>
            </a:r>
            <a:r>
              <a:rPr lang="en-US" altLang="zh-CN" sz="3200" dirty="0" err="1">
                <a:solidFill>
                  <a:schemeClr val="tx1"/>
                </a:solidFill>
                <a:latin typeface="宋体" panose="02010600030101010101" pitchFamily="2" charset="-122"/>
                <a:ea typeface="宋体" panose="02010600030101010101" pitchFamily="2" charset="-122"/>
              </a:rPr>
              <a:t>push_back</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b,c</a:t>
            </a:r>
            <a:r>
              <a:rPr lang="en-US" altLang="zh-CN" sz="3200" dirty="0">
                <a:solidFill>
                  <a:schemeClr val="tx1"/>
                </a:solidFill>
                <a:latin typeface="宋体" panose="02010600030101010101" pitchFamily="2" charset="-122"/>
                <a:ea typeface="宋体" panose="02010600030101010101" pitchFamily="2" charset="-122"/>
              </a:rPr>
              <a:t>});   //a</a:t>
            </a:r>
            <a:r>
              <a:rPr lang="zh-CN" altLang="en-US" sz="3200" dirty="0">
                <a:solidFill>
                  <a:schemeClr val="tx1"/>
                </a:solidFill>
                <a:latin typeface="宋体" panose="02010600030101010101" pitchFamily="2" charset="-122"/>
                <a:ea typeface="宋体" panose="02010600030101010101" pitchFamily="2" charset="-122"/>
              </a:rPr>
              <a:t>的邻居是</a:t>
            </a:r>
            <a:r>
              <a:rPr lang="en-US" altLang="zh-CN" sz="3200" dirty="0">
                <a:solidFill>
                  <a:schemeClr val="tx1"/>
                </a:solidFill>
                <a:latin typeface="宋体" panose="02010600030101010101" pitchFamily="2" charset="-122"/>
                <a:ea typeface="宋体" panose="02010600030101010101" pitchFamily="2" charset="-122"/>
              </a:rPr>
              <a:t>b</a:t>
            </a:r>
            <a:r>
              <a:rPr lang="zh-CN" altLang="en-US" sz="3200" dirty="0">
                <a:solidFill>
                  <a:schemeClr val="tx1"/>
                </a:solidFill>
                <a:latin typeface="宋体" panose="02010600030101010101" pitchFamily="2" charset="-122"/>
                <a:ea typeface="宋体" panose="02010600030101010101" pitchFamily="2" charset="-122"/>
              </a:rPr>
              <a:t>，路的长度</a:t>
            </a:r>
            <a:r>
              <a:rPr lang="en-US" altLang="zh-CN" sz="3200" dirty="0">
                <a:solidFill>
                  <a:schemeClr val="tx1"/>
                </a:solidFill>
                <a:latin typeface="宋体" panose="02010600030101010101" pitchFamily="2" charset="-122"/>
                <a:ea typeface="宋体" panose="02010600030101010101" pitchFamily="2" charset="-122"/>
              </a:rPr>
              <a:t>c</a:t>
            </a:r>
          </a:p>
          <a:p>
            <a:pPr algn="l"/>
            <a:r>
              <a:rPr lang="en-US" altLang="zh-CN" sz="3200" dirty="0">
                <a:solidFill>
                  <a:schemeClr val="tx1"/>
                </a:solidFill>
                <a:latin typeface="宋体" panose="02010600030101010101" pitchFamily="2" charset="-122"/>
                <a:ea typeface="宋体" panose="02010600030101010101" pitchFamily="2" charset="-122"/>
              </a:rPr>
              <a:t>        e[b].</a:t>
            </a:r>
            <a:r>
              <a:rPr lang="en-US" altLang="zh-CN" sz="3200" dirty="0" err="1">
                <a:solidFill>
                  <a:schemeClr val="tx1"/>
                </a:solidFill>
                <a:latin typeface="宋体" panose="02010600030101010101" pitchFamily="2" charset="-122"/>
                <a:ea typeface="宋体" panose="02010600030101010101" pitchFamily="2" charset="-122"/>
              </a:rPr>
              <a:t>push_back</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a,c</a:t>
            </a:r>
            <a:r>
              <a:rPr lang="en-US" altLang="zh-CN" sz="3200" dirty="0">
                <a:solidFill>
                  <a:schemeClr val="tx1"/>
                </a:solidFill>
                <a:latin typeface="宋体" panose="02010600030101010101" pitchFamily="2" charset="-122"/>
                <a:ea typeface="宋体" panose="02010600030101010101" pitchFamily="2" charset="-122"/>
              </a:rPr>
              <a:t>});   //b</a:t>
            </a:r>
            <a:r>
              <a:rPr lang="zh-CN" altLang="en-US" sz="3200" dirty="0">
                <a:solidFill>
                  <a:schemeClr val="tx1"/>
                </a:solidFill>
                <a:latin typeface="宋体" panose="02010600030101010101" pitchFamily="2" charset="-122"/>
                <a:ea typeface="宋体" panose="02010600030101010101" pitchFamily="2" charset="-122"/>
              </a:rPr>
              <a:t>的邻居是</a:t>
            </a:r>
            <a:r>
              <a:rPr lang="en-US" altLang="zh-CN" sz="3200" dirty="0">
                <a:solidFill>
                  <a:schemeClr val="tx1"/>
                </a:solidFill>
                <a:latin typeface="宋体" panose="02010600030101010101" pitchFamily="2" charset="-122"/>
                <a:ea typeface="宋体" panose="02010600030101010101" pitchFamily="2" charset="-122"/>
              </a:rPr>
              <a:t>a</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(1);</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 &lt;&lt; </a:t>
            </a:r>
            <a:r>
              <a:rPr lang="en-US" altLang="zh-CN" sz="3200" dirty="0" err="1">
                <a:solidFill>
                  <a:schemeClr val="tx1"/>
                </a:solidFill>
                <a:latin typeface="宋体" panose="02010600030101010101" pitchFamily="2" charset="-122"/>
                <a:ea typeface="宋体" panose="02010600030101010101" pitchFamily="2" charset="-122"/>
              </a:rPr>
              <a:t>maxlen</a:t>
            </a:r>
            <a:r>
              <a:rPr lang="en-US" altLang="zh-CN" sz="3200" dirty="0">
                <a:solidFill>
                  <a:schemeClr val="tx1"/>
                </a:solidFill>
                <a:latin typeface="宋体" panose="02010600030101010101" pitchFamily="2" charset="-122"/>
                <a:ea typeface="宋体" panose="02010600030101010101" pitchFamily="2" charset="-122"/>
              </a:rPr>
              <a:t>*10 + </a:t>
            </a:r>
            <a:r>
              <a:rPr lang="en-US" altLang="zh-CN" sz="3200" dirty="0" err="1">
                <a:solidFill>
                  <a:schemeClr val="tx1"/>
                </a:solidFill>
                <a:latin typeface="宋体" panose="02010600030101010101" pitchFamily="2" charset="-122"/>
                <a:ea typeface="宋体" panose="02010600030101010101" pitchFamily="2" charset="-122"/>
              </a:rPr>
              <a:t>maxlen</a:t>
            </a:r>
            <a:r>
              <a:rPr lang="en-US" altLang="zh-CN" sz="3200" dirty="0">
                <a:solidFill>
                  <a:schemeClr val="tx1"/>
                </a:solidFill>
                <a:latin typeface="宋体" panose="02010600030101010101" pitchFamily="2" charset="-122"/>
                <a:ea typeface="宋体" panose="02010600030101010101" pitchFamily="2" charset="-122"/>
              </a:rPr>
              <a:t>*(maxlen+1)/2 &lt;&lt; </a:t>
            </a:r>
            <a:r>
              <a:rPr lang="en-US" altLang="zh-CN" sz="3200" dirty="0" err="1">
                <a:solidFill>
                  <a:schemeClr val="tx1"/>
                </a:solidFill>
                <a:latin typeface="宋体" panose="02010600030101010101" pitchFamily="2" charset="-122"/>
                <a:ea typeface="宋体" panose="02010600030101010101" pitchFamily="2" charset="-122"/>
              </a:rPr>
              <a:t>endl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return 0;</a:t>
            </a:r>
          </a:p>
          <a:p>
            <a:pPr algn="l"/>
            <a:r>
              <a:rPr lang="en-US" altLang="zh-CN" sz="3200" dirty="0">
                <a:solidFill>
                  <a:schemeClr val="tx1"/>
                </a:solidFill>
                <a:latin typeface="宋体" panose="02010600030101010101" pitchFamily="2" charset="-122"/>
                <a:ea typeface="宋体" panose="02010600030101010101" pitchFamily="2" charset="-122"/>
              </a:rPr>
              <a:t>}</a:t>
            </a:r>
          </a:p>
        </p:txBody>
      </p:sp>
      <p:pic>
        <p:nvPicPr>
          <p:cNvPr id="6" name="图片 5"/>
          <p:cNvPicPr>
            <a:picLocks noChangeAspect="1"/>
          </p:cNvPicPr>
          <p:nvPr/>
        </p:nvPicPr>
        <p:blipFill>
          <a:blip r:embed="rId6"/>
          <a:stretch>
            <a:fillRect/>
          </a:stretch>
        </p:blipFill>
        <p:spPr>
          <a:xfrm>
            <a:off x="281042" y="6813010"/>
            <a:ext cx="7670165" cy="4930820"/>
          </a:xfrm>
          <a:prstGeom prst="rect">
            <a:avLst/>
          </a:prstGeom>
        </p:spPr>
      </p:pic>
    </p:spTree>
    <p:custDataLst>
      <p:tags r:id="rId1"/>
    </p:custDataLst>
    <p:extLst>
      <p:ext uri="{BB962C8B-B14F-4D97-AF65-F5344CB8AC3E}">
        <p14:creationId xmlns:p14="http://schemas.microsoft.com/office/powerpoint/2010/main" val="279897987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7.6 </a:t>
              </a:r>
              <a:r>
                <a:rPr lang="zh-CN" altLang="en-US" sz="5600" b="1" spc="600" dirty="0" smtClean="0">
                  <a:solidFill>
                    <a:schemeClr val="bg1"/>
                  </a:solidFill>
                  <a:latin typeface="思源宋体 CN Heavy" panose="02020900000000000000" charset="-122"/>
                  <a:ea typeface="思源宋体 CN Heavy" panose="02020900000000000000" charset="-122"/>
                </a:rPr>
                <a:t>数位</a:t>
              </a:r>
              <a:r>
                <a:rPr lang="zh-CN" altLang="en-US" sz="5600" b="1" spc="600" dirty="0">
                  <a:solidFill>
                    <a:schemeClr val="bg1"/>
                  </a:solidFill>
                  <a:latin typeface="思源宋体 CN Heavy" panose="02020900000000000000" charset="-122"/>
                  <a:ea typeface="思源宋体 CN Heavy" panose="02020900000000000000" charset="-122"/>
                </a:rPr>
                <a:t>统计</a:t>
              </a:r>
              <a:r>
                <a:rPr lang="en-US" altLang="zh-CN" sz="5600" b="1" spc="600" dirty="0" smtClean="0">
                  <a:solidFill>
                    <a:schemeClr val="bg1"/>
                  </a:solidFill>
                  <a:latin typeface="思源宋体 CN Heavy" panose="02020900000000000000" charset="-122"/>
                  <a:ea typeface="思源宋体 CN Heavy" panose="02020900000000000000" charset="-122"/>
                </a:rPr>
                <a:t>DP</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90838" y="3100902"/>
            <a:ext cx="22002323" cy="8089138"/>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数位</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用于数字的数位</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统计。</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给定一个范围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，问区间内所有数字中，某个数码一共有多少个</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3"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367]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中，数码“</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有多少个，数码“</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有多少个，数码“</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有多少个，</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暴力法：逐一</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检查每个数字，统计数码出现的次数，复杂</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O(k)</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数位</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个数字的数位有个位、十位、百位、</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等等</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思想，把低位的统计结果记录下来，在高位计算时直接沿用低位的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结果。复杂度仅有</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len</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len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是</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的位数。</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9234771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013"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a:t>
              </a:r>
              <a:r>
                <a:rPr lang="zh-CN" altLang="en-US" sz="5600" b="1" spc="600" dirty="0" smtClean="0">
                  <a:solidFill>
                    <a:schemeClr val="bg1"/>
                  </a:solidFill>
                  <a:latin typeface="宋体" panose="02010600030101010101" pitchFamily="2" charset="-122"/>
                  <a:ea typeface="宋体" panose="02010600030101010101" pitchFamily="2" charset="-122"/>
                </a:rPr>
                <a:t>：求</a:t>
              </a:r>
              <a:r>
                <a:rPr lang="zh-CN" altLang="en-US" sz="5600" b="1" spc="600" dirty="0">
                  <a:solidFill>
                    <a:schemeClr val="bg1"/>
                  </a:solidFill>
                  <a:latin typeface="宋体" panose="02010600030101010101" pitchFamily="2" charset="-122"/>
                  <a:ea typeface="宋体" panose="02010600030101010101" pitchFamily="2" charset="-122"/>
                </a:rPr>
                <a:t>区间</a:t>
              </a:r>
              <a:r>
                <a:rPr lang="en-US" altLang="zh-CN" sz="5600" b="1" spc="600" dirty="0">
                  <a:solidFill>
                    <a:schemeClr val="bg1"/>
                  </a:solidFill>
                  <a:latin typeface="宋体" panose="02010600030101010101" pitchFamily="2" charset="-122"/>
                  <a:ea typeface="宋体" panose="02010600030101010101" pitchFamily="2" charset="-122"/>
                </a:rPr>
                <a:t>[1, 367]</a:t>
              </a:r>
              <a:r>
                <a:rPr lang="zh-CN" altLang="en-US" sz="5600" b="1" spc="600" dirty="0" smtClean="0">
                  <a:solidFill>
                    <a:schemeClr val="bg1"/>
                  </a:solidFill>
                  <a:latin typeface="宋体" panose="02010600030101010101" pitchFamily="2" charset="-122"/>
                  <a:ea typeface="宋体" panose="02010600030101010101" pitchFamily="2" charset="-122"/>
                </a:rPr>
                <a:t>内</a:t>
              </a:r>
              <a:r>
                <a:rPr lang="zh-CN" altLang="en-US" sz="5600" b="1" spc="600" dirty="0">
                  <a:solidFill>
                    <a:schemeClr val="bg1"/>
                  </a:solidFill>
                  <a:latin typeface="宋体" panose="02010600030101010101" pitchFamily="2" charset="-122"/>
                  <a:ea typeface="宋体" panose="02010600030101010101" pitchFamily="2" charset="-122"/>
                </a:rPr>
                <a:t>每种</a:t>
              </a:r>
              <a:r>
                <a:rPr lang="zh-CN" altLang="en-US" sz="5600" b="1" spc="600" dirty="0" smtClean="0">
                  <a:solidFill>
                    <a:schemeClr val="bg1"/>
                  </a:solidFill>
                  <a:latin typeface="宋体" panose="02010600030101010101" pitchFamily="2" charset="-122"/>
                  <a:ea typeface="宋体" panose="02010600030101010101" pitchFamily="2" charset="-122"/>
                </a:rPr>
                <a:t>数码分别有</a:t>
              </a:r>
              <a:r>
                <a:rPr lang="zh-CN" altLang="en-US" sz="5600" b="1" spc="600" dirty="0">
                  <a:solidFill>
                    <a:schemeClr val="bg1"/>
                  </a:solidFill>
                  <a:latin typeface="宋体" panose="02010600030101010101" pitchFamily="2" charset="-122"/>
                  <a:ea typeface="宋体" panose="02010600030101010101" pitchFamily="2" charset="-122"/>
                </a:rPr>
                <a:t>多少个。</a:t>
              </a:r>
            </a:p>
          </p:txBody>
        </p:sp>
      </p:grpSp>
      <p:sp>
        <p:nvSpPr>
          <p:cNvPr id="10" name="内容占位符 2"/>
          <p:cNvSpPr txBox="1">
            <a:spLocks/>
          </p:cNvSpPr>
          <p:nvPr/>
        </p:nvSpPr>
        <p:spPr>
          <a:xfrm>
            <a:off x="1392677" y="2979204"/>
            <a:ext cx="21598646" cy="1036705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latin typeface="Times New Roman" panose="02020603050405020304" pitchFamily="18" charset="0"/>
                <a:cs typeface="Times New Roman" panose="02020603050405020304" pitchFamily="18" charset="0"/>
              </a:rPr>
              <a:t>定义状态</a:t>
            </a:r>
            <a:r>
              <a:rPr lang="en-US" altLang="zh-CN" dirty="0" err="1">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位数的每种数码有多少个</a:t>
            </a:r>
            <a:r>
              <a:rPr lang="zh-CN" altLang="en-US" dirty="0" smtClean="0">
                <a:latin typeface="Times New Roman" panose="02020603050405020304" pitchFamily="18" charset="0"/>
                <a:cs typeface="Times New Roman" panose="02020603050405020304" pitchFamily="18" charset="0"/>
              </a:rPr>
              <a:t>。包括</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a:latin typeface="Times New Roman" panose="02020603050405020304" pitchFamily="18" charset="0"/>
                <a:cs typeface="Times New Roman" panose="02020603050405020304" pitchFamily="18" charset="0"/>
              </a:rPr>
              <a:t>一位数</a:t>
            </a:r>
            <a:r>
              <a:rPr lang="en-US" altLang="zh-CN" dirty="0">
                <a:latin typeface="Times New Roman" panose="02020603050405020304" pitchFamily="18" charset="0"/>
                <a:cs typeface="Times New Roman" panose="02020603050405020304" pitchFamily="18" charset="0"/>
              </a:rPr>
              <a:t>0~9</a:t>
            </a:r>
            <a:r>
              <a:rPr lang="zh-CN" altLang="en-US" dirty="0">
                <a:latin typeface="Times New Roman" panose="02020603050405020304" pitchFamily="18" charset="0"/>
                <a:cs typeface="Times New Roman" panose="02020603050405020304" pitchFamily="18" charset="0"/>
              </a:rPr>
              <a:t>，每种数码有</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[1] = 1</a:t>
            </a:r>
            <a:r>
              <a:rPr lang="zh-CN" altLang="en-US" dirty="0">
                <a:latin typeface="Times New Roman" panose="02020603050405020304" pitchFamily="18" charset="0"/>
                <a:cs typeface="Times New Roman" panose="02020603050405020304" pitchFamily="18" charset="0"/>
              </a:rPr>
              <a:t>个</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6</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7</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8</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9</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a:latin typeface="Times New Roman" panose="02020603050405020304" pitchFamily="18" charset="0"/>
                <a:cs typeface="Times New Roman" panose="02020603050405020304" pitchFamily="18" charset="0"/>
              </a:rPr>
              <a:t>二位数</a:t>
            </a:r>
            <a:r>
              <a:rPr lang="en-US" altLang="zh-CN" dirty="0">
                <a:latin typeface="Times New Roman" panose="02020603050405020304" pitchFamily="18" charset="0"/>
                <a:cs typeface="Times New Roman" panose="02020603050405020304" pitchFamily="18" charset="0"/>
              </a:rPr>
              <a:t>00~99</a:t>
            </a:r>
            <a:r>
              <a:rPr lang="zh-CN" altLang="en-US" dirty="0">
                <a:latin typeface="Times New Roman" panose="02020603050405020304" pitchFamily="18" charset="0"/>
                <a:cs typeface="Times New Roman" panose="02020603050405020304" pitchFamily="18" charset="0"/>
              </a:rPr>
              <a:t>，每种数码有</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[2] = 20</a:t>
            </a:r>
            <a:r>
              <a:rPr lang="zh-CN" altLang="en-US" dirty="0">
                <a:latin typeface="Times New Roman" panose="02020603050405020304" pitchFamily="18" charset="0"/>
                <a:cs typeface="Times New Roman" panose="02020603050405020304" pitchFamily="18" charset="0"/>
              </a:rPr>
              <a:t>个。注意这里是</a:t>
            </a:r>
            <a:r>
              <a:rPr lang="en-US" altLang="zh-CN" dirty="0">
                <a:latin typeface="Times New Roman" panose="02020603050405020304" pitchFamily="18" charset="0"/>
                <a:cs typeface="Times New Roman" panose="02020603050405020304" pitchFamily="18" charset="0"/>
              </a:rPr>
              <a:t>00~99</a:t>
            </a:r>
            <a:r>
              <a:rPr lang="zh-CN" altLang="en-US" dirty="0">
                <a:latin typeface="Times New Roman" panose="02020603050405020304" pitchFamily="18" charset="0"/>
                <a:cs typeface="Times New Roman" panose="02020603050405020304" pitchFamily="18" charset="0"/>
              </a:rPr>
              <a:t>，不是</a:t>
            </a:r>
            <a:r>
              <a:rPr lang="en-US" altLang="zh-CN" dirty="0">
                <a:latin typeface="Times New Roman" panose="02020603050405020304" pitchFamily="18" charset="0"/>
                <a:cs typeface="Times New Roman" panose="02020603050405020304" pitchFamily="18" charset="0"/>
              </a:rPr>
              <a:t>0~99</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latin typeface="Times New Roman" panose="02020603050405020304" pitchFamily="18" charset="0"/>
                <a:cs typeface="Times New Roman" panose="02020603050405020304" pitchFamily="18" charset="0"/>
              </a:rPr>
              <a:t> </a:t>
            </a:r>
            <a:r>
              <a:rPr lang="en-US" altLang="zh-CN" sz="4400" dirty="0" smtClean="0">
                <a:latin typeface="Times New Roman" panose="02020603050405020304" pitchFamily="18" charset="0"/>
                <a:cs typeface="Times New Roman" panose="02020603050405020304" pitchFamily="18" charset="0"/>
              </a:rPr>
              <a:t>     </a:t>
            </a:r>
            <a:r>
              <a:rPr lang="zh-CN" altLang="en-US" sz="4400" dirty="0" smtClean="0">
                <a:latin typeface="Times New Roman" panose="02020603050405020304" pitchFamily="18" charset="0"/>
                <a:cs typeface="Times New Roman" panose="02020603050405020304" pitchFamily="18" charset="0"/>
              </a:rPr>
              <a:t>如果</a:t>
            </a:r>
            <a:r>
              <a:rPr lang="zh-CN" altLang="en-US" sz="4400" dirty="0">
                <a:latin typeface="Times New Roman" panose="02020603050405020304" pitchFamily="18" charset="0"/>
                <a:cs typeface="Times New Roman" panose="02020603050405020304" pitchFamily="18" charset="0"/>
              </a:rPr>
              <a:t>是</a:t>
            </a:r>
            <a:r>
              <a:rPr lang="en-US" altLang="zh-CN" sz="4400" dirty="0">
                <a:latin typeface="Times New Roman" panose="02020603050405020304" pitchFamily="18" charset="0"/>
                <a:cs typeface="Times New Roman" panose="02020603050405020304" pitchFamily="18" charset="0"/>
              </a:rPr>
              <a:t>0~99</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只出现了</a:t>
            </a:r>
            <a:r>
              <a:rPr lang="en-US" altLang="zh-CN" sz="4400" dirty="0">
                <a:latin typeface="Times New Roman" panose="02020603050405020304" pitchFamily="18" charset="0"/>
                <a:cs typeface="Times New Roman" panose="02020603050405020304" pitchFamily="18" charset="0"/>
              </a:rPr>
              <a:t>11</a:t>
            </a:r>
            <a:r>
              <a:rPr lang="zh-CN" altLang="en-US" sz="4400" dirty="0">
                <a:latin typeface="Times New Roman" panose="02020603050405020304" pitchFamily="18" charset="0"/>
                <a:cs typeface="Times New Roman" panose="02020603050405020304" pitchFamily="18" charset="0"/>
              </a:rPr>
              <a:t>次。这里把“</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和其他数字一样看待，但编程时需要特殊处理，因为按照习惯写法，数字前面的</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应该被去掉，例如</a:t>
            </a:r>
            <a:r>
              <a:rPr lang="en-US" altLang="zh-CN" sz="4400" dirty="0">
                <a:latin typeface="Times New Roman" panose="02020603050405020304" pitchFamily="18" charset="0"/>
                <a:cs typeface="Times New Roman" panose="02020603050405020304" pitchFamily="18" charset="0"/>
              </a:rPr>
              <a:t>056</a:t>
            </a:r>
            <a:r>
              <a:rPr lang="zh-CN" altLang="en-US" sz="4400" dirty="0">
                <a:latin typeface="Times New Roman" panose="02020603050405020304" pitchFamily="18" charset="0"/>
                <a:cs typeface="Times New Roman" panose="02020603050405020304" pitchFamily="18" charset="0"/>
              </a:rPr>
              <a:t>应该写成</a:t>
            </a:r>
            <a:r>
              <a:rPr lang="en-US" altLang="zh-CN" sz="4400" dirty="0">
                <a:latin typeface="Times New Roman" panose="02020603050405020304" pitchFamily="18" charset="0"/>
                <a:cs typeface="Times New Roman" panose="02020603050405020304" pitchFamily="18" charset="0"/>
              </a:rPr>
              <a:t>56</a:t>
            </a:r>
            <a:r>
              <a:rPr lang="zh-CN" altLang="en-US" sz="4400" dirty="0">
                <a:latin typeface="Times New Roman" panose="02020603050405020304" pitchFamily="18" charset="0"/>
                <a:cs typeface="Times New Roman" panose="02020603050405020304" pitchFamily="18" charset="0"/>
              </a:rPr>
              <a:t>。把这种“</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称为</a:t>
            </a:r>
            <a:r>
              <a:rPr lang="zh-CN" altLang="en-US" sz="4400" dirty="0">
                <a:solidFill>
                  <a:srgbClr val="FF0000"/>
                </a:solidFill>
                <a:latin typeface="Times New Roman" panose="02020603050405020304" pitchFamily="18" charset="0"/>
                <a:cs typeface="Times New Roman" panose="02020603050405020304" pitchFamily="18" charset="0"/>
              </a:rPr>
              <a:t>“前导</a:t>
            </a:r>
            <a:r>
              <a:rPr lang="en-US" altLang="zh-CN" sz="4400" dirty="0">
                <a:solidFill>
                  <a:srgbClr val="FF0000"/>
                </a:solidFill>
                <a:latin typeface="Times New Roman" panose="02020603050405020304" pitchFamily="18" charset="0"/>
                <a:cs typeface="Times New Roman" panose="02020603050405020304" pitchFamily="18" charset="0"/>
              </a:rPr>
              <a:t>0</a:t>
            </a:r>
            <a:r>
              <a:rPr lang="en-US" altLang="zh-CN" sz="4400" dirty="0">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。前导</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在</a:t>
            </a:r>
            <a:r>
              <a:rPr lang="en-US" altLang="zh-CN" sz="4400" dirty="0">
                <a:latin typeface="Times New Roman" panose="02020603050405020304" pitchFamily="18" charset="0"/>
                <a:cs typeface="Times New Roman" panose="02020603050405020304" pitchFamily="18" charset="0"/>
              </a:rPr>
              <a:t>0~9</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00~99</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000~999</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所有情况下都需要特殊处理。</a:t>
            </a: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a:latin typeface="Times New Roman" panose="02020603050405020304" pitchFamily="18" charset="0"/>
                <a:cs typeface="Times New Roman" panose="02020603050405020304" pitchFamily="18" charset="0"/>
              </a:rPr>
              <a:t>三位数</a:t>
            </a:r>
            <a:r>
              <a:rPr lang="en-US" altLang="zh-CN" dirty="0">
                <a:latin typeface="Times New Roman" panose="02020603050405020304" pitchFamily="18" charset="0"/>
                <a:cs typeface="Times New Roman" panose="02020603050405020304" pitchFamily="18" charset="0"/>
              </a:rPr>
              <a:t>000~999</a:t>
            </a:r>
            <a:r>
              <a:rPr lang="zh-CN" altLang="en-US" dirty="0">
                <a:latin typeface="Times New Roman" panose="02020603050405020304" pitchFamily="18" charset="0"/>
                <a:cs typeface="Times New Roman" panose="02020603050405020304" pitchFamily="18" charset="0"/>
              </a:rPr>
              <a:t>，每种数码有</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[3] = 300</a:t>
            </a:r>
            <a:r>
              <a:rPr lang="zh-CN" altLang="en-US" dirty="0">
                <a:latin typeface="Times New Roman" panose="02020603050405020304" pitchFamily="18" charset="0"/>
                <a:cs typeface="Times New Roman" panose="02020603050405020304" pitchFamily="18" charset="0"/>
              </a:rPr>
              <a:t>个。</a:t>
            </a:r>
          </a:p>
          <a:p>
            <a:pPr>
              <a:lnSpc>
                <a:spcPct val="150000"/>
              </a:lnSpc>
              <a:spcBef>
                <a:spcPts val="0"/>
              </a:spcBef>
            </a:pPr>
            <a:r>
              <a:rPr lang="zh-CN" altLang="en-US" dirty="0">
                <a:latin typeface="Times New Roman" panose="02020603050405020304" pitchFamily="18" charset="0"/>
                <a:cs typeface="Times New Roman" panose="02020603050405020304" pitchFamily="18" charset="0"/>
              </a:rPr>
              <a:t>四位数</a:t>
            </a:r>
            <a:r>
              <a:rPr lang="en-US" altLang="zh-CN" dirty="0">
                <a:latin typeface="Times New Roman" panose="02020603050405020304" pitchFamily="18" charset="0"/>
                <a:cs typeface="Times New Roman" panose="02020603050405020304" pitchFamily="18" charset="0"/>
              </a:rPr>
              <a:t>0000~9999</a:t>
            </a:r>
            <a:r>
              <a:rPr lang="zh-CN" altLang="en-US" dirty="0">
                <a:latin typeface="Times New Roman" panose="02020603050405020304" pitchFamily="18" charset="0"/>
                <a:cs typeface="Times New Roman" panose="02020603050405020304" pitchFamily="18" charset="0"/>
              </a:rPr>
              <a:t>，每种数码有</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 = </a:t>
            </a:r>
            <a:r>
              <a:rPr lang="en-US" altLang="zh-CN" dirty="0" smtClean="0">
                <a:latin typeface="Times New Roman" panose="02020603050405020304" pitchFamily="18" charset="0"/>
                <a:cs typeface="Times New Roman" panose="02020603050405020304" pitchFamily="18" charset="0"/>
              </a:rPr>
              <a:t>4000</a:t>
            </a:r>
            <a:r>
              <a:rPr lang="zh-CN" altLang="en-US" dirty="0" smtClean="0">
                <a:latin typeface="Times New Roman" panose="02020603050405020304" pitchFamily="18" charset="0"/>
                <a:cs typeface="Times New Roman" panose="02020603050405020304" pitchFamily="18" charset="0"/>
              </a:rPr>
              <a:t>个。</a:t>
            </a:r>
            <a:endParaRPr lang="zh-CN" altLang="en-US" dirty="0">
              <a:latin typeface="Times New Roman" panose="02020603050405020304" pitchFamily="18" charset="0"/>
              <a:cs typeface="Times New Roman" panose="02020603050405020304" pitchFamily="18" charset="0"/>
            </a:endParaRPr>
          </a:p>
        </p:txBody>
      </p:sp>
      <p:sp>
        <p:nvSpPr>
          <p:cNvPr id="2" name="矩形标注 1"/>
          <p:cNvSpPr/>
          <p:nvPr/>
        </p:nvSpPr>
        <p:spPr>
          <a:xfrm>
            <a:off x="17980213" y="1954151"/>
            <a:ext cx="5794187" cy="2255969"/>
          </a:xfrm>
          <a:prstGeom prst="wedgeRectCallout">
            <a:avLst>
              <a:gd name="adj1" fmla="val -148584"/>
              <a:gd name="adj2" fmla="val 106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600" dirty="0" smtClean="0">
                <a:solidFill>
                  <a:srgbClr val="FFFF00"/>
                </a:solidFill>
              </a:rPr>
              <a:t>100</a:t>
            </a:r>
            <a:r>
              <a:rPr lang="zh-CN" altLang="en-US" sz="3600" dirty="0" smtClean="0">
                <a:solidFill>
                  <a:srgbClr val="FFFF00"/>
                </a:solidFill>
              </a:rPr>
              <a:t>个数，每个数有</a:t>
            </a:r>
            <a:r>
              <a:rPr lang="en-US" altLang="zh-CN" sz="3600" dirty="0" smtClean="0">
                <a:solidFill>
                  <a:srgbClr val="FFFF00"/>
                </a:solidFill>
              </a:rPr>
              <a:t>2</a:t>
            </a:r>
            <a:r>
              <a:rPr lang="zh-CN" altLang="en-US" sz="3600" dirty="0" smtClean="0">
                <a:solidFill>
                  <a:srgbClr val="FFFF00"/>
                </a:solidFill>
              </a:rPr>
              <a:t>位。</a:t>
            </a:r>
            <a:endParaRPr lang="en-US" altLang="zh-CN" sz="3600" dirty="0" smtClean="0">
              <a:solidFill>
                <a:srgbClr val="FFFF00"/>
              </a:solidFill>
            </a:endParaRPr>
          </a:p>
          <a:p>
            <a:pPr algn="l"/>
            <a:r>
              <a:rPr lang="zh-CN" altLang="en-US" sz="3600" dirty="0" smtClean="0">
                <a:solidFill>
                  <a:srgbClr val="FFFF00"/>
                </a:solidFill>
              </a:rPr>
              <a:t>一共有</a:t>
            </a:r>
            <a:r>
              <a:rPr lang="en-US" altLang="zh-CN" sz="3600" dirty="0" smtClean="0">
                <a:solidFill>
                  <a:srgbClr val="FFFF00"/>
                </a:solidFill>
              </a:rPr>
              <a:t>200</a:t>
            </a:r>
            <a:r>
              <a:rPr lang="zh-CN" altLang="en-US" sz="3600" dirty="0" smtClean="0">
                <a:solidFill>
                  <a:srgbClr val="FFFF00"/>
                </a:solidFill>
              </a:rPr>
              <a:t>个数字。</a:t>
            </a:r>
            <a:endParaRPr lang="en-US" altLang="zh-CN" sz="3600" dirty="0" smtClean="0">
              <a:solidFill>
                <a:srgbClr val="FFFF00"/>
              </a:solidFill>
            </a:endParaRPr>
          </a:p>
          <a:p>
            <a:pPr algn="l"/>
            <a:r>
              <a:rPr lang="zh-CN" altLang="en-US" sz="3600" dirty="0" smtClean="0">
                <a:solidFill>
                  <a:srgbClr val="FFFF00"/>
                </a:solidFill>
              </a:rPr>
              <a:t>每个数字出现</a:t>
            </a:r>
            <a:r>
              <a:rPr lang="en-US" altLang="zh-CN" sz="3600" dirty="0" smtClean="0">
                <a:solidFill>
                  <a:srgbClr val="FFFF00"/>
                </a:solidFill>
              </a:rPr>
              <a:t>20</a:t>
            </a:r>
            <a:r>
              <a:rPr lang="zh-CN" altLang="en-US" sz="3600" dirty="0" smtClean="0">
                <a:solidFill>
                  <a:srgbClr val="FFFF00"/>
                </a:solidFill>
              </a:rPr>
              <a:t>次。</a:t>
            </a:r>
            <a:endParaRPr lang="zh-CN" altLang="en-US" sz="3600" dirty="0">
              <a:solidFill>
                <a:srgbClr val="FFFF00"/>
              </a:solidFill>
            </a:endParaRPr>
          </a:p>
        </p:txBody>
      </p:sp>
    </p:spTree>
    <p:custDataLst>
      <p:tags r:id="rId1"/>
    </p:custDataLst>
    <p:extLst>
      <p:ext uri="{BB962C8B-B14F-4D97-AF65-F5344CB8AC3E}">
        <p14:creationId xmlns:p14="http://schemas.microsoft.com/office/powerpoint/2010/main" val="256555665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652746" y="2162809"/>
            <a:ext cx="22926500" cy="1036705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5400" dirty="0" smtClean="0">
                <a:latin typeface="Times New Roman" panose="02020603050405020304" pitchFamily="18" charset="0"/>
                <a:cs typeface="Times New Roman" panose="02020603050405020304" pitchFamily="18" charset="0"/>
              </a:rPr>
              <a:t>递</a:t>
            </a:r>
            <a:r>
              <a:rPr lang="zh-CN" altLang="en-US" sz="5400" dirty="0">
                <a:latin typeface="Times New Roman" panose="02020603050405020304" pitchFamily="18" charset="0"/>
                <a:cs typeface="Times New Roman" panose="02020603050405020304" pitchFamily="18" charset="0"/>
              </a:rPr>
              <a:t>推</a:t>
            </a:r>
            <a:r>
              <a:rPr lang="zh-CN" altLang="en-US" sz="5400" dirty="0" smtClean="0">
                <a:latin typeface="Times New Roman" panose="02020603050405020304" pitchFamily="18" charset="0"/>
                <a:cs typeface="Times New Roman" panose="02020603050405020304" pitchFamily="18" charset="0"/>
              </a:rPr>
              <a:t>：</a:t>
            </a:r>
            <a:r>
              <a:rPr lang="en-US" altLang="zh-CN" sz="5400" dirty="0" err="1" smtClean="0">
                <a:latin typeface="Times New Roman" panose="02020603050405020304" pitchFamily="18" charset="0"/>
                <a:cs typeface="Times New Roman" panose="02020603050405020304" pitchFamily="18" charset="0"/>
              </a:rPr>
              <a:t>dp</a:t>
            </a:r>
            <a:r>
              <a:rPr lang="en-US" altLang="zh-CN" sz="5400" dirty="0" smtClean="0">
                <a:latin typeface="Times New Roman" panose="02020603050405020304" pitchFamily="18" charset="0"/>
                <a:cs typeface="Times New Roman" panose="02020603050405020304" pitchFamily="18" charset="0"/>
              </a:rPr>
              <a:t>[</a:t>
            </a:r>
            <a:r>
              <a:rPr lang="en-US" altLang="zh-CN" sz="5400" dirty="0" err="1" smtClean="0">
                <a:latin typeface="Times New Roman" panose="02020603050405020304" pitchFamily="18" charset="0"/>
                <a:cs typeface="Times New Roman" panose="02020603050405020304" pitchFamily="18" charset="0"/>
              </a:rPr>
              <a:t>i</a:t>
            </a:r>
            <a:r>
              <a:rPr lang="en-US" altLang="zh-CN" sz="5400" dirty="0">
                <a:latin typeface="Times New Roman" panose="02020603050405020304" pitchFamily="18" charset="0"/>
                <a:cs typeface="Times New Roman" panose="02020603050405020304" pitchFamily="18" charset="0"/>
              </a:rPr>
              <a:t>] = </a:t>
            </a:r>
            <a:r>
              <a:rPr lang="en-US" altLang="zh-CN" sz="5400" dirty="0" err="1">
                <a:latin typeface="Times New Roman" panose="02020603050405020304" pitchFamily="18" charset="0"/>
                <a:cs typeface="Times New Roman" panose="02020603050405020304" pitchFamily="18" charset="0"/>
              </a:rPr>
              <a:t>dp</a:t>
            </a:r>
            <a:r>
              <a:rPr lang="en-US" altLang="zh-CN" sz="5400" dirty="0">
                <a:latin typeface="Times New Roman" panose="02020603050405020304" pitchFamily="18" charset="0"/>
                <a:cs typeface="Times New Roman" panose="02020603050405020304" pitchFamily="18" charset="0"/>
              </a:rPr>
              <a:t>[i-1]×10 + </a:t>
            </a:r>
            <a:r>
              <a:rPr lang="en-US" altLang="zh-CN" sz="5400" dirty="0" smtClean="0">
                <a:latin typeface="Times New Roman" panose="02020603050405020304" pitchFamily="18" charset="0"/>
                <a:cs typeface="Times New Roman" panose="02020603050405020304" pitchFamily="18" charset="0"/>
              </a:rPr>
              <a:t>10</a:t>
            </a:r>
            <a:r>
              <a:rPr lang="en-US" altLang="zh-CN" sz="5400" baseline="30000" dirty="0" smtClean="0">
                <a:latin typeface="Times New Roman" panose="02020603050405020304" pitchFamily="18" charset="0"/>
                <a:cs typeface="Times New Roman" panose="02020603050405020304" pitchFamily="18" charset="0"/>
              </a:rPr>
              <a:t>i-1</a:t>
            </a:r>
            <a:endParaRPr lang="en-US" altLang="zh-CN" sz="5400" baseline="300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5400" dirty="0" smtClean="0">
                <a:latin typeface="Times New Roman" panose="02020603050405020304" pitchFamily="18" charset="0"/>
                <a:cs typeface="Times New Roman" panose="02020603050405020304" pitchFamily="18" charset="0"/>
              </a:rPr>
              <a:t>以</a:t>
            </a:r>
            <a:r>
              <a:rPr lang="zh-CN" altLang="en-US" sz="5400" dirty="0">
                <a:latin typeface="Times New Roman" panose="02020603050405020304" pitchFamily="18" charset="0"/>
                <a:cs typeface="Times New Roman" panose="02020603050405020304" pitchFamily="18" charset="0"/>
              </a:rPr>
              <a:t>统计数码“</a:t>
            </a:r>
            <a:r>
              <a:rPr lang="en-US" altLang="zh-CN" sz="5400" dirty="0">
                <a:latin typeface="Times New Roman" panose="02020603050405020304" pitchFamily="18" charset="0"/>
                <a:cs typeface="Times New Roman" panose="02020603050405020304" pitchFamily="18" charset="0"/>
              </a:rPr>
              <a:t>1”</a:t>
            </a:r>
            <a:r>
              <a:rPr lang="zh-CN" altLang="en-US" sz="5400" dirty="0">
                <a:latin typeface="Times New Roman" panose="02020603050405020304" pitchFamily="18" charset="0"/>
                <a:cs typeface="Times New Roman" panose="02020603050405020304" pitchFamily="18" charset="0"/>
              </a:rPr>
              <a:t>的个数为例：</a:t>
            </a:r>
          </a:p>
          <a:p>
            <a:pPr lvl="2">
              <a:lnSpc>
                <a:spcPct val="150000"/>
              </a:lnSpc>
              <a:spcBef>
                <a:spcPts val="0"/>
              </a:spcBef>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计算</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位数字</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中有几个“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，显然</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 = 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p>
          <a:p>
            <a:pPr lvl="2">
              <a:lnSpc>
                <a:spcPct val="150000"/>
              </a:lnSpc>
              <a:spcBef>
                <a:spcPts val="0"/>
              </a:spcBef>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计算</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在个位上出现了</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[i-1] ×10 = </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 ×10 = 10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01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91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。在十位上出现了</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a:t>
            </a:r>
            <a:r>
              <a:rPr lang="en-US" altLang="zh-CN" sz="4400" baseline="30000" dirty="0">
                <a:latin typeface="Times New Roman" panose="02020603050405020304" pitchFamily="18" charset="0"/>
                <a:ea typeface="宋体" panose="02010600030101010101" pitchFamily="2" charset="-122"/>
                <a:cs typeface="Times New Roman" panose="02020603050405020304" pitchFamily="18" charset="0"/>
              </a:rPr>
              <a:t>i-1</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 = 10</a:t>
            </a:r>
            <a:r>
              <a:rPr lang="en-US" altLang="zh-CN" sz="4400" baseline="30000" dirty="0">
                <a:latin typeface="Times New Roman" panose="02020603050405020304" pitchFamily="18" charset="0"/>
                <a:ea typeface="宋体" panose="02010600030101010101" pitchFamily="2" charset="-122"/>
                <a:cs typeface="Times New Roman" panose="02020603050405020304" pitchFamily="18" charset="0"/>
              </a:rPr>
              <a:t>2-1</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 = 10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。共出现</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 = 20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p>
          <a:p>
            <a:pPr lvl="2">
              <a:lnSpc>
                <a:spcPct val="150000"/>
              </a:lnSpc>
              <a:spcBef>
                <a:spcPts val="0"/>
              </a:spcBef>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计算</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在个位和十位上出现了</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 ×10 = 200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100~199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的个位和十位有</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200~299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的个位和十位有</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900~999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的个位和十位有</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在百位上出现了</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103-1 =100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次，即</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101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199</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。共出现</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[3] = 300</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a:t>
            </a:r>
          </a:p>
          <a:p>
            <a:pPr lvl="2">
              <a:lnSpc>
                <a:spcPct val="150000"/>
              </a:lnSpc>
              <a:spcBef>
                <a:spcPts val="0"/>
              </a:spcBef>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等等。</a:t>
            </a:r>
          </a:p>
        </p:txBody>
      </p:sp>
      <p:pic>
        <p:nvPicPr>
          <p:cNvPr id="9"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12" name="文本框 11"/>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3" name="组合 12"/>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1027" y="1215"/>
              <a:ext cx="31013" cy="1503"/>
            </a:xfrm>
            <a:prstGeom prst="rect">
              <a:avLst/>
            </a:prstGeom>
            <a:noFill/>
          </p:spPr>
          <p:txBody>
            <a:bodyPr wrap="square">
              <a:spAutoFit/>
            </a:bodyPr>
            <a:lstStyle/>
            <a:p>
              <a:pPr algn="l"/>
              <a:r>
                <a:rPr lang="en-US" altLang="zh-CN" sz="5600" b="1" spc="600" dirty="0" err="1" smtClean="0">
                  <a:solidFill>
                    <a:schemeClr val="bg1"/>
                  </a:solidFill>
                  <a:latin typeface="宋体" panose="02010600030101010101" pitchFamily="2" charset="-122"/>
                  <a:ea typeface="宋体" panose="02010600030101010101" pitchFamily="2" charset="-122"/>
                </a:rPr>
                <a:t>dp</a:t>
              </a:r>
              <a:r>
                <a:rPr lang="en-US" altLang="zh-CN" sz="5600" b="1" spc="600" dirty="0" smtClean="0">
                  <a:solidFill>
                    <a:schemeClr val="bg1"/>
                  </a:solidFill>
                  <a:latin typeface="宋体" panose="02010600030101010101" pitchFamily="2" charset="-122"/>
                  <a:ea typeface="宋体" panose="02010600030101010101" pitchFamily="2" charset="-122"/>
                </a:rPr>
                <a:t>[]</a:t>
              </a:r>
              <a:r>
                <a:rPr lang="zh-CN" altLang="en-US" sz="5600" b="1" spc="600" dirty="0" smtClean="0">
                  <a:solidFill>
                    <a:schemeClr val="bg1"/>
                  </a:solidFill>
                  <a:latin typeface="宋体" panose="02010600030101010101" pitchFamily="2" charset="-122"/>
                  <a:ea typeface="宋体" panose="02010600030101010101" pitchFamily="2" charset="-122"/>
                </a:rPr>
                <a:t>的计算</a:t>
              </a:r>
              <a:r>
                <a:rPr lang="en-US" altLang="zh-CN" sz="5600" b="1" spc="600" dirty="0" smtClean="0">
                  <a:solidFill>
                    <a:schemeClr val="bg1"/>
                  </a:solidFill>
                  <a:latin typeface="宋体" panose="02010600030101010101" pitchFamily="2" charset="-122"/>
                  <a:ea typeface="宋体" panose="02010600030101010101" pitchFamily="2" charset="-122"/>
                </a:rPr>
                <a:t>: (1)</a:t>
              </a:r>
              <a:r>
                <a:rPr lang="zh-CN" altLang="en-US" sz="5600" b="1" spc="600" dirty="0">
                  <a:solidFill>
                    <a:schemeClr val="bg1"/>
                  </a:solidFill>
                  <a:latin typeface="宋体" panose="02010600030101010101" pitchFamily="2" charset="-122"/>
                  <a:ea typeface="宋体" panose="02010600030101010101" pitchFamily="2" charset="-122"/>
                </a:rPr>
                <a:t>递推</a:t>
              </a:r>
            </a:p>
          </p:txBody>
        </p:sp>
      </p:grpSp>
    </p:spTree>
    <p:custDataLst>
      <p:tags r:id="rId1"/>
    </p:custDataLst>
    <p:extLst>
      <p:ext uri="{BB962C8B-B14F-4D97-AF65-F5344CB8AC3E}">
        <p14:creationId xmlns:p14="http://schemas.microsoft.com/office/powerpoint/2010/main" val="403849797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1213673" y="4398009"/>
            <a:ext cx="20808127" cy="60413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i×10</a:t>
            </a:r>
            <a:r>
              <a:rPr lang="en-US" altLang="zh-CN" baseline="30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/10 = i×10</a:t>
            </a:r>
            <a:r>
              <a:rPr lang="en-US" altLang="zh-CN" baseline="30000" dirty="0">
                <a:latin typeface="Times New Roman" panose="02020603050405020304" pitchFamily="18" charset="0"/>
                <a:cs typeface="Times New Roman" panose="02020603050405020304" pitchFamily="18" charset="0"/>
              </a:rPr>
              <a:t>i-1</a:t>
            </a:r>
            <a:endParaRPr lang="en-US" altLang="zh-CN" dirty="0">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排列组合</a:t>
            </a:r>
            <a:r>
              <a:rPr lang="zh-CN" altLang="en-US" dirty="0">
                <a:latin typeface="Times New Roman" panose="02020603050405020304" pitchFamily="18" charset="0"/>
                <a:cs typeface="Times New Roman" panose="02020603050405020304" pitchFamily="18" charset="0"/>
              </a:rPr>
              <a:t>的</a:t>
            </a:r>
            <a:r>
              <a:rPr lang="zh-CN" altLang="en-US" dirty="0" smtClean="0">
                <a:latin typeface="Times New Roman" panose="02020603050405020304" pitchFamily="18" charset="0"/>
                <a:cs typeface="Times New Roman" panose="02020603050405020304" pitchFamily="18" charset="0"/>
              </a:rPr>
              <a:t>思路：从</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递增到</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9</a:t>
            </a:r>
            <a:r>
              <a:rPr lang="zh-CN" altLang="en-US" dirty="0">
                <a:latin typeface="Times New Roman" panose="02020603050405020304" pitchFamily="18" charset="0"/>
                <a:cs typeface="Times New Roman" panose="02020603050405020304" pitchFamily="18" charset="0"/>
              </a:rPr>
              <a:t>，所有的字符共出现了</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*10</a:t>
            </a:r>
            <a:r>
              <a:rPr lang="en-US" altLang="zh-CN" baseline="30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0~9</a:t>
            </a:r>
            <a:r>
              <a:rPr lang="zh-CN" altLang="en-US" dirty="0">
                <a:latin typeface="Times New Roman" panose="02020603050405020304" pitchFamily="18" charset="0"/>
                <a:cs typeface="Times New Roman" panose="02020603050405020304" pitchFamily="18" charset="0"/>
              </a:rPr>
              <a:t>这</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种字符每种出现了</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*10</a:t>
            </a:r>
            <a:r>
              <a:rPr lang="en-US" altLang="zh-CN" baseline="30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次。</a:t>
            </a:r>
          </a:p>
        </p:txBody>
      </p:sp>
      <p:pic>
        <p:nvPicPr>
          <p:cNvPr id="5"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6" name="文本框 5"/>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2"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31013" cy="1503"/>
            </a:xfrm>
            <a:prstGeom prst="rect">
              <a:avLst/>
            </a:prstGeom>
            <a:noFill/>
          </p:spPr>
          <p:txBody>
            <a:bodyPr wrap="square">
              <a:spAutoFit/>
            </a:bodyPr>
            <a:lstStyle/>
            <a:p>
              <a:pPr algn="l"/>
              <a:r>
                <a:rPr lang="en-US" altLang="zh-CN" sz="5600" b="1" spc="600" dirty="0" err="1" smtClean="0">
                  <a:solidFill>
                    <a:schemeClr val="bg1"/>
                  </a:solidFill>
                  <a:latin typeface="宋体" panose="02010600030101010101" pitchFamily="2" charset="-122"/>
                  <a:ea typeface="宋体" panose="02010600030101010101" pitchFamily="2" charset="-122"/>
                </a:rPr>
                <a:t>dp</a:t>
              </a:r>
              <a:r>
                <a:rPr lang="en-US" altLang="zh-CN" sz="5600" b="1" spc="600" dirty="0" smtClean="0">
                  <a:solidFill>
                    <a:schemeClr val="bg1"/>
                  </a:solidFill>
                  <a:latin typeface="宋体" panose="02010600030101010101" pitchFamily="2" charset="-122"/>
                  <a:ea typeface="宋体" panose="02010600030101010101" pitchFamily="2" charset="-122"/>
                </a:rPr>
                <a:t>[]</a:t>
              </a:r>
              <a:r>
                <a:rPr lang="zh-CN" altLang="en-US" sz="5600" b="1" spc="600" dirty="0" smtClean="0">
                  <a:solidFill>
                    <a:schemeClr val="bg1"/>
                  </a:solidFill>
                  <a:latin typeface="宋体" panose="02010600030101010101" pitchFamily="2" charset="-122"/>
                  <a:ea typeface="宋体" panose="02010600030101010101" pitchFamily="2" charset="-122"/>
                </a:rPr>
                <a:t>的计算</a:t>
              </a:r>
              <a:r>
                <a:rPr lang="en-US" altLang="zh-CN" sz="5600" b="1" spc="600" dirty="0" smtClean="0">
                  <a:solidFill>
                    <a:schemeClr val="bg1"/>
                  </a:solidFill>
                  <a:latin typeface="宋体" panose="02010600030101010101" pitchFamily="2" charset="-122"/>
                  <a:ea typeface="宋体" panose="02010600030101010101" pitchFamily="2" charset="-122"/>
                </a:rPr>
                <a:t>: (2)</a:t>
              </a:r>
              <a:r>
                <a:rPr lang="zh-CN" altLang="en-US" sz="5600" b="1" spc="600" dirty="0" smtClean="0">
                  <a:solidFill>
                    <a:schemeClr val="bg1"/>
                  </a:solidFill>
                  <a:latin typeface="宋体" panose="02010600030101010101" pitchFamily="2" charset="-122"/>
                  <a:ea typeface="宋体" panose="02010600030101010101" pitchFamily="2" charset="-122"/>
                </a:rPr>
                <a:t>排列组合</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2403148795"/>
      </p:ext>
    </p:extLst>
  </p:cSld>
  <p:clrMapOvr>
    <a:masterClrMapping/>
  </p:clrMapOvr>
  <p:transition spd="slow" advClick="0" advTm="1000">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013" cy="1503"/>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683026" y="2526940"/>
            <a:ext cx="22330153" cy="1087100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计算</a:t>
            </a:r>
            <a:r>
              <a:rPr lang="en-US" altLang="zh-CN" dirty="0"/>
              <a:t>[1, 367]</a:t>
            </a:r>
            <a:r>
              <a:rPr lang="zh-CN" altLang="en-US" dirty="0"/>
              <a:t>中，每种数码一共有多少个。</a:t>
            </a:r>
            <a:r>
              <a:rPr lang="zh-CN" altLang="en-US" dirty="0" smtClean="0"/>
              <a:t>数码有</a:t>
            </a:r>
            <a:r>
              <a:rPr lang="en-US" altLang="zh-CN" dirty="0"/>
              <a:t>10</a:t>
            </a:r>
            <a:r>
              <a:rPr lang="zh-CN" altLang="en-US" dirty="0" smtClean="0"/>
              <a:t>种：</a:t>
            </a:r>
            <a:r>
              <a:rPr lang="en-US" altLang="zh-CN" dirty="0" smtClean="0"/>
              <a:t>0</a:t>
            </a:r>
            <a:r>
              <a:rPr lang="zh-CN" altLang="en-US" dirty="0" smtClean="0"/>
              <a:t>、</a:t>
            </a:r>
            <a:r>
              <a:rPr lang="en-US" altLang="zh-CN" dirty="0" smtClean="0"/>
              <a:t>1</a:t>
            </a:r>
            <a:r>
              <a:rPr lang="zh-CN" altLang="en-US" dirty="0" smtClean="0"/>
              <a:t>、</a:t>
            </a:r>
            <a:r>
              <a:rPr lang="en-US" altLang="zh-CN" dirty="0"/>
              <a:t>…</a:t>
            </a:r>
            <a:r>
              <a:rPr lang="zh-CN" altLang="en-US" dirty="0" smtClean="0"/>
              <a:t>、</a:t>
            </a:r>
            <a:r>
              <a:rPr lang="en-US" altLang="zh-CN" dirty="0" smtClean="0"/>
              <a:t>9</a:t>
            </a:r>
            <a:r>
              <a:rPr lang="zh-CN" altLang="en-US" dirty="0" smtClean="0"/>
              <a:t>。</a:t>
            </a:r>
            <a:endParaRPr lang="en-US" altLang="zh-CN" dirty="0" smtClean="0"/>
          </a:p>
          <a:p>
            <a:pPr marL="0" indent="0">
              <a:lnSpc>
                <a:spcPct val="150000"/>
              </a:lnSpc>
              <a:spcBef>
                <a:spcPts val="0"/>
              </a:spcBef>
              <a:buNone/>
            </a:pPr>
            <a:r>
              <a:rPr lang="en-US" altLang="zh-CN" dirty="0"/>
              <a:t> </a:t>
            </a:r>
            <a:r>
              <a:rPr lang="en-US" altLang="zh-CN" dirty="0" smtClean="0"/>
              <a:t>     </a:t>
            </a:r>
            <a:r>
              <a:rPr lang="zh-CN" altLang="en-US" dirty="0" smtClean="0"/>
              <a:t>“</a:t>
            </a:r>
            <a:r>
              <a:rPr lang="en-US" altLang="zh-CN" dirty="0" smtClean="0"/>
              <a:t>0”</a:t>
            </a:r>
            <a:r>
              <a:rPr lang="zh-CN" altLang="en-US" dirty="0"/>
              <a:t>是特殊的</a:t>
            </a:r>
            <a:r>
              <a:rPr lang="zh-CN" altLang="en-US" dirty="0" smtClean="0"/>
              <a:t>，需要</a:t>
            </a:r>
            <a:r>
              <a:rPr lang="zh-CN" altLang="en-US" dirty="0"/>
              <a:t>去掉</a:t>
            </a:r>
            <a:r>
              <a:rPr lang="zh-CN" altLang="en-US" dirty="0">
                <a:solidFill>
                  <a:srgbClr val="FF0000"/>
                </a:solidFill>
              </a:rPr>
              <a:t>“前导</a:t>
            </a:r>
            <a:r>
              <a:rPr lang="en-US" altLang="zh-CN" dirty="0">
                <a:solidFill>
                  <a:srgbClr val="FF0000"/>
                </a:solidFill>
              </a:rPr>
              <a:t>0</a:t>
            </a:r>
            <a:r>
              <a:rPr lang="en-US" altLang="zh-CN" dirty="0"/>
              <a:t>”</a:t>
            </a:r>
            <a:r>
              <a:rPr lang="zh-CN" altLang="en-US" dirty="0"/>
              <a:t>。</a:t>
            </a:r>
          </a:p>
          <a:p>
            <a:pPr>
              <a:lnSpc>
                <a:spcPct val="150000"/>
              </a:lnSpc>
              <a:spcBef>
                <a:spcPts val="0"/>
              </a:spcBef>
            </a:pPr>
            <a:r>
              <a:rPr lang="zh-CN" altLang="en-US" dirty="0" smtClean="0"/>
              <a:t>把</a:t>
            </a:r>
            <a:r>
              <a:rPr lang="en-US" altLang="zh-CN" dirty="0"/>
              <a:t>[0, 367]</a:t>
            </a:r>
            <a:r>
              <a:rPr lang="zh-CN" altLang="en-US" dirty="0" smtClean="0"/>
              <a:t>分成小</a:t>
            </a:r>
            <a:r>
              <a:rPr lang="zh-CN" altLang="en-US" dirty="0"/>
              <a:t>区间：</a:t>
            </a:r>
            <a:r>
              <a:rPr lang="en-US" altLang="zh-CN" dirty="0"/>
              <a:t>[000, 099]</a:t>
            </a:r>
            <a:r>
              <a:rPr lang="zh-CN" altLang="en-US" dirty="0"/>
              <a:t>、</a:t>
            </a:r>
            <a:r>
              <a:rPr lang="en-US" altLang="zh-CN" dirty="0"/>
              <a:t>[100, 199]</a:t>
            </a:r>
            <a:r>
              <a:rPr lang="zh-CN" altLang="en-US" dirty="0"/>
              <a:t>、</a:t>
            </a:r>
            <a:r>
              <a:rPr lang="en-US" altLang="zh-CN" dirty="0"/>
              <a:t>[200, 299]</a:t>
            </a:r>
            <a:r>
              <a:rPr lang="zh-CN" altLang="en-US" dirty="0"/>
              <a:t>、</a:t>
            </a:r>
            <a:r>
              <a:rPr lang="en-US" altLang="zh-CN" dirty="0"/>
              <a:t>[300, 367]</a:t>
            </a:r>
            <a:r>
              <a:rPr lang="zh-CN" altLang="en-US" dirty="0"/>
              <a:t>。</a:t>
            </a:r>
          </a:p>
          <a:p>
            <a:pPr marL="0" indent="0">
              <a:lnSpc>
                <a:spcPct val="150000"/>
              </a:lnSpc>
              <a:spcBef>
                <a:spcPts val="0"/>
              </a:spcBef>
              <a:buNone/>
            </a:pPr>
            <a:r>
              <a:rPr lang="zh-CN" altLang="en-US" dirty="0"/>
              <a:t>（</a:t>
            </a:r>
            <a:r>
              <a:rPr lang="en-US" altLang="zh-CN" dirty="0"/>
              <a:t>1</a:t>
            </a:r>
            <a:r>
              <a:rPr lang="zh-CN" altLang="en-US" dirty="0"/>
              <a:t>）在这些小区间中，</a:t>
            </a:r>
            <a:r>
              <a:rPr lang="en-US" altLang="zh-CN" dirty="0"/>
              <a:t>[000, 099]</a:t>
            </a:r>
            <a:r>
              <a:rPr lang="zh-CN" altLang="en-US" dirty="0"/>
              <a:t>、</a:t>
            </a:r>
            <a:r>
              <a:rPr lang="en-US" altLang="zh-CN" dirty="0"/>
              <a:t>[100, 199]</a:t>
            </a:r>
            <a:r>
              <a:rPr lang="zh-CN" altLang="en-US" dirty="0"/>
              <a:t>、</a:t>
            </a:r>
            <a:r>
              <a:rPr lang="en-US" altLang="zh-CN" dirty="0"/>
              <a:t>[200, 299]</a:t>
            </a:r>
            <a:r>
              <a:rPr lang="zh-CN" altLang="en-US" dirty="0"/>
              <a:t>都可以利用</a:t>
            </a:r>
            <a:r>
              <a:rPr lang="en-US" altLang="zh-CN" dirty="0" err="1"/>
              <a:t>dp</a:t>
            </a:r>
            <a:r>
              <a:rPr lang="en-US" altLang="zh-CN" dirty="0"/>
              <a:t>[2]</a:t>
            </a:r>
            <a:r>
              <a:rPr lang="zh-CN" altLang="en-US" dirty="0"/>
              <a:t>，即</a:t>
            </a:r>
            <a:r>
              <a:rPr lang="en-US" altLang="zh-CN" dirty="0"/>
              <a:t>[00, 99]</a:t>
            </a:r>
            <a:r>
              <a:rPr lang="zh-CN" altLang="en-US" dirty="0"/>
              <a:t>的结果。最后的</a:t>
            </a:r>
            <a:r>
              <a:rPr lang="en-US" altLang="zh-CN" dirty="0"/>
              <a:t>[300, 367]</a:t>
            </a:r>
            <a:r>
              <a:rPr lang="zh-CN" altLang="en-US" dirty="0"/>
              <a:t>需要特别计算。</a:t>
            </a:r>
          </a:p>
          <a:p>
            <a:pPr marL="0" indent="0">
              <a:lnSpc>
                <a:spcPct val="150000"/>
              </a:lnSpc>
              <a:spcBef>
                <a:spcPts val="0"/>
              </a:spcBef>
              <a:buNone/>
            </a:pPr>
            <a:r>
              <a:rPr lang="zh-CN" altLang="en-US" dirty="0"/>
              <a:t>（</a:t>
            </a:r>
            <a:r>
              <a:rPr lang="en-US" altLang="zh-CN" dirty="0"/>
              <a:t>2</a:t>
            </a:r>
            <a:r>
              <a:rPr lang="zh-CN" altLang="en-US" dirty="0"/>
              <a:t>）</a:t>
            </a:r>
            <a:r>
              <a:rPr lang="zh-CN" altLang="en-US" dirty="0" smtClean="0"/>
              <a:t>“数位限制” 。</a:t>
            </a:r>
            <a:r>
              <a:rPr lang="zh-CN" altLang="en-US" dirty="0"/>
              <a:t>小区间</a:t>
            </a:r>
            <a:r>
              <a:rPr lang="en-US" altLang="zh-CN" dirty="0"/>
              <a:t>[000, 099]</a:t>
            </a:r>
            <a:r>
              <a:rPr lang="zh-CN" altLang="en-US" dirty="0"/>
              <a:t>的最高位是“</a:t>
            </a:r>
            <a:r>
              <a:rPr lang="en-US" altLang="zh-CN" dirty="0"/>
              <a:t>0”</a:t>
            </a:r>
            <a:r>
              <a:rPr lang="zh-CN" altLang="en-US" dirty="0"/>
              <a:t>，出现了</a:t>
            </a:r>
            <a:r>
              <a:rPr lang="en-US" altLang="zh-CN" dirty="0"/>
              <a:t>100</a:t>
            </a:r>
            <a:r>
              <a:rPr lang="zh-CN" altLang="en-US" dirty="0"/>
              <a:t>次；小区间</a:t>
            </a:r>
            <a:r>
              <a:rPr lang="en-US" altLang="zh-CN" dirty="0"/>
              <a:t>[100, 199]</a:t>
            </a:r>
            <a:r>
              <a:rPr lang="zh-CN" altLang="en-US" dirty="0"/>
              <a:t>的最高位是“</a:t>
            </a:r>
            <a:r>
              <a:rPr lang="en-US" altLang="zh-CN" dirty="0"/>
              <a:t>1”</a:t>
            </a:r>
            <a:r>
              <a:rPr lang="zh-CN" altLang="en-US" dirty="0"/>
              <a:t>，出现了</a:t>
            </a:r>
            <a:r>
              <a:rPr lang="en-US" altLang="zh-CN" dirty="0"/>
              <a:t>100</a:t>
            </a:r>
            <a:r>
              <a:rPr lang="zh-CN" altLang="en-US" dirty="0"/>
              <a:t>次；小区间</a:t>
            </a:r>
            <a:r>
              <a:rPr lang="en-US" altLang="zh-CN" dirty="0"/>
              <a:t>[200, 299]</a:t>
            </a:r>
            <a:r>
              <a:rPr lang="zh-CN" altLang="en-US" dirty="0"/>
              <a:t>的最高位是“</a:t>
            </a:r>
            <a:r>
              <a:rPr lang="en-US" altLang="zh-CN" dirty="0"/>
              <a:t>2”</a:t>
            </a:r>
            <a:r>
              <a:rPr lang="zh-CN" altLang="en-US" dirty="0"/>
              <a:t>，出现了</a:t>
            </a:r>
            <a:r>
              <a:rPr lang="en-US" altLang="zh-CN" dirty="0"/>
              <a:t>100</a:t>
            </a:r>
            <a:r>
              <a:rPr lang="zh-CN" altLang="en-US" dirty="0"/>
              <a:t>次；小区间</a:t>
            </a:r>
            <a:r>
              <a:rPr lang="en-US" altLang="zh-CN" dirty="0"/>
              <a:t>[300, 367]</a:t>
            </a:r>
            <a:r>
              <a:rPr lang="zh-CN" altLang="en-US" dirty="0"/>
              <a:t>的最高位是“</a:t>
            </a:r>
            <a:r>
              <a:rPr lang="en-US" altLang="zh-CN" dirty="0"/>
              <a:t>3”</a:t>
            </a:r>
            <a:r>
              <a:rPr lang="zh-CN" altLang="en-US" dirty="0"/>
              <a:t>，出现了</a:t>
            </a:r>
            <a:r>
              <a:rPr lang="en-US" altLang="zh-CN" dirty="0"/>
              <a:t>68</a:t>
            </a:r>
            <a:r>
              <a:rPr lang="zh-CN" altLang="en-US" dirty="0"/>
              <a:t>次。这里的最高位，称为“</a:t>
            </a:r>
            <a:r>
              <a:rPr lang="zh-CN" altLang="en-US" dirty="0">
                <a:solidFill>
                  <a:srgbClr val="FF0000"/>
                </a:solidFill>
              </a:rPr>
              <a:t>数位限制</a:t>
            </a:r>
            <a:r>
              <a:rPr lang="zh-CN" altLang="en-US" dirty="0"/>
              <a:t>”，需要特别判断。</a:t>
            </a:r>
          </a:p>
        </p:txBody>
      </p:sp>
      <p:sp>
        <p:nvSpPr>
          <p:cNvPr id="9" name="文本框 8"/>
          <p:cNvSpPr txBox="1"/>
          <p:nvPr/>
        </p:nvSpPr>
        <p:spPr>
          <a:xfrm>
            <a:off x="805146" y="924242"/>
            <a:ext cx="19692229" cy="954355"/>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前导</a:t>
            </a:r>
            <a:r>
              <a:rPr lang="en-US" altLang="zh-CN" sz="5600" b="1" spc="600" dirty="0" smtClean="0">
                <a:solidFill>
                  <a:schemeClr val="bg1"/>
                </a:solidFill>
                <a:latin typeface="宋体" panose="02010600030101010101" pitchFamily="2" charset="-122"/>
                <a:ea typeface="宋体" panose="02010600030101010101" pitchFamily="2" charset="-122"/>
              </a:rPr>
              <a:t>0</a:t>
            </a:r>
            <a:r>
              <a:rPr lang="zh-CN" altLang="en-US" sz="5600" b="1" spc="600" dirty="0" smtClean="0">
                <a:solidFill>
                  <a:schemeClr val="bg1"/>
                </a:solidFill>
                <a:latin typeface="宋体" panose="02010600030101010101" pitchFamily="2" charset="-122"/>
                <a:ea typeface="宋体" panose="02010600030101010101" pitchFamily="2" charset="-122"/>
              </a:rPr>
              <a:t>、数位限制</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4973960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013"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例题：统计所有数码的出现个数</a:t>
              </a:r>
            </a:p>
          </p:txBody>
        </p:sp>
      </p:grpSp>
      <p:sp>
        <p:nvSpPr>
          <p:cNvPr id="10" name="内容占位符 2"/>
          <p:cNvSpPr txBox="1">
            <a:spLocks/>
          </p:cNvSpPr>
          <p:nvPr/>
        </p:nvSpPr>
        <p:spPr>
          <a:xfrm>
            <a:off x="1663149" y="2973908"/>
            <a:ext cx="21598646" cy="1036705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dirty="0">
                <a:solidFill>
                  <a:srgbClr val="0070C0"/>
                </a:solidFill>
              </a:rPr>
              <a:t>【</a:t>
            </a:r>
            <a:r>
              <a:rPr lang="zh-CN" altLang="en-US" dirty="0">
                <a:solidFill>
                  <a:srgbClr val="0070C0"/>
                </a:solidFill>
              </a:rPr>
              <a:t>题目描述</a:t>
            </a:r>
            <a:r>
              <a:rPr lang="en-US" altLang="zh-CN" dirty="0">
                <a:solidFill>
                  <a:srgbClr val="0070C0"/>
                </a:solidFill>
              </a:rPr>
              <a:t>】</a:t>
            </a:r>
            <a:r>
              <a:rPr lang="zh-CN" altLang="en-US" dirty="0"/>
              <a:t>统计</a:t>
            </a:r>
            <a:r>
              <a:rPr lang="en-US" altLang="zh-CN" dirty="0"/>
              <a:t>[1, b]</a:t>
            </a:r>
            <a:r>
              <a:rPr lang="zh-CN" altLang="en-US" dirty="0"/>
              <a:t>范围内，每个数码的出现次数。即统计数码</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9</a:t>
            </a:r>
            <a:r>
              <a:rPr lang="zh-CN" altLang="en-US" dirty="0"/>
              <a:t>的出现次数。</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输入格式</a:t>
            </a:r>
            <a:r>
              <a:rPr lang="en-US" altLang="zh-CN" dirty="0">
                <a:solidFill>
                  <a:srgbClr val="0070C0"/>
                </a:solidFill>
              </a:rPr>
              <a:t>】</a:t>
            </a:r>
            <a:r>
              <a:rPr lang="zh-CN" altLang="en-US" dirty="0"/>
              <a:t>输入一行包含一个整数</a:t>
            </a:r>
            <a:r>
              <a:rPr lang="en-US" altLang="zh-CN" dirty="0"/>
              <a:t>b</a:t>
            </a:r>
            <a:r>
              <a:rPr lang="zh-CN" altLang="en-US" dirty="0"/>
              <a:t>。</a:t>
            </a:r>
            <a:r>
              <a:rPr lang="en-US" altLang="zh-CN" dirty="0"/>
              <a:t>1</a:t>
            </a:r>
            <a:r>
              <a:rPr lang="zh-CN" altLang="en-US" dirty="0"/>
              <a:t>≤</a:t>
            </a:r>
            <a:r>
              <a:rPr lang="en-US" altLang="zh-CN" dirty="0"/>
              <a:t>b</a:t>
            </a:r>
            <a:r>
              <a:rPr lang="zh-CN" altLang="en-US" dirty="0"/>
              <a:t>≤</a:t>
            </a:r>
            <a:r>
              <a:rPr lang="en-US" altLang="zh-CN" dirty="0"/>
              <a:t>10</a:t>
            </a:r>
            <a:r>
              <a:rPr lang="en-US" altLang="zh-CN" baseline="30000" dirty="0"/>
              <a:t>12</a:t>
            </a:r>
            <a:r>
              <a:rPr lang="zh-CN" altLang="en-US" dirty="0"/>
              <a:t>。</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输出格式</a:t>
            </a:r>
            <a:r>
              <a:rPr lang="en-US" altLang="zh-CN" dirty="0">
                <a:solidFill>
                  <a:srgbClr val="0070C0"/>
                </a:solidFill>
              </a:rPr>
              <a:t>】</a:t>
            </a:r>
            <a:r>
              <a:rPr lang="zh-CN" altLang="en-US" dirty="0"/>
              <a:t>输出一行</a:t>
            </a:r>
            <a:r>
              <a:rPr lang="en-US" altLang="zh-CN" dirty="0"/>
              <a:t>10</a:t>
            </a:r>
            <a:r>
              <a:rPr lang="zh-CN" altLang="en-US" dirty="0"/>
              <a:t>个整数表示答案。</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输入样例</a:t>
            </a:r>
            <a:r>
              <a:rPr lang="en-US" altLang="zh-CN" dirty="0">
                <a:solidFill>
                  <a:srgbClr val="0070C0"/>
                </a:solidFill>
              </a:rPr>
              <a:t>】</a:t>
            </a:r>
            <a:endParaRPr lang="zh-CN" altLang="en-US" dirty="0">
              <a:solidFill>
                <a:srgbClr val="0070C0"/>
              </a:solidFill>
            </a:endParaRPr>
          </a:p>
          <a:p>
            <a:pPr marL="0" indent="0">
              <a:lnSpc>
                <a:spcPct val="150000"/>
              </a:lnSpc>
              <a:spcBef>
                <a:spcPts val="0"/>
              </a:spcBef>
              <a:buNone/>
            </a:pPr>
            <a:r>
              <a:rPr lang="en-US" altLang="zh-CN" dirty="0"/>
              <a:t>93</a:t>
            </a:r>
            <a:endParaRPr lang="zh-CN" altLang="en-US" dirty="0"/>
          </a:p>
          <a:p>
            <a:pPr marL="0" indent="0">
              <a:lnSpc>
                <a:spcPct val="150000"/>
              </a:lnSpc>
              <a:spcBef>
                <a:spcPts val="0"/>
              </a:spcBef>
              <a:buNone/>
            </a:pPr>
            <a:r>
              <a:rPr lang="en-US" altLang="zh-CN" dirty="0">
                <a:solidFill>
                  <a:srgbClr val="0070C0"/>
                </a:solidFill>
              </a:rPr>
              <a:t>【</a:t>
            </a:r>
            <a:r>
              <a:rPr lang="zh-CN" altLang="en-US" dirty="0">
                <a:solidFill>
                  <a:srgbClr val="0070C0"/>
                </a:solidFill>
              </a:rPr>
              <a:t>输出样例</a:t>
            </a:r>
            <a:r>
              <a:rPr lang="en-US" altLang="zh-CN" dirty="0">
                <a:solidFill>
                  <a:srgbClr val="0070C0"/>
                </a:solidFill>
              </a:rPr>
              <a:t>】</a:t>
            </a:r>
            <a:endParaRPr lang="zh-CN" altLang="en-US" dirty="0">
              <a:solidFill>
                <a:srgbClr val="0070C0"/>
              </a:solidFill>
            </a:endParaRPr>
          </a:p>
          <a:p>
            <a:pPr marL="0" indent="0">
              <a:lnSpc>
                <a:spcPct val="150000"/>
              </a:lnSpc>
              <a:spcBef>
                <a:spcPts val="0"/>
              </a:spcBef>
              <a:buNone/>
            </a:pPr>
            <a:r>
              <a:rPr lang="en-US" altLang="zh-CN" dirty="0"/>
              <a:t>9 20 20 20 19 19 19 19 19 13</a:t>
            </a:r>
            <a:endParaRPr lang="zh-CN" altLang="en-US" dirty="0"/>
          </a:p>
        </p:txBody>
      </p:sp>
    </p:spTree>
    <p:custDataLst>
      <p:tags r:id="rId1"/>
    </p:custDataLst>
    <p:extLst>
      <p:ext uri="{BB962C8B-B14F-4D97-AF65-F5344CB8AC3E}">
        <p14:creationId xmlns:p14="http://schemas.microsoft.com/office/powerpoint/2010/main" val="2120049584"/>
      </p:ext>
    </p:extLst>
  </p:cSld>
  <p:clrMapOvr>
    <a:masterClrMapping/>
  </p:clrMapOvr>
  <p:transition spd="slow" advClick="0" advTm="1000">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8049630" y="-2770060"/>
            <a:ext cx="14430831" cy="19267008"/>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578091" y="-635776"/>
            <a:ext cx="18904952" cy="17327820"/>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typedef</a:t>
            </a:r>
            <a:r>
              <a:rPr lang="en-US" altLang="zh-CN" sz="3200" dirty="0">
                <a:solidFill>
                  <a:schemeClr val="tx1"/>
                </a:solidFill>
                <a:latin typeface="宋体" panose="02010600030101010101" pitchFamily="2" charset="-122"/>
                <a:ea typeface="宋体" panose="02010600030101010101" pitchFamily="2" charset="-122"/>
              </a:rPr>
              <a:t> long </a:t>
            </a:r>
            <a:r>
              <a:rPr lang="en-US" altLang="zh-CN" sz="3200" dirty="0" err="1">
                <a:solidFill>
                  <a:schemeClr val="tx1"/>
                </a:solidFill>
                <a:latin typeface="宋体" panose="02010600030101010101" pitchFamily="2" charset="-122"/>
                <a:ea typeface="宋体" panose="02010600030101010101" pitchFamily="2" charset="-122"/>
              </a:rPr>
              <a:t>long</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N=15;</a:t>
            </a:r>
          </a:p>
          <a:p>
            <a:pPr algn="l"/>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ten[N],</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[N];</a:t>
            </a:r>
          </a:p>
          <a:p>
            <a:pPr algn="l"/>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[N];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，统计数字“</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出现了多少次</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num</a:t>
            </a:r>
            <a:r>
              <a:rPr lang="en-US" altLang="zh-CN" sz="3200" dirty="0">
                <a:solidFill>
                  <a:schemeClr val="tx1"/>
                </a:solidFill>
                <a:latin typeface="宋体" panose="02010600030101010101" pitchFamily="2" charset="-122"/>
                <a:ea typeface="宋体" panose="02010600030101010101" pitchFamily="2" charset="-122"/>
              </a:rPr>
              <a:t>[N];                     //</a:t>
            </a:r>
            <a:r>
              <a:rPr lang="zh-CN" altLang="en-US" sz="3200" dirty="0">
                <a:solidFill>
                  <a:schemeClr val="tx1"/>
                </a:solidFill>
                <a:latin typeface="宋体" panose="02010600030101010101" pitchFamily="2" charset="-122"/>
                <a:ea typeface="宋体" panose="02010600030101010101" pitchFamily="2" charset="-122"/>
              </a:rPr>
              <a:t>把一个数字按位分解</a:t>
            </a:r>
          </a:p>
          <a:p>
            <a:pPr algn="l"/>
            <a:r>
              <a:rPr lang="en-US" altLang="zh-CN" sz="3200" dirty="0">
                <a:solidFill>
                  <a:schemeClr val="tx1"/>
                </a:solidFill>
                <a:latin typeface="宋体" panose="02010600030101010101" pitchFamily="2" charset="-122"/>
                <a:ea typeface="宋体" panose="02010600030101010101" pitchFamily="2" charset="-122"/>
              </a:rPr>
              <a:t>void </a:t>
            </a:r>
            <a:r>
              <a:rPr lang="en-US" altLang="zh-CN" sz="3200" dirty="0" err="1">
                <a:solidFill>
                  <a:schemeClr val="tx1"/>
                </a:solidFill>
                <a:latin typeface="宋体" panose="02010600030101010101" pitchFamily="2" charset="-122"/>
                <a:ea typeface="宋体" panose="02010600030101010101" pitchFamily="2" charset="-122"/>
              </a:rPr>
              <a:t>init</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预计算</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ten[0] = 1;                 //ten[</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10</a:t>
            </a:r>
            <a:r>
              <a:rPr lang="zh-CN" altLang="en-US" sz="3200" dirty="0">
                <a:solidFill>
                  <a:schemeClr val="tx1"/>
                </a:solidFill>
                <a:latin typeface="宋体" panose="02010600030101010101" pitchFamily="2" charset="-122"/>
                <a:ea typeface="宋体" panose="02010600030101010101" pitchFamily="2" charset="-122"/>
              </a:rPr>
              <a:t>的</a:t>
            </a:r>
            <a:r>
              <a:rPr lang="en-US" altLang="zh-CN" sz="3200" dirty="0" err="1">
                <a:solidFill>
                  <a:schemeClr val="tx1"/>
                </a:solidFill>
                <a:latin typeface="宋体" panose="02010600030101010101" pitchFamily="2" charset="-122"/>
                <a:ea typeface="宋体" panose="02010600030101010101" pitchFamily="2" charset="-122"/>
              </a:rPr>
              <a:t>i</a:t>
            </a:r>
            <a:r>
              <a:rPr lang="zh-CN" altLang="en-US" sz="3200" dirty="0">
                <a:solidFill>
                  <a:schemeClr val="tx1"/>
                </a:solidFill>
                <a:latin typeface="宋体" panose="02010600030101010101" pitchFamily="2" charset="-122"/>
                <a:ea typeface="宋体" panose="02010600030101010101" pitchFamily="2" charset="-122"/>
              </a:rPr>
              <a:t>次方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=1;i&lt;=</a:t>
            </a:r>
            <a:r>
              <a:rPr lang="en-US" altLang="zh-CN" sz="3200" dirty="0" err="1">
                <a:solidFill>
                  <a:schemeClr val="tx1"/>
                </a:solidFill>
                <a:latin typeface="宋体" panose="02010600030101010101" pitchFamily="2" charset="-122"/>
                <a:ea typeface="宋体" panose="02010600030101010101" pitchFamily="2" charset="-122"/>
              </a:rPr>
              <a:t>N;i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  = </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*ten[i-1];    //</a:t>
            </a:r>
            <a:r>
              <a:rPr lang="zh-CN" altLang="en-US" sz="3200" dirty="0">
                <a:solidFill>
                  <a:srgbClr val="FF0000"/>
                </a:solidFill>
                <a:latin typeface="宋体" panose="02010600030101010101" pitchFamily="2" charset="-122"/>
                <a:ea typeface="宋体" panose="02010600030101010101" pitchFamily="2" charset="-122"/>
              </a:rPr>
              <a:t>或者用递推：</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 = </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[i-1]*10+ten[i-1];</a:t>
            </a:r>
          </a:p>
          <a:p>
            <a:pPr algn="l"/>
            <a:r>
              <a:rPr lang="en-US" altLang="zh-CN" sz="3200" dirty="0">
                <a:solidFill>
                  <a:schemeClr val="tx1"/>
                </a:solidFill>
                <a:latin typeface="宋体" panose="02010600030101010101" pitchFamily="2" charset="-122"/>
                <a:ea typeface="宋体" panose="02010600030101010101" pitchFamily="2" charset="-122"/>
              </a:rPr>
              <a:t>        ten[</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10*ten[i-1];</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void solve(</a:t>
            </a:r>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x){</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len</a:t>
            </a:r>
            <a:r>
              <a:rPr lang="en-US" altLang="zh-CN" sz="3200" dirty="0">
                <a:solidFill>
                  <a:schemeClr val="tx1"/>
                </a:solidFill>
                <a:latin typeface="宋体" panose="02010600030101010101" pitchFamily="2" charset="-122"/>
                <a:ea typeface="宋体" panose="02010600030101010101" pitchFamily="2" charset="-122"/>
              </a:rPr>
              <a:t> = 0;                //</a:t>
            </a:r>
            <a:r>
              <a:rPr lang="zh-CN" altLang="en-US" sz="3200" dirty="0">
                <a:solidFill>
                  <a:schemeClr val="tx1"/>
                </a:solidFill>
                <a:latin typeface="宋体" panose="02010600030101010101" pitchFamily="2" charset="-122"/>
                <a:ea typeface="宋体" panose="02010600030101010101" pitchFamily="2" charset="-122"/>
              </a:rPr>
              <a:t>数字</a:t>
            </a:r>
            <a:r>
              <a:rPr lang="en-US" altLang="zh-CN" sz="3200" dirty="0">
                <a:solidFill>
                  <a:schemeClr val="tx1"/>
                </a:solidFill>
                <a:latin typeface="宋体" panose="02010600030101010101" pitchFamily="2" charset="-122"/>
                <a:ea typeface="宋体" panose="02010600030101010101" pitchFamily="2" charset="-122"/>
              </a:rPr>
              <a:t>x</a:t>
            </a:r>
            <a:r>
              <a:rPr lang="zh-CN" altLang="en-US" sz="3200" dirty="0">
                <a:solidFill>
                  <a:schemeClr val="tx1"/>
                </a:solidFill>
                <a:latin typeface="宋体" panose="02010600030101010101" pitchFamily="2" charset="-122"/>
                <a:ea typeface="宋体" panose="02010600030101010101" pitchFamily="2" charset="-122"/>
              </a:rPr>
              <a:t>有多少位</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while(x){                   //</a:t>
            </a:r>
            <a:r>
              <a:rPr lang="zh-CN" altLang="en-US" sz="3200" dirty="0">
                <a:solidFill>
                  <a:schemeClr val="tx1"/>
                </a:solidFill>
                <a:latin typeface="宋体" panose="02010600030101010101" pitchFamily="2" charset="-122"/>
                <a:ea typeface="宋体" panose="02010600030101010101" pitchFamily="2" charset="-122"/>
              </a:rPr>
              <a:t>分解</a:t>
            </a:r>
            <a:r>
              <a:rPr lang="en-US" altLang="zh-CN" sz="3200" dirty="0">
                <a:solidFill>
                  <a:schemeClr val="tx1"/>
                </a:solidFill>
                <a:latin typeface="宋体" panose="02010600030101010101" pitchFamily="2" charset="-122"/>
                <a:ea typeface="宋体" panose="02010600030101010101" pitchFamily="2" charset="-122"/>
              </a:rPr>
              <a:t>x</a:t>
            </a:r>
            <a:r>
              <a:rPr lang="zh-CN" altLang="en-US"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num</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是</a:t>
            </a:r>
            <a:r>
              <a:rPr lang="en-US" altLang="zh-CN" sz="3200" dirty="0">
                <a:solidFill>
                  <a:schemeClr val="tx1"/>
                </a:solidFill>
                <a:latin typeface="宋体" panose="02010600030101010101" pitchFamily="2" charset="-122"/>
                <a:ea typeface="宋体" panose="02010600030101010101" pitchFamily="2" charset="-122"/>
              </a:rPr>
              <a:t>x</a:t>
            </a:r>
            <a:r>
              <a:rPr lang="zh-CN" altLang="en-US" sz="3200" dirty="0">
                <a:solidFill>
                  <a:schemeClr val="tx1"/>
                </a:solidFill>
                <a:latin typeface="宋体" panose="02010600030101010101" pitchFamily="2" charset="-122"/>
                <a:ea typeface="宋体" panose="02010600030101010101" pitchFamily="2" charset="-122"/>
              </a:rPr>
              <a:t>的第</a:t>
            </a:r>
            <a:r>
              <a:rPr lang="en-US" altLang="zh-CN" sz="3200" dirty="0" err="1">
                <a:solidFill>
                  <a:schemeClr val="tx1"/>
                </a:solidFill>
                <a:latin typeface="宋体" panose="02010600030101010101" pitchFamily="2" charset="-122"/>
                <a:ea typeface="宋体" panose="02010600030101010101" pitchFamily="2" charset="-122"/>
              </a:rPr>
              <a:t>i</a:t>
            </a:r>
            <a:r>
              <a:rPr lang="zh-CN" altLang="en-US" sz="3200" dirty="0">
                <a:solidFill>
                  <a:schemeClr val="tx1"/>
                </a:solidFill>
                <a:latin typeface="宋体" panose="02010600030101010101" pitchFamily="2" charset="-122"/>
                <a:ea typeface="宋体" panose="02010600030101010101" pitchFamily="2" charset="-122"/>
              </a:rPr>
              <a:t>位数字</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num</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len</a:t>
            </a:r>
            <a:r>
              <a:rPr lang="en-US" altLang="zh-CN" sz="3200" dirty="0">
                <a:solidFill>
                  <a:schemeClr val="tx1"/>
                </a:solidFill>
                <a:latin typeface="宋体" panose="02010600030101010101" pitchFamily="2" charset="-122"/>
                <a:ea typeface="宋体" panose="02010600030101010101" pitchFamily="2" charset="-122"/>
              </a:rPr>
              <a:t>] = x%10;</a:t>
            </a:r>
          </a:p>
          <a:p>
            <a:pPr algn="l"/>
            <a:r>
              <a:rPr lang="en-US" altLang="zh-CN" sz="3200" dirty="0">
                <a:solidFill>
                  <a:schemeClr val="tx1"/>
                </a:solidFill>
                <a:latin typeface="宋体" panose="02010600030101010101" pitchFamily="2" charset="-122"/>
                <a:ea typeface="宋体" panose="02010600030101010101" pitchFamily="2" charset="-122"/>
              </a:rPr>
              <a:t>        x=x/10;</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len;i</a:t>
            </a:r>
            <a:r>
              <a:rPr lang="en-US" altLang="zh-CN" sz="3200" dirty="0">
                <a:solidFill>
                  <a:schemeClr val="tx1"/>
                </a:solidFill>
                <a:latin typeface="宋体" panose="02010600030101010101" pitchFamily="2" charset="-122"/>
                <a:ea typeface="宋体" panose="02010600030101010101" pitchFamily="2" charset="-122"/>
              </a:rPr>
              <a:t>&gt;=1;i--){                            //</a:t>
            </a:r>
            <a:r>
              <a:rPr lang="zh-CN" altLang="en-US" sz="3200" dirty="0">
                <a:solidFill>
                  <a:schemeClr val="tx1"/>
                </a:solidFill>
                <a:latin typeface="宋体" panose="02010600030101010101" pitchFamily="2" charset="-122"/>
                <a:ea typeface="宋体" panose="02010600030101010101" pitchFamily="2" charset="-122"/>
              </a:rPr>
              <a:t>从高到低处理</a:t>
            </a:r>
            <a:r>
              <a:rPr lang="en-US" altLang="zh-CN" sz="3200" dirty="0">
                <a:solidFill>
                  <a:schemeClr val="tx1"/>
                </a:solidFill>
                <a:latin typeface="宋体" panose="02010600030101010101" pitchFamily="2" charset="-122"/>
                <a:ea typeface="宋体" panose="02010600030101010101" pitchFamily="2" charset="-122"/>
              </a:rPr>
              <a:t>x</a:t>
            </a:r>
            <a:r>
              <a:rPr lang="zh-CN" altLang="en-US" sz="3200" dirty="0">
                <a:solidFill>
                  <a:schemeClr val="tx1"/>
                </a:solidFill>
                <a:latin typeface="宋体" panose="02010600030101010101" pitchFamily="2" charset="-122"/>
                <a:ea typeface="宋体" panose="02010600030101010101" pitchFamily="2" charset="-122"/>
              </a:rPr>
              <a:t>的每一位</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j=0;j&lt;=9;j++)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[j]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[i-1]*</a:t>
            </a:r>
            <a:r>
              <a:rPr lang="en-US" altLang="zh-CN" sz="3200" dirty="0" err="1">
                <a:solidFill>
                  <a:schemeClr val="tx1"/>
                </a:solidFill>
                <a:latin typeface="宋体" panose="02010600030101010101" pitchFamily="2" charset="-122"/>
                <a:ea typeface="宋体" panose="02010600030101010101" pitchFamily="2" charset="-122"/>
              </a:rPr>
              <a:t>num</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j=0;j&lt;</a:t>
            </a:r>
            <a:r>
              <a:rPr lang="en-US" altLang="zh-CN" sz="3200" dirty="0" err="1">
                <a:solidFill>
                  <a:schemeClr val="tx1"/>
                </a:solidFill>
                <a:latin typeface="宋体" panose="02010600030101010101" pitchFamily="2" charset="-122"/>
                <a:ea typeface="宋体" panose="02010600030101010101" pitchFamily="2" charset="-122"/>
              </a:rPr>
              <a:t>num</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j++</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[j] += ten[i-1];  //</a:t>
            </a:r>
            <a:r>
              <a:rPr lang="zh-CN" altLang="en-US" sz="3200" dirty="0">
                <a:solidFill>
                  <a:schemeClr val="tx1"/>
                </a:solidFill>
                <a:latin typeface="宋体" panose="02010600030101010101" pitchFamily="2" charset="-122"/>
                <a:ea typeface="宋体" panose="02010600030101010101" pitchFamily="2" charset="-122"/>
              </a:rPr>
              <a:t>特判最高位比</a:t>
            </a:r>
            <a:r>
              <a:rPr lang="en-US" altLang="zh-CN" sz="3200" dirty="0" err="1">
                <a:solidFill>
                  <a:schemeClr val="tx1"/>
                </a:solidFill>
                <a:latin typeface="宋体" panose="02010600030101010101" pitchFamily="2" charset="-122"/>
                <a:ea typeface="宋体" panose="02010600030101010101" pitchFamily="2" charset="-122"/>
              </a:rPr>
              <a:t>num</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小的数字</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num2 = 0;</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j=i-1;j&gt;=1;j--)    num2 = num2*10+num[j];</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num</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num2+1;                          //</a:t>
            </a:r>
            <a:r>
              <a:rPr lang="zh-CN" altLang="en-US" sz="3200" dirty="0">
                <a:solidFill>
                  <a:schemeClr val="tx1"/>
                </a:solidFill>
                <a:latin typeface="宋体" panose="02010600030101010101" pitchFamily="2" charset="-122"/>
                <a:ea typeface="宋体" panose="02010600030101010101" pitchFamily="2" charset="-122"/>
              </a:rPr>
              <a:t>特判最高位的数字</a:t>
            </a:r>
            <a:r>
              <a:rPr lang="en-US" altLang="zh-CN" sz="3200" dirty="0" err="1">
                <a:solidFill>
                  <a:schemeClr val="tx1"/>
                </a:solidFill>
                <a:latin typeface="宋体" panose="02010600030101010101" pitchFamily="2" charset="-122"/>
                <a:ea typeface="宋体" panose="02010600030101010101" pitchFamily="2" charset="-122"/>
              </a:rPr>
              <a:t>num</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[0] -= ten[i-1];                             //</a:t>
            </a:r>
            <a:r>
              <a:rPr lang="zh-CN" altLang="en-US" sz="3200" dirty="0">
                <a:solidFill>
                  <a:schemeClr val="tx1"/>
                </a:solidFill>
                <a:latin typeface="宋体" panose="02010600030101010101" pitchFamily="2" charset="-122"/>
                <a:ea typeface="宋体" panose="02010600030101010101" pitchFamily="2" charset="-122"/>
              </a:rPr>
              <a:t>特判前导</a:t>
            </a:r>
            <a:r>
              <a:rPr lang="en-US" altLang="zh-CN" sz="3200" dirty="0">
                <a:solidFill>
                  <a:schemeClr val="tx1"/>
                </a:solidFill>
                <a:latin typeface="宋体" panose="02010600030101010101" pitchFamily="2" charset="-122"/>
                <a:ea typeface="宋体" panose="02010600030101010101" pitchFamily="2" charset="-122"/>
              </a:rPr>
              <a:t>0</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init</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b;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 b;</a:t>
            </a:r>
          </a:p>
          <a:p>
            <a:pPr algn="l"/>
            <a:r>
              <a:rPr lang="en-US" altLang="zh-CN" sz="3200" dirty="0">
                <a:solidFill>
                  <a:schemeClr val="tx1"/>
                </a:solidFill>
                <a:latin typeface="宋体" panose="02010600030101010101" pitchFamily="2" charset="-122"/>
                <a:ea typeface="宋体" panose="02010600030101010101" pitchFamily="2" charset="-122"/>
              </a:rPr>
              <a:t>    solve(b);</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=0;i&lt;=9;i++)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 &lt;&lt;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&lt;&lt;" ";   //</a:t>
            </a:r>
            <a:r>
              <a:rPr lang="zh-CN" altLang="en-US" sz="3200" dirty="0">
                <a:solidFill>
                  <a:schemeClr val="tx1"/>
                </a:solidFill>
                <a:latin typeface="宋体" panose="02010600030101010101" pitchFamily="2" charset="-122"/>
                <a:ea typeface="宋体" panose="02010600030101010101" pitchFamily="2" charset="-122"/>
              </a:rPr>
              <a:t>打印每个数码出现的次数</a:t>
            </a:r>
          </a:p>
          <a:p>
            <a:pPr algn="l"/>
            <a:r>
              <a:rPr lang="en-US" altLang="zh-CN" sz="3200" dirty="0">
                <a:solidFill>
                  <a:schemeClr val="tx1"/>
                </a:solidFill>
                <a:latin typeface="宋体" panose="02010600030101010101" pitchFamily="2" charset="-122"/>
                <a:ea typeface="宋体" panose="02010600030101010101" pitchFamily="2" charset="-122"/>
              </a:rPr>
              <a:t>}</a:t>
            </a:r>
            <a:endParaRPr lang="zh-CN" altLang="en-US" sz="6600" dirty="0">
              <a:solidFill>
                <a:schemeClr val="tx1"/>
              </a:solidFill>
              <a:latin typeface="宋体" panose="02010600030101010101" pitchFamily="2" charset="-122"/>
              <a:ea typeface="宋体" panose="02010600030101010101" pitchFamily="2" charset="-122"/>
            </a:endParaRPr>
          </a:p>
        </p:txBody>
      </p:sp>
      <p:sp>
        <p:nvSpPr>
          <p:cNvPr id="6" name="内容占位符 2"/>
          <p:cNvSpPr txBox="1">
            <a:spLocks/>
          </p:cNvSpPr>
          <p:nvPr/>
        </p:nvSpPr>
        <p:spPr>
          <a:xfrm>
            <a:off x="14917" y="2728916"/>
            <a:ext cx="5616624" cy="605222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zh-CN" altLang="en-US" sz="3600" dirty="0" smtClean="0">
                <a:latin typeface="Times New Roman" panose="02020603050405020304" pitchFamily="18" charset="0"/>
                <a:cs typeface="Times New Roman" panose="02020603050405020304" pitchFamily="18" charset="0"/>
              </a:rPr>
              <a:t>递</a:t>
            </a:r>
            <a:r>
              <a:rPr lang="zh-CN" altLang="en-US" sz="3600" dirty="0">
                <a:latin typeface="Times New Roman" panose="02020603050405020304" pitchFamily="18" charset="0"/>
                <a:cs typeface="Times New Roman" panose="02020603050405020304" pitchFamily="18" charset="0"/>
              </a:rPr>
              <a:t>推</a:t>
            </a:r>
            <a:r>
              <a:rPr lang="zh-CN" altLang="en-US" sz="3600" dirty="0" smtClean="0">
                <a:latin typeface="Times New Roman" panose="02020603050405020304" pitchFamily="18" charset="0"/>
                <a:cs typeface="Times New Roman" panose="02020603050405020304" pitchFamily="18" charset="0"/>
              </a:rPr>
              <a:t>：        </a:t>
            </a:r>
            <a:endParaRPr lang="en-US" altLang="zh-CN" sz="3600" dirty="0" smtClean="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3600" dirty="0" err="1" smtClean="0">
                <a:latin typeface="Times New Roman" panose="02020603050405020304" pitchFamily="18" charset="0"/>
                <a:cs typeface="Times New Roman" panose="02020603050405020304" pitchFamily="18" charset="0"/>
              </a:rPr>
              <a:t>dp</a:t>
            </a:r>
            <a:r>
              <a:rPr lang="en-US" altLang="zh-CN" sz="3600" dirty="0" smtClean="0">
                <a:latin typeface="Times New Roman" panose="02020603050405020304" pitchFamily="18" charset="0"/>
                <a:cs typeface="Times New Roman" panose="02020603050405020304" pitchFamily="18" charset="0"/>
              </a:rPr>
              <a:t>[</a:t>
            </a:r>
            <a:r>
              <a:rPr lang="en-US" altLang="zh-CN" sz="3600" dirty="0" err="1" smtClean="0">
                <a:latin typeface="Times New Roman" panose="02020603050405020304" pitchFamily="18" charset="0"/>
                <a:cs typeface="Times New Roman" panose="02020603050405020304" pitchFamily="18" charset="0"/>
              </a:rPr>
              <a:t>i</a:t>
            </a:r>
            <a:r>
              <a:rPr lang="en-US" altLang="zh-CN" sz="3600" dirty="0">
                <a:latin typeface="Times New Roman" panose="02020603050405020304" pitchFamily="18" charset="0"/>
                <a:cs typeface="Times New Roman" panose="02020603050405020304" pitchFamily="18" charset="0"/>
              </a:rPr>
              <a:t>] = </a:t>
            </a:r>
            <a:r>
              <a:rPr lang="en-US" altLang="zh-CN" sz="3600" dirty="0" err="1">
                <a:latin typeface="Times New Roman" panose="02020603050405020304" pitchFamily="18" charset="0"/>
                <a:cs typeface="Times New Roman" panose="02020603050405020304" pitchFamily="18" charset="0"/>
              </a:rPr>
              <a:t>dp</a:t>
            </a:r>
            <a:r>
              <a:rPr lang="en-US" altLang="zh-CN" sz="3600" dirty="0">
                <a:latin typeface="Times New Roman" panose="02020603050405020304" pitchFamily="18" charset="0"/>
                <a:cs typeface="Times New Roman" panose="02020603050405020304" pitchFamily="18" charset="0"/>
              </a:rPr>
              <a:t>[i-1]×10 + </a:t>
            </a:r>
            <a:r>
              <a:rPr lang="en-US" altLang="zh-CN" sz="3600" dirty="0" smtClean="0">
                <a:latin typeface="Times New Roman" panose="02020603050405020304" pitchFamily="18" charset="0"/>
                <a:cs typeface="Times New Roman" panose="02020603050405020304" pitchFamily="18" charset="0"/>
              </a:rPr>
              <a:t>10</a:t>
            </a:r>
            <a:r>
              <a:rPr lang="en-US" altLang="zh-CN" sz="3600" baseline="30000" dirty="0" smtClean="0">
                <a:latin typeface="Times New Roman" panose="02020603050405020304" pitchFamily="18" charset="0"/>
                <a:cs typeface="Times New Roman" panose="02020603050405020304" pitchFamily="18" charset="0"/>
              </a:rPr>
              <a:t>i-1</a:t>
            </a:r>
          </a:p>
          <a:p>
            <a:pPr marL="0" indent="0">
              <a:lnSpc>
                <a:spcPct val="100000"/>
              </a:lnSpc>
              <a:spcBef>
                <a:spcPts val="0"/>
              </a:spcBef>
              <a:buNone/>
            </a:pPr>
            <a:endParaRPr lang="en-US" altLang="zh-CN" sz="3600" dirty="0" smtClean="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sz="3600" dirty="0" smtClean="0">
                <a:latin typeface="Times New Roman" panose="02020603050405020304" pitchFamily="18" charset="0"/>
                <a:cs typeface="Times New Roman" panose="02020603050405020304" pitchFamily="18" charset="0"/>
              </a:rPr>
              <a:t>排列组合：</a:t>
            </a:r>
            <a:endParaRPr lang="en-US" altLang="zh-CN" sz="3600" dirty="0" smtClean="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3600" dirty="0" err="1" smtClean="0">
                <a:latin typeface="Times New Roman" panose="02020603050405020304" pitchFamily="18" charset="0"/>
                <a:cs typeface="Times New Roman" panose="02020603050405020304" pitchFamily="18" charset="0"/>
              </a:rPr>
              <a:t>dp</a:t>
            </a:r>
            <a:r>
              <a:rPr lang="en-US" altLang="zh-CN" sz="3600" dirty="0" smtClean="0">
                <a:latin typeface="Times New Roman" panose="02020603050405020304" pitchFamily="18" charset="0"/>
                <a:cs typeface="Times New Roman" panose="02020603050405020304" pitchFamily="18" charset="0"/>
              </a:rPr>
              <a:t>[</a:t>
            </a:r>
            <a:r>
              <a:rPr lang="en-US" altLang="zh-CN" sz="3600" dirty="0" err="1" smtClean="0">
                <a:latin typeface="Times New Roman" panose="02020603050405020304" pitchFamily="18" charset="0"/>
                <a:cs typeface="Times New Roman" panose="02020603050405020304" pitchFamily="18" charset="0"/>
              </a:rPr>
              <a:t>i</a:t>
            </a:r>
            <a:r>
              <a:rPr lang="en-US" altLang="zh-CN" sz="3600" dirty="0">
                <a:latin typeface="Times New Roman" panose="02020603050405020304" pitchFamily="18" charset="0"/>
                <a:cs typeface="Times New Roman" panose="02020603050405020304" pitchFamily="18" charset="0"/>
              </a:rPr>
              <a:t>] = i×10</a:t>
            </a:r>
            <a:r>
              <a:rPr lang="en-US" altLang="zh-CN" sz="3600" baseline="30000" dirty="0">
                <a:latin typeface="Times New Roman" panose="02020603050405020304" pitchFamily="18" charset="0"/>
                <a:cs typeface="Times New Roman" panose="02020603050405020304" pitchFamily="18" charset="0"/>
              </a:rPr>
              <a:t>i</a:t>
            </a:r>
            <a:r>
              <a:rPr lang="en-US" altLang="zh-CN" sz="3600" dirty="0">
                <a:latin typeface="Times New Roman" panose="02020603050405020304" pitchFamily="18" charset="0"/>
                <a:cs typeface="Times New Roman" panose="02020603050405020304" pitchFamily="18" charset="0"/>
              </a:rPr>
              <a:t>/10 = i×10</a:t>
            </a:r>
            <a:r>
              <a:rPr lang="en-US" altLang="zh-CN" sz="3600" baseline="30000" dirty="0">
                <a:latin typeface="Times New Roman" panose="02020603050405020304" pitchFamily="18" charset="0"/>
                <a:cs typeface="Times New Roman" panose="02020603050405020304" pitchFamily="18" charset="0"/>
              </a:rPr>
              <a:t>i-1</a:t>
            </a:r>
            <a:endParaRPr lang="en-US" altLang="zh-CN" sz="36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zh-CN" altLang="en-US" sz="36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83418561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309403" y="-3532059"/>
            <a:ext cx="10435773" cy="24292580"/>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1557073" y="3972258"/>
            <a:ext cx="21955717" cy="10248960"/>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solve(</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x){</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 = 0;                //</a:t>
            </a:r>
            <a:r>
              <a:rPr lang="zh-CN" altLang="en-US" sz="4400" dirty="0">
                <a:solidFill>
                  <a:schemeClr val="tx1"/>
                </a:solidFill>
                <a:latin typeface="宋体" panose="02010600030101010101" pitchFamily="2" charset="-122"/>
                <a:ea typeface="宋体" panose="02010600030101010101" pitchFamily="2" charset="-122"/>
              </a:rPr>
              <a:t>数字</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有多少位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while(x){                   //</a:t>
            </a:r>
            <a:r>
              <a:rPr lang="zh-CN" altLang="en-US" sz="4400" dirty="0">
                <a:solidFill>
                  <a:schemeClr val="tx1"/>
                </a:solidFill>
                <a:latin typeface="宋体" panose="02010600030101010101" pitchFamily="2" charset="-122"/>
                <a:ea typeface="宋体" panose="02010600030101010101" pitchFamily="2" charset="-122"/>
              </a:rPr>
              <a:t>分解</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是</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的第</a:t>
            </a:r>
            <a:r>
              <a:rPr lang="en-US" altLang="zh-CN" sz="4400" dirty="0" err="1">
                <a:solidFill>
                  <a:schemeClr val="tx1"/>
                </a:solidFill>
                <a:latin typeface="宋体" panose="02010600030101010101" pitchFamily="2" charset="-122"/>
                <a:ea typeface="宋体" panose="02010600030101010101" pitchFamily="2" charset="-122"/>
              </a:rPr>
              <a:t>i</a:t>
            </a:r>
            <a:r>
              <a:rPr lang="zh-CN" altLang="en-US" sz="4400" dirty="0">
                <a:solidFill>
                  <a:schemeClr val="tx1"/>
                </a:solidFill>
                <a:latin typeface="宋体" panose="02010600030101010101" pitchFamily="2" charset="-122"/>
                <a:ea typeface="宋体" panose="02010600030101010101" pitchFamily="2" charset="-122"/>
              </a:rPr>
              <a:t>位数字</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 = x%10;</a:t>
            </a:r>
          </a:p>
          <a:p>
            <a:pPr algn="l"/>
            <a:r>
              <a:rPr lang="en-US" altLang="zh-CN" sz="4400" dirty="0">
                <a:solidFill>
                  <a:schemeClr val="tx1"/>
                </a:solidFill>
                <a:latin typeface="宋体" panose="02010600030101010101" pitchFamily="2" charset="-122"/>
                <a:ea typeface="宋体" panose="02010600030101010101" pitchFamily="2" charset="-122"/>
              </a:rPr>
              <a:t>        x=x/10;</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len;i</a:t>
            </a:r>
            <a:r>
              <a:rPr lang="en-US" altLang="zh-CN" sz="4400" dirty="0">
                <a:solidFill>
                  <a:schemeClr val="tx1"/>
                </a:solidFill>
                <a:latin typeface="宋体" panose="02010600030101010101" pitchFamily="2" charset="-122"/>
                <a:ea typeface="宋体" panose="02010600030101010101" pitchFamily="2" charset="-122"/>
              </a:rPr>
              <a:t>&gt;=1;i-</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从高到低处理</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的每一位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for(</a:t>
            </a:r>
            <a:r>
              <a:rPr lang="en-US" altLang="zh-CN" sz="4400" dirty="0" err="1">
                <a:solidFill>
                  <a:srgbClr val="FF0000"/>
                </a:solidFill>
                <a:latin typeface="宋体" panose="02010600030101010101" pitchFamily="2" charset="-122"/>
                <a:ea typeface="宋体" panose="02010600030101010101" pitchFamily="2" charset="-122"/>
              </a:rPr>
              <a:t>int</a:t>
            </a:r>
            <a:r>
              <a:rPr lang="en-US" altLang="zh-CN" sz="4400" dirty="0">
                <a:solidFill>
                  <a:srgbClr val="FF0000"/>
                </a:solidFill>
                <a:latin typeface="宋体" panose="02010600030101010101" pitchFamily="2" charset="-122"/>
                <a:ea typeface="宋体" panose="02010600030101010101" pitchFamily="2" charset="-122"/>
              </a:rPr>
              <a:t> j=0;j&lt;=9;j++)      </a:t>
            </a:r>
            <a:r>
              <a:rPr lang="en-US" altLang="zh-CN" sz="4400" dirty="0" err="1">
                <a:solidFill>
                  <a:srgbClr val="FF0000"/>
                </a:solidFill>
                <a:latin typeface="宋体" panose="02010600030101010101" pitchFamily="2" charset="-122"/>
                <a:ea typeface="宋体" panose="02010600030101010101" pitchFamily="2" charset="-122"/>
              </a:rPr>
              <a:t>cnt</a:t>
            </a:r>
            <a:r>
              <a:rPr lang="en-US" altLang="zh-CN" sz="4400" dirty="0">
                <a:solidFill>
                  <a:srgbClr val="FF0000"/>
                </a:solidFill>
                <a:latin typeface="宋体" panose="02010600030101010101" pitchFamily="2" charset="-122"/>
                <a:ea typeface="宋体" panose="02010600030101010101" pitchFamily="2" charset="-122"/>
              </a:rPr>
              <a:t>[j] += </a:t>
            </a:r>
            <a:r>
              <a:rPr lang="en-US" altLang="zh-CN" sz="4400" dirty="0" err="1">
                <a:solidFill>
                  <a:srgbClr val="FF0000"/>
                </a:solidFill>
                <a:latin typeface="宋体" panose="02010600030101010101" pitchFamily="2" charset="-122"/>
                <a:ea typeface="宋体" panose="02010600030101010101" pitchFamily="2" charset="-122"/>
              </a:rPr>
              <a:t>dp</a:t>
            </a:r>
            <a:r>
              <a:rPr lang="en-US" altLang="zh-CN" sz="4400" dirty="0">
                <a:solidFill>
                  <a:srgbClr val="FF0000"/>
                </a:solidFill>
                <a:latin typeface="宋体" panose="02010600030101010101" pitchFamily="2" charset="-122"/>
                <a:ea typeface="宋体" panose="02010600030101010101" pitchFamily="2" charset="-122"/>
              </a:rPr>
              <a:t>[i-1]*</a:t>
            </a:r>
            <a:r>
              <a:rPr lang="en-US" altLang="zh-CN" sz="4400" dirty="0" err="1">
                <a:solidFill>
                  <a:srgbClr val="FF0000"/>
                </a:solidFill>
                <a:latin typeface="宋体" panose="02010600030101010101" pitchFamily="2" charset="-122"/>
                <a:ea typeface="宋体" panose="02010600030101010101" pitchFamily="2" charset="-122"/>
              </a:rPr>
              <a:t>num</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j=0;j&lt;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j++</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ten[i-1]; </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err="1" smtClean="0">
                <a:solidFill>
                  <a:schemeClr val="tx1"/>
                </a:solidFill>
                <a:latin typeface="宋体" panose="02010600030101010101" pitchFamily="2" charset="-122"/>
                <a:ea typeface="宋体" panose="02010600030101010101" pitchFamily="2" charset="-122"/>
              </a:rPr>
              <a:t>ll</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num2 = 0;</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j=i-1;j&gt;=1;j--)    num2 = num2*10+num[j];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num2+1;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特判最高位的数字</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[0] -= ten[i-1];                             //</a:t>
            </a:r>
            <a:r>
              <a:rPr lang="zh-CN" altLang="en-US" sz="4400" dirty="0">
                <a:solidFill>
                  <a:schemeClr val="tx1"/>
                </a:solidFill>
                <a:latin typeface="宋体" panose="02010600030101010101" pitchFamily="2" charset="-122"/>
                <a:ea typeface="宋体" panose="02010600030101010101" pitchFamily="2" charset="-122"/>
              </a:rPr>
              <a:t>特判前导</a:t>
            </a:r>
            <a:r>
              <a:rPr lang="en-US" altLang="zh-CN" sz="4400" dirty="0">
                <a:solidFill>
                  <a:schemeClr val="tx1"/>
                </a:solidFill>
                <a:latin typeface="宋体" panose="02010600030101010101" pitchFamily="2" charset="-122"/>
                <a:ea typeface="宋体" panose="02010600030101010101" pitchFamily="2" charset="-122"/>
              </a:rPr>
              <a:t>0</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a:t>
            </a:r>
            <a:endParaRPr lang="zh-CN" altLang="en-US" sz="1600" dirty="0">
              <a:solidFill>
                <a:schemeClr val="tx1"/>
              </a:solidFill>
              <a:latin typeface="宋体" panose="02010600030101010101" pitchFamily="2" charset="-122"/>
              <a:ea typeface="宋体" panose="02010600030101010101" pitchFamily="2" charset="-122"/>
            </a:endParaRPr>
          </a:p>
        </p:txBody>
      </p:sp>
      <p:sp>
        <p:nvSpPr>
          <p:cNvPr id="6" name="内容占位符 2"/>
          <p:cNvSpPr txBox="1">
            <a:spLocks/>
          </p:cNvSpPr>
          <p:nvPr/>
        </p:nvSpPr>
        <p:spPr>
          <a:xfrm>
            <a:off x="855946" y="449279"/>
            <a:ext cx="22156454" cy="36401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en-US" altLang="zh-CN" dirty="0">
                <a:solidFill>
                  <a:srgbClr val="0070C0"/>
                </a:solidFill>
              </a:rPr>
              <a:t>[1, 367]</a:t>
            </a:r>
            <a:r>
              <a:rPr lang="zh-CN" altLang="en-US" dirty="0">
                <a:solidFill>
                  <a:srgbClr val="0070C0"/>
                </a:solidFill>
              </a:rPr>
              <a:t>中，每种数码一共有多少个</a:t>
            </a:r>
            <a:endParaRPr lang="en-US" altLang="zh-CN" dirty="0" smtClean="0">
              <a:solidFill>
                <a:srgbClr val="0070C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）普通情况。</a:t>
            </a:r>
            <a:endParaRPr lang="en-US" altLang="zh-CN" dirty="0" smtClean="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例：</a:t>
            </a:r>
            <a:r>
              <a:rPr lang="en-US" altLang="zh-CN" dirty="0" smtClean="0">
                <a:latin typeface="Times New Roman" panose="02020603050405020304" pitchFamily="18" charset="0"/>
                <a:cs typeface="Times New Roman" panose="02020603050405020304" pitchFamily="18" charset="0"/>
              </a:rPr>
              <a:t>00~99</a:t>
            </a:r>
            <a:r>
              <a:rPr lang="zh-CN" altLang="en-US" dirty="0" smtClean="0">
                <a:latin typeface="Times New Roman" panose="02020603050405020304" pitchFamily="18" charset="0"/>
                <a:cs typeface="Times New Roman" panose="02020603050405020304" pitchFamily="18" charset="0"/>
              </a:rPr>
              <a:t>共出现</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次，分别出现在</a:t>
            </a:r>
            <a:r>
              <a:rPr lang="en-US" altLang="zh-CN" dirty="0" smtClean="0">
                <a:latin typeface="Times New Roman" panose="02020603050405020304" pitchFamily="18" charset="0"/>
                <a:cs typeface="Times New Roman" panose="02020603050405020304" pitchFamily="18" charset="0"/>
              </a:rPr>
              <a:t>000~099</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100~199</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200~299</a:t>
            </a:r>
            <a:r>
              <a:rPr lang="zh-CN" altLang="en-US" dirty="0" smtClean="0">
                <a:latin typeface="Times New Roman" panose="02020603050405020304" pitchFamily="18" charset="0"/>
                <a:cs typeface="Times New Roman" panose="02020603050405020304" pitchFamily="18" charset="0"/>
              </a:rPr>
              <a:t>的后面</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位上。每个数字出现了</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]*n[</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[2]*3=60</a:t>
            </a:r>
            <a:r>
              <a:rPr lang="zh-CN" altLang="en-US" dirty="0" smtClean="0">
                <a:latin typeface="Times New Roman" panose="02020603050405020304" pitchFamily="18" charset="0"/>
                <a:cs typeface="Times New Roman" panose="02020603050405020304" pitchFamily="18" charset="0"/>
              </a:rPr>
              <a:t>次。</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2860945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6" name="内容占位符 2"/>
          <p:cNvSpPr txBox="1">
            <a:spLocks/>
          </p:cNvSpPr>
          <p:nvPr/>
        </p:nvSpPr>
        <p:spPr>
          <a:xfrm>
            <a:off x="855946" y="449279"/>
            <a:ext cx="22156454" cy="36401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en-US" altLang="zh-CN" dirty="0">
                <a:solidFill>
                  <a:srgbClr val="0070C0"/>
                </a:solidFill>
              </a:rPr>
              <a:t>[1, 367]</a:t>
            </a:r>
            <a:r>
              <a:rPr lang="zh-CN" altLang="en-US" dirty="0">
                <a:solidFill>
                  <a:srgbClr val="0070C0"/>
                </a:solidFill>
              </a:rPr>
              <a:t>中，每种数码一共有多少个</a:t>
            </a:r>
            <a:endParaRPr lang="en-US" altLang="zh-CN" dirty="0" smtClean="0">
              <a:solidFill>
                <a:srgbClr val="0070C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）“数位限制”</a:t>
            </a:r>
            <a:r>
              <a:rPr lang="zh-CN" altLang="en-US" dirty="0">
                <a:latin typeface="Times New Roman" panose="02020603050405020304" pitchFamily="18" charset="0"/>
                <a:cs typeface="Times New Roman" panose="02020603050405020304" pitchFamily="18" charset="0"/>
              </a:rPr>
              <a:t>。第</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位上的数字有“</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是最高位的数位限制。数字“</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分别在</a:t>
            </a:r>
            <a:r>
              <a:rPr lang="en-US" altLang="zh-CN" dirty="0">
                <a:latin typeface="Times New Roman" panose="02020603050405020304" pitchFamily="18" charset="0"/>
                <a:cs typeface="Times New Roman" panose="02020603050405020304" pitchFamily="18" charset="0"/>
              </a:rPr>
              <a:t>000~099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100~199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200~299</a:t>
            </a:r>
            <a:r>
              <a:rPr lang="zh-CN" altLang="en-US" dirty="0">
                <a:latin typeface="Times New Roman" panose="02020603050405020304" pitchFamily="18" charset="0"/>
                <a:cs typeface="Times New Roman" panose="02020603050405020304" pitchFamily="18" charset="0"/>
              </a:rPr>
              <a:t>的最高位上出现了</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次，对应</a:t>
            </a:r>
            <a:r>
              <a:rPr lang="zh-CN" altLang="en-US" dirty="0" smtClean="0">
                <a:latin typeface="Times New Roman" panose="02020603050405020304" pitchFamily="18" charset="0"/>
                <a:cs typeface="Times New Roman" panose="02020603050405020304" pitchFamily="18" charset="0"/>
              </a:rPr>
              <a:t>代码：</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p:nvPr/>
        </p:nvPicPr>
        <p:blipFill>
          <a:blip r:embed="rId5">
            <a:lum bright="34000" contrast="-8000"/>
          </a:blip>
          <a:srcRect l="20046" t="6270" r="19548" b="5808"/>
          <a:stretch>
            <a:fillRect/>
          </a:stretch>
        </p:blipFill>
        <p:spPr>
          <a:xfrm rot="5400000">
            <a:off x="7309403" y="-3532059"/>
            <a:ext cx="10435773" cy="24292580"/>
          </a:xfrm>
          <a:prstGeom prst="rect">
            <a:avLst/>
          </a:prstGeom>
          <a:noFill/>
          <a:ln w="9525">
            <a:noFill/>
          </a:ln>
        </p:spPr>
      </p:pic>
      <p:sp>
        <p:nvSpPr>
          <p:cNvPr id="9" name="文本框 8" descr="7b0a202020202262756c6c6574223a20227b5c2263617465676f727949645c223a31303030352c5c2274656d706c61746549645c223a32303233313332387d220a7d0a"/>
          <p:cNvSpPr txBox="1"/>
          <p:nvPr/>
        </p:nvSpPr>
        <p:spPr>
          <a:xfrm>
            <a:off x="1557073" y="3972258"/>
            <a:ext cx="21955717" cy="10248960"/>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solve(</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x){</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 = 0;                //</a:t>
            </a:r>
            <a:r>
              <a:rPr lang="zh-CN" altLang="en-US" sz="4400" dirty="0">
                <a:solidFill>
                  <a:schemeClr val="tx1"/>
                </a:solidFill>
                <a:latin typeface="宋体" panose="02010600030101010101" pitchFamily="2" charset="-122"/>
                <a:ea typeface="宋体" panose="02010600030101010101" pitchFamily="2" charset="-122"/>
              </a:rPr>
              <a:t>数字</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有多少位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while(x){                   //</a:t>
            </a:r>
            <a:r>
              <a:rPr lang="zh-CN" altLang="en-US" sz="4400" dirty="0">
                <a:solidFill>
                  <a:schemeClr val="tx1"/>
                </a:solidFill>
                <a:latin typeface="宋体" panose="02010600030101010101" pitchFamily="2" charset="-122"/>
                <a:ea typeface="宋体" panose="02010600030101010101" pitchFamily="2" charset="-122"/>
              </a:rPr>
              <a:t>分解</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是</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的第</a:t>
            </a:r>
            <a:r>
              <a:rPr lang="en-US" altLang="zh-CN" sz="4400" dirty="0" err="1">
                <a:solidFill>
                  <a:schemeClr val="tx1"/>
                </a:solidFill>
                <a:latin typeface="宋体" panose="02010600030101010101" pitchFamily="2" charset="-122"/>
                <a:ea typeface="宋体" panose="02010600030101010101" pitchFamily="2" charset="-122"/>
              </a:rPr>
              <a:t>i</a:t>
            </a:r>
            <a:r>
              <a:rPr lang="zh-CN" altLang="en-US" sz="4400" dirty="0">
                <a:solidFill>
                  <a:schemeClr val="tx1"/>
                </a:solidFill>
                <a:latin typeface="宋体" panose="02010600030101010101" pitchFamily="2" charset="-122"/>
                <a:ea typeface="宋体" panose="02010600030101010101" pitchFamily="2" charset="-122"/>
              </a:rPr>
              <a:t>位数字</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 = x%10;</a:t>
            </a:r>
          </a:p>
          <a:p>
            <a:pPr algn="l"/>
            <a:r>
              <a:rPr lang="en-US" altLang="zh-CN" sz="4400" dirty="0">
                <a:solidFill>
                  <a:schemeClr val="tx1"/>
                </a:solidFill>
                <a:latin typeface="宋体" panose="02010600030101010101" pitchFamily="2" charset="-122"/>
                <a:ea typeface="宋体" panose="02010600030101010101" pitchFamily="2" charset="-122"/>
              </a:rPr>
              <a:t>        x=x/10;</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len;i</a:t>
            </a:r>
            <a:r>
              <a:rPr lang="en-US" altLang="zh-CN" sz="4400" dirty="0">
                <a:solidFill>
                  <a:schemeClr val="tx1"/>
                </a:solidFill>
                <a:latin typeface="宋体" panose="02010600030101010101" pitchFamily="2" charset="-122"/>
                <a:ea typeface="宋体" panose="02010600030101010101" pitchFamily="2" charset="-122"/>
              </a:rPr>
              <a:t>&gt;=1;i-</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从高到低处理</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的每一位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j=0;j&lt;=9;j++)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rgbClr val="FF0000"/>
                </a:solidFill>
                <a:latin typeface="宋体" panose="02010600030101010101" pitchFamily="2" charset="-122"/>
                <a:ea typeface="宋体" panose="02010600030101010101" pitchFamily="2" charset="-122"/>
              </a:rPr>
              <a:t>        for(</a:t>
            </a:r>
            <a:r>
              <a:rPr lang="en-US" altLang="zh-CN" sz="4400" dirty="0" err="1">
                <a:solidFill>
                  <a:srgbClr val="FF0000"/>
                </a:solidFill>
                <a:latin typeface="宋体" panose="02010600030101010101" pitchFamily="2" charset="-122"/>
                <a:ea typeface="宋体" panose="02010600030101010101" pitchFamily="2" charset="-122"/>
              </a:rPr>
              <a:t>int</a:t>
            </a:r>
            <a:r>
              <a:rPr lang="en-US" altLang="zh-CN" sz="4400" dirty="0">
                <a:solidFill>
                  <a:srgbClr val="FF0000"/>
                </a:solidFill>
                <a:latin typeface="宋体" panose="02010600030101010101" pitchFamily="2" charset="-122"/>
                <a:ea typeface="宋体" panose="02010600030101010101" pitchFamily="2" charset="-122"/>
              </a:rPr>
              <a:t> j=0;j&lt;</a:t>
            </a:r>
            <a:r>
              <a:rPr lang="en-US" altLang="zh-CN" sz="4400" dirty="0" err="1">
                <a:solidFill>
                  <a:srgbClr val="FF0000"/>
                </a:solidFill>
                <a:latin typeface="宋体" panose="02010600030101010101" pitchFamily="2" charset="-122"/>
                <a:ea typeface="宋体" panose="02010600030101010101" pitchFamily="2" charset="-122"/>
              </a:rPr>
              <a:t>num</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j++</a:t>
            </a:r>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cnt</a:t>
            </a:r>
            <a:r>
              <a:rPr lang="en-US" altLang="zh-CN" sz="4400" dirty="0">
                <a:solidFill>
                  <a:srgbClr val="FF0000"/>
                </a:solidFill>
                <a:latin typeface="宋体" panose="02010600030101010101" pitchFamily="2" charset="-122"/>
                <a:ea typeface="宋体" panose="02010600030101010101" pitchFamily="2" charset="-122"/>
              </a:rPr>
              <a:t>[j] += ten[i-1]; </a:t>
            </a:r>
            <a:endParaRPr lang="en-US" altLang="zh-CN" sz="4400" dirty="0" smtClean="0">
              <a:solidFill>
                <a:srgbClr val="FF0000"/>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err="1" smtClean="0">
                <a:solidFill>
                  <a:schemeClr val="tx1"/>
                </a:solidFill>
                <a:latin typeface="宋体" panose="02010600030101010101" pitchFamily="2" charset="-122"/>
                <a:ea typeface="宋体" panose="02010600030101010101" pitchFamily="2" charset="-122"/>
              </a:rPr>
              <a:t>ll</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num2 = 0;</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j=i-1;j&gt;=1;j--)    num2 = num2*10+num[j];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num2+1;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特判最高位的数字</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[0] -= ten[i-1];                             //</a:t>
            </a:r>
            <a:r>
              <a:rPr lang="zh-CN" altLang="en-US" sz="4400" dirty="0">
                <a:solidFill>
                  <a:schemeClr val="tx1"/>
                </a:solidFill>
                <a:latin typeface="宋体" panose="02010600030101010101" pitchFamily="2" charset="-122"/>
                <a:ea typeface="宋体" panose="02010600030101010101" pitchFamily="2" charset="-122"/>
              </a:rPr>
              <a:t>特判前导</a:t>
            </a:r>
            <a:r>
              <a:rPr lang="en-US" altLang="zh-CN" sz="4400" dirty="0">
                <a:solidFill>
                  <a:schemeClr val="tx1"/>
                </a:solidFill>
                <a:latin typeface="宋体" panose="02010600030101010101" pitchFamily="2" charset="-122"/>
                <a:ea typeface="宋体" panose="02010600030101010101" pitchFamily="2" charset="-122"/>
              </a:rPr>
              <a:t>0</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a:t>
            </a:r>
            <a:endParaRPr lang="zh-CN" altLang="en-US" sz="16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419660399"/>
      </p:ext>
    </p:extLst>
  </p:cSld>
  <p:clrMapOvr>
    <a:masterClrMapping/>
  </p:clrMapOvr>
  <p:transition spd="slow" advClick="0" advTm="1000">
    <p:push dir="u"/>
  </p:transition>
  <p:timing>
    <p:tnLst>
      <p:par>
        <p:cTn id="1" dur="indefinite" restart="never" nodeType="tmRoot"/>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endParaRPr lang="en-US" altLang="zh-CN" sz="4000" dirty="0">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如果第2个物品重量比背包容量大，那么不能装第2个物品，情况和只装第1个一样。</a:t>
            </a:r>
            <a:endParaRPr lang="en-US" altLang="zh-CN" sz="4000" dirty="0">
              <a:solidFill>
                <a:schemeClr val="bg1">
                  <a:lumMod val="75000"/>
                </a:schemeClr>
              </a:solidFill>
              <a:latin typeface="宋体" panose="02010600030101010101" pitchFamily="2" charset="-122"/>
            </a:endParaRPr>
          </a:p>
          <a:p>
            <a:pPr eaLnBrk="0" hangingPunct="0">
              <a:spcBef>
                <a:spcPts val="0"/>
              </a:spcBef>
            </a:pPr>
            <a:r>
              <a:rPr lang="zh-CN" altLang="en-US" sz="4000" dirty="0">
                <a:latin typeface="宋体" panose="02010600030101010101" pitchFamily="2" charset="-122"/>
              </a:rPr>
              <a:t>如果</a:t>
            </a:r>
            <a:r>
              <a:rPr lang="zh-CN" altLang="en-US" sz="4000" dirty="0">
                <a:latin typeface="Times New Roman" panose="02020603050405020304" pitchFamily="18" charset="0"/>
              </a:rPr>
              <a:t>第2个物品重量小于背包容量，那么：（1）如果把物品2装进去(重量是2)，那么相当于只把1装到(容量-2)的背包中。</a:t>
            </a:r>
            <a:r>
              <a:rPr lang="zh-CN" altLang="en-US" sz="4000" dirty="0">
                <a:solidFill>
                  <a:schemeClr val="bg1">
                    <a:lumMod val="75000"/>
                  </a:schemeClr>
                </a:solidFill>
                <a:latin typeface="Times New Roman" panose="02020603050405020304" pitchFamily="18" charset="0"/>
              </a:rPr>
              <a:t>（2）如果不装2，那么相当于只把1装到背包中。  －－取（1）和（2）的最大值。</a:t>
            </a:r>
          </a:p>
        </p:txBody>
      </p:sp>
      <p:pic>
        <p:nvPicPr>
          <p:cNvPr id="2" name="图片 1"/>
          <p:cNvPicPr>
            <a:picLocks noChangeAspect="1"/>
          </p:cNvPicPr>
          <p:nvPr/>
        </p:nvPicPr>
        <p:blipFill>
          <a:blip r:embed="rId5"/>
          <a:stretch>
            <a:fillRect/>
          </a:stretch>
        </p:blipFill>
        <p:spPr>
          <a:xfrm>
            <a:off x="5198393" y="6420256"/>
            <a:ext cx="12546682" cy="6848060"/>
          </a:xfrm>
          <a:prstGeom prst="rect">
            <a:avLst/>
          </a:prstGeom>
        </p:spPr>
      </p:pic>
      <p:sp>
        <p:nvSpPr>
          <p:cNvPr id="12" name="直接连接符 11"/>
          <p:cNvSpPr/>
          <p:nvPr/>
        </p:nvSpPr>
        <p:spPr>
          <a:xfrm flipH="1">
            <a:off x="10544781" y="5029199"/>
            <a:ext cx="1859253" cy="3900791"/>
          </a:xfrm>
          <a:prstGeom prst="line">
            <a:avLst/>
          </a:prstGeom>
          <a:ln w="76200" cap="flat" cmpd="sng">
            <a:solidFill>
              <a:srgbClr val="FF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4255367526"/>
      </p:ext>
    </p:extLst>
  </p:cSld>
  <p:clrMapOvr>
    <a:masterClrMapping/>
  </p:clrMapOvr>
  <p:transition spd="slow" advClick="0" advTm="1000">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6" name="内容占位符 2"/>
          <p:cNvSpPr txBox="1">
            <a:spLocks/>
          </p:cNvSpPr>
          <p:nvPr/>
        </p:nvSpPr>
        <p:spPr>
          <a:xfrm>
            <a:off x="855946" y="449279"/>
            <a:ext cx="22156454" cy="36401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en-US" altLang="zh-CN" dirty="0">
                <a:solidFill>
                  <a:srgbClr val="0070C0"/>
                </a:solidFill>
              </a:rPr>
              <a:t>[1, 367]</a:t>
            </a:r>
            <a:r>
              <a:rPr lang="zh-CN" altLang="en-US" dirty="0">
                <a:solidFill>
                  <a:srgbClr val="0070C0"/>
                </a:solidFill>
              </a:rPr>
              <a:t>中，每种数码一共有多少个</a:t>
            </a:r>
            <a:endParaRPr lang="en-US" altLang="zh-CN" dirty="0" smtClean="0">
              <a:solidFill>
                <a:srgbClr val="0070C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）“数位限制”</a:t>
            </a:r>
            <a:r>
              <a:rPr lang="zh-CN" altLang="en-US" dirty="0">
                <a:latin typeface="Times New Roman" panose="02020603050405020304" pitchFamily="18" charset="0"/>
                <a:cs typeface="Times New Roman" panose="02020603050405020304" pitchFamily="18" charset="0"/>
              </a:rPr>
              <a:t>。第</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位上的数字有“</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是最高位的数位限制。数字“</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分别在</a:t>
            </a:r>
            <a:r>
              <a:rPr lang="en-US" altLang="zh-CN" dirty="0">
                <a:latin typeface="Times New Roman" panose="02020603050405020304" pitchFamily="18" charset="0"/>
                <a:cs typeface="Times New Roman" panose="02020603050405020304" pitchFamily="18" charset="0"/>
              </a:rPr>
              <a:t>000~099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100~199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200~299</a:t>
            </a:r>
            <a:r>
              <a:rPr lang="zh-CN" altLang="en-US" dirty="0">
                <a:latin typeface="Times New Roman" panose="02020603050405020304" pitchFamily="18" charset="0"/>
                <a:cs typeface="Times New Roman" panose="02020603050405020304" pitchFamily="18" charset="0"/>
              </a:rPr>
              <a:t>的最高位上出现了</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次</a:t>
            </a:r>
            <a:r>
              <a:rPr lang="zh-CN" altLang="en-US" dirty="0" smtClean="0">
                <a:latin typeface="Times New Roman" panose="02020603050405020304" pitchFamily="18" charset="0"/>
                <a:cs typeface="Times New Roman" panose="02020603050405020304" pitchFamily="18" charset="0"/>
              </a:rPr>
              <a:t>，数字</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300~324</a:t>
            </a:r>
            <a:r>
              <a:rPr lang="zh-CN" altLang="en-US" dirty="0">
                <a:latin typeface="Times New Roman" panose="02020603050405020304" pitchFamily="18" charset="0"/>
                <a:cs typeface="Times New Roman" panose="02020603050405020304" pitchFamily="18" charset="0"/>
              </a:rPr>
              <a:t>中出现了</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次，对应</a:t>
            </a:r>
            <a:r>
              <a:rPr lang="zh-CN" altLang="en-US" dirty="0" smtClean="0">
                <a:latin typeface="Times New Roman" panose="02020603050405020304" pitchFamily="18" charset="0"/>
                <a:cs typeface="Times New Roman" panose="02020603050405020304" pitchFamily="18" charset="0"/>
              </a:rPr>
              <a:t>代码：</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p:nvPr/>
        </p:nvPicPr>
        <p:blipFill>
          <a:blip r:embed="rId5">
            <a:lum bright="34000" contrast="-8000"/>
          </a:blip>
          <a:srcRect l="20046" t="6270" r="19548" b="5808"/>
          <a:stretch>
            <a:fillRect/>
          </a:stretch>
        </p:blipFill>
        <p:spPr>
          <a:xfrm rot="5400000">
            <a:off x="7309403" y="-3532059"/>
            <a:ext cx="10435773" cy="24292580"/>
          </a:xfrm>
          <a:prstGeom prst="rect">
            <a:avLst/>
          </a:prstGeom>
          <a:noFill/>
          <a:ln w="9525">
            <a:noFill/>
          </a:ln>
        </p:spPr>
      </p:pic>
      <p:sp>
        <p:nvSpPr>
          <p:cNvPr id="9" name="文本框 8" descr="7b0a202020202262756c6c6574223a20227b5c2263617465676f727949645c223a31303030352c5c2274656d706c61746549645c223a32303233313332387d220a7d0a"/>
          <p:cNvSpPr txBox="1"/>
          <p:nvPr/>
        </p:nvSpPr>
        <p:spPr>
          <a:xfrm>
            <a:off x="1557073" y="3972258"/>
            <a:ext cx="21955717" cy="10248960"/>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solve(</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x){</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 = 0;                //</a:t>
            </a:r>
            <a:r>
              <a:rPr lang="zh-CN" altLang="en-US" sz="4400" dirty="0">
                <a:solidFill>
                  <a:schemeClr val="tx1"/>
                </a:solidFill>
                <a:latin typeface="宋体" panose="02010600030101010101" pitchFamily="2" charset="-122"/>
                <a:ea typeface="宋体" panose="02010600030101010101" pitchFamily="2" charset="-122"/>
              </a:rPr>
              <a:t>数字</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有多少位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while(x){                   //</a:t>
            </a:r>
            <a:r>
              <a:rPr lang="zh-CN" altLang="en-US" sz="4400" dirty="0">
                <a:solidFill>
                  <a:schemeClr val="tx1"/>
                </a:solidFill>
                <a:latin typeface="宋体" panose="02010600030101010101" pitchFamily="2" charset="-122"/>
                <a:ea typeface="宋体" panose="02010600030101010101" pitchFamily="2" charset="-122"/>
              </a:rPr>
              <a:t>分解</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是</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的第</a:t>
            </a:r>
            <a:r>
              <a:rPr lang="en-US" altLang="zh-CN" sz="4400" dirty="0" err="1">
                <a:solidFill>
                  <a:schemeClr val="tx1"/>
                </a:solidFill>
                <a:latin typeface="宋体" panose="02010600030101010101" pitchFamily="2" charset="-122"/>
                <a:ea typeface="宋体" panose="02010600030101010101" pitchFamily="2" charset="-122"/>
              </a:rPr>
              <a:t>i</a:t>
            </a:r>
            <a:r>
              <a:rPr lang="zh-CN" altLang="en-US" sz="4400" dirty="0">
                <a:solidFill>
                  <a:schemeClr val="tx1"/>
                </a:solidFill>
                <a:latin typeface="宋体" panose="02010600030101010101" pitchFamily="2" charset="-122"/>
                <a:ea typeface="宋体" panose="02010600030101010101" pitchFamily="2" charset="-122"/>
              </a:rPr>
              <a:t>位数字</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 = x%10;</a:t>
            </a:r>
          </a:p>
          <a:p>
            <a:pPr algn="l"/>
            <a:r>
              <a:rPr lang="en-US" altLang="zh-CN" sz="4400" dirty="0">
                <a:solidFill>
                  <a:schemeClr val="tx1"/>
                </a:solidFill>
                <a:latin typeface="宋体" panose="02010600030101010101" pitchFamily="2" charset="-122"/>
                <a:ea typeface="宋体" panose="02010600030101010101" pitchFamily="2" charset="-122"/>
              </a:rPr>
              <a:t>        x=x/10;</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len;i</a:t>
            </a:r>
            <a:r>
              <a:rPr lang="en-US" altLang="zh-CN" sz="4400" dirty="0">
                <a:solidFill>
                  <a:schemeClr val="tx1"/>
                </a:solidFill>
                <a:latin typeface="宋体" panose="02010600030101010101" pitchFamily="2" charset="-122"/>
                <a:ea typeface="宋体" panose="02010600030101010101" pitchFamily="2" charset="-122"/>
              </a:rPr>
              <a:t>&gt;=1;i-</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从高到低处理</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的每一位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j=0;j&lt;=9;j++)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j=0;j&lt;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j++</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ten[i-1]; </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err="1" smtClean="0">
                <a:solidFill>
                  <a:srgbClr val="FF0000"/>
                </a:solidFill>
                <a:latin typeface="宋体" panose="02010600030101010101" pitchFamily="2" charset="-122"/>
                <a:ea typeface="宋体" panose="02010600030101010101" pitchFamily="2" charset="-122"/>
              </a:rPr>
              <a:t>ll</a:t>
            </a:r>
            <a:r>
              <a:rPr lang="en-US" altLang="zh-CN" sz="4400" dirty="0" smtClean="0">
                <a:solidFill>
                  <a:srgbClr val="FF0000"/>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num2 = 0;</a:t>
            </a:r>
          </a:p>
          <a:p>
            <a:pPr algn="l"/>
            <a:r>
              <a:rPr lang="en-US" altLang="zh-CN" sz="4400" dirty="0">
                <a:solidFill>
                  <a:srgbClr val="FF0000"/>
                </a:solidFill>
                <a:latin typeface="宋体" panose="02010600030101010101" pitchFamily="2" charset="-122"/>
                <a:ea typeface="宋体" panose="02010600030101010101" pitchFamily="2" charset="-122"/>
              </a:rPr>
              <a:t>        for(</a:t>
            </a:r>
            <a:r>
              <a:rPr lang="en-US" altLang="zh-CN" sz="4400" dirty="0" err="1">
                <a:solidFill>
                  <a:srgbClr val="FF0000"/>
                </a:solidFill>
                <a:latin typeface="宋体" panose="02010600030101010101" pitchFamily="2" charset="-122"/>
                <a:ea typeface="宋体" panose="02010600030101010101" pitchFamily="2" charset="-122"/>
              </a:rPr>
              <a:t>int</a:t>
            </a:r>
            <a:r>
              <a:rPr lang="en-US" altLang="zh-CN" sz="4400" dirty="0">
                <a:solidFill>
                  <a:srgbClr val="FF0000"/>
                </a:solidFill>
                <a:latin typeface="宋体" panose="02010600030101010101" pitchFamily="2" charset="-122"/>
                <a:ea typeface="宋体" panose="02010600030101010101" pitchFamily="2" charset="-122"/>
              </a:rPr>
              <a:t> j=i-1;j&gt;=1;j--)    num2 = num2*10+num[j];</a:t>
            </a:r>
          </a:p>
          <a:p>
            <a:pPr algn="l"/>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cnt</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num</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 num2+1; </a:t>
            </a:r>
            <a:r>
              <a:rPr lang="en-US" altLang="zh-CN" sz="4400" dirty="0" smtClean="0">
                <a:solidFill>
                  <a:srgbClr val="FF0000"/>
                </a:solidFill>
                <a:latin typeface="宋体" panose="02010600030101010101" pitchFamily="2" charset="-122"/>
                <a:ea typeface="宋体" panose="02010600030101010101" pitchFamily="2" charset="-122"/>
              </a:rPr>
              <a:t>//</a:t>
            </a:r>
            <a:r>
              <a:rPr lang="zh-CN" altLang="en-US" sz="4400" dirty="0">
                <a:solidFill>
                  <a:srgbClr val="FF0000"/>
                </a:solidFill>
                <a:latin typeface="宋体" panose="02010600030101010101" pitchFamily="2" charset="-122"/>
                <a:ea typeface="宋体" panose="02010600030101010101" pitchFamily="2" charset="-122"/>
              </a:rPr>
              <a:t>特判最高位的数字</a:t>
            </a:r>
            <a:r>
              <a:rPr lang="en-US" altLang="zh-CN" sz="4400" dirty="0" err="1">
                <a:solidFill>
                  <a:srgbClr val="FF0000"/>
                </a:solidFill>
                <a:latin typeface="宋体" panose="02010600030101010101" pitchFamily="2" charset="-122"/>
                <a:ea typeface="宋体" panose="02010600030101010101" pitchFamily="2" charset="-122"/>
              </a:rPr>
              <a:t>num</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[0] -= ten[i-1];                             //</a:t>
            </a:r>
            <a:r>
              <a:rPr lang="zh-CN" altLang="en-US" sz="4400" dirty="0">
                <a:solidFill>
                  <a:schemeClr val="tx1"/>
                </a:solidFill>
                <a:latin typeface="宋体" panose="02010600030101010101" pitchFamily="2" charset="-122"/>
                <a:ea typeface="宋体" panose="02010600030101010101" pitchFamily="2" charset="-122"/>
              </a:rPr>
              <a:t>特判前导</a:t>
            </a:r>
            <a:r>
              <a:rPr lang="en-US" altLang="zh-CN" sz="4400" dirty="0">
                <a:solidFill>
                  <a:schemeClr val="tx1"/>
                </a:solidFill>
                <a:latin typeface="宋体" panose="02010600030101010101" pitchFamily="2" charset="-122"/>
                <a:ea typeface="宋体" panose="02010600030101010101" pitchFamily="2" charset="-122"/>
              </a:rPr>
              <a:t>0</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a:t>
            </a:r>
            <a:endParaRPr lang="zh-CN" altLang="en-US" sz="16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565069876"/>
      </p:ext>
    </p:extLst>
  </p:cSld>
  <p:clrMapOvr>
    <a:masterClrMapping/>
  </p:clrMapOvr>
  <p:transition spd="slow" advClick="0" advTm="1000">
    <p:push dir="u"/>
  </p:transition>
  <p:timing>
    <p:tnLst>
      <p:par>
        <p:cTn id="1" dur="indefinite" restart="never" nodeType="tmRoot"/>
      </p:par>
    </p:tnLst>
    <p:bldLst>
      <p:bldP spid="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6" name="内容占位符 2"/>
          <p:cNvSpPr txBox="1">
            <a:spLocks/>
          </p:cNvSpPr>
          <p:nvPr/>
        </p:nvSpPr>
        <p:spPr>
          <a:xfrm>
            <a:off x="855946" y="449279"/>
            <a:ext cx="22156454" cy="36401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en-US" altLang="zh-CN" dirty="0">
                <a:solidFill>
                  <a:srgbClr val="0070C0"/>
                </a:solidFill>
              </a:rPr>
              <a:t>[1, 367]</a:t>
            </a:r>
            <a:r>
              <a:rPr lang="zh-CN" altLang="en-US" dirty="0">
                <a:solidFill>
                  <a:srgbClr val="0070C0"/>
                </a:solidFill>
              </a:rPr>
              <a:t>中，每种数码一共有多少个</a:t>
            </a:r>
            <a:endParaRPr lang="en-US" altLang="zh-CN" dirty="0" smtClean="0">
              <a:solidFill>
                <a:srgbClr val="0070C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）特判前导</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。在前面的计算中，都把“</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和其他数字一样看待，但前导</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应该去掉。对应</a:t>
            </a:r>
            <a:r>
              <a:rPr lang="zh-CN" altLang="en-US" dirty="0" smtClean="0">
                <a:latin typeface="Times New Roman" panose="02020603050405020304" pitchFamily="18" charset="0"/>
                <a:cs typeface="Times New Roman" panose="02020603050405020304" pitchFamily="18" charset="0"/>
              </a:rPr>
              <a:t>代码：</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p:nvPr/>
        </p:nvPicPr>
        <p:blipFill>
          <a:blip r:embed="rId5">
            <a:lum bright="34000" contrast="-8000"/>
          </a:blip>
          <a:srcRect l="20046" t="6270" r="19548" b="5808"/>
          <a:stretch>
            <a:fillRect/>
          </a:stretch>
        </p:blipFill>
        <p:spPr>
          <a:xfrm rot="5400000">
            <a:off x="7309403" y="-3532059"/>
            <a:ext cx="10435773" cy="24292580"/>
          </a:xfrm>
          <a:prstGeom prst="rect">
            <a:avLst/>
          </a:prstGeom>
          <a:noFill/>
          <a:ln w="9525">
            <a:noFill/>
          </a:ln>
        </p:spPr>
      </p:pic>
      <p:sp>
        <p:nvSpPr>
          <p:cNvPr id="9" name="文本框 8" descr="7b0a202020202262756c6c6574223a20227b5c2263617465676f727949645c223a31303030352c5c2274656d706c61746549645c223a32303233313332387d220a7d0a"/>
          <p:cNvSpPr txBox="1"/>
          <p:nvPr/>
        </p:nvSpPr>
        <p:spPr>
          <a:xfrm>
            <a:off x="1557073" y="3972258"/>
            <a:ext cx="21955717" cy="10248960"/>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solve(</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x){</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 = 0;                //</a:t>
            </a:r>
            <a:r>
              <a:rPr lang="zh-CN" altLang="en-US" sz="4400" dirty="0">
                <a:solidFill>
                  <a:schemeClr val="tx1"/>
                </a:solidFill>
                <a:latin typeface="宋体" panose="02010600030101010101" pitchFamily="2" charset="-122"/>
                <a:ea typeface="宋体" panose="02010600030101010101" pitchFamily="2" charset="-122"/>
              </a:rPr>
              <a:t>数字</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有多少位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while(x){                   //</a:t>
            </a:r>
            <a:r>
              <a:rPr lang="zh-CN" altLang="en-US" sz="4400" dirty="0">
                <a:solidFill>
                  <a:schemeClr val="tx1"/>
                </a:solidFill>
                <a:latin typeface="宋体" panose="02010600030101010101" pitchFamily="2" charset="-122"/>
                <a:ea typeface="宋体" panose="02010600030101010101" pitchFamily="2" charset="-122"/>
              </a:rPr>
              <a:t>分解</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是</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的第</a:t>
            </a:r>
            <a:r>
              <a:rPr lang="en-US" altLang="zh-CN" sz="4400" dirty="0" err="1">
                <a:solidFill>
                  <a:schemeClr val="tx1"/>
                </a:solidFill>
                <a:latin typeface="宋体" panose="02010600030101010101" pitchFamily="2" charset="-122"/>
                <a:ea typeface="宋体" panose="02010600030101010101" pitchFamily="2" charset="-122"/>
              </a:rPr>
              <a:t>i</a:t>
            </a:r>
            <a:r>
              <a:rPr lang="zh-CN" altLang="en-US" sz="4400" dirty="0">
                <a:solidFill>
                  <a:schemeClr val="tx1"/>
                </a:solidFill>
                <a:latin typeface="宋体" panose="02010600030101010101" pitchFamily="2" charset="-122"/>
                <a:ea typeface="宋体" panose="02010600030101010101" pitchFamily="2" charset="-122"/>
              </a:rPr>
              <a:t>位数字</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 = x%10;</a:t>
            </a:r>
          </a:p>
          <a:p>
            <a:pPr algn="l"/>
            <a:r>
              <a:rPr lang="en-US" altLang="zh-CN" sz="4400" dirty="0">
                <a:solidFill>
                  <a:schemeClr val="tx1"/>
                </a:solidFill>
                <a:latin typeface="宋体" panose="02010600030101010101" pitchFamily="2" charset="-122"/>
                <a:ea typeface="宋体" panose="02010600030101010101" pitchFamily="2" charset="-122"/>
              </a:rPr>
              <a:t>        x=x/10;</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len;i</a:t>
            </a:r>
            <a:r>
              <a:rPr lang="en-US" altLang="zh-CN" sz="4400" dirty="0">
                <a:solidFill>
                  <a:schemeClr val="tx1"/>
                </a:solidFill>
                <a:latin typeface="宋体" panose="02010600030101010101" pitchFamily="2" charset="-122"/>
                <a:ea typeface="宋体" panose="02010600030101010101" pitchFamily="2" charset="-122"/>
              </a:rPr>
              <a:t>&gt;=1;i-</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从高到低处理</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的每一位</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j=0;j&lt;=9;j++)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j=0;j&lt;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j++</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[j] += ten[i-1]; </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err="1" smtClean="0">
                <a:solidFill>
                  <a:schemeClr val="tx1"/>
                </a:solidFill>
                <a:latin typeface="宋体" panose="02010600030101010101" pitchFamily="2" charset="-122"/>
                <a:ea typeface="宋体" panose="02010600030101010101" pitchFamily="2" charset="-122"/>
              </a:rPr>
              <a:t>ll</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num2 = 0;</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j=i-1;j&gt;=1;j--)    num2 = num2*10+num[j];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num2+1;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特判最高位的数字</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cnt</a:t>
            </a:r>
            <a:r>
              <a:rPr lang="en-US" altLang="zh-CN" sz="4400" dirty="0">
                <a:solidFill>
                  <a:srgbClr val="FF0000"/>
                </a:solidFill>
                <a:latin typeface="宋体" panose="02010600030101010101" pitchFamily="2" charset="-122"/>
                <a:ea typeface="宋体" panose="02010600030101010101" pitchFamily="2" charset="-122"/>
              </a:rPr>
              <a:t>[0] -= ten[i-1];                             //</a:t>
            </a:r>
            <a:r>
              <a:rPr lang="zh-CN" altLang="en-US" sz="4400" dirty="0">
                <a:solidFill>
                  <a:srgbClr val="FF0000"/>
                </a:solidFill>
                <a:latin typeface="宋体" panose="02010600030101010101" pitchFamily="2" charset="-122"/>
                <a:ea typeface="宋体" panose="02010600030101010101" pitchFamily="2" charset="-122"/>
              </a:rPr>
              <a:t>特判前导</a:t>
            </a:r>
            <a:r>
              <a:rPr lang="en-US" altLang="zh-CN" sz="4400" dirty="0">
                <a:solidFill>
                  <a:srgbClr val="FF0000"/>
                </a:solidFill>
                <a:latin typeface="宋体" panose="02010600030101010101" pitchFamily="2" charset="-122"/>
                <a:ea typeface="宋体" panose="02010600030101010101" pitchFamily="2" charset="-122"/>
              </a:rPr>
              <a:t>0</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a:t>
            </a:r>
            <a:endParaRPr lang="zh-CN" altLang="en-US" sz="16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863700962"/>
      </p:ext>
    </p:extLst>
  </p:cSld>
  <p:clrMapOvr>
    <a:masterClrMapping/>
  </p:clrMapOvr>
  <p:transition spd="slow" advClick="0" advTm="1000">
    <p:push dir="u"/>
  </p:transition>
  <p:timing>
    <p:tnLst>
      <p:par>
        <p:cTn id="1" dur="indefinite" restart="never" nodeType="tmRoot"/>
      </p:par>
    </p:tnLst>
    <p:bldLst>
      <p:bldP spid="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成组"/>
          <p:cNvGrpSpPr/>
          <p:nvPr/>
        </p:nvGrpSpPr>
        <p:grpSpPr>
          <a:xfrm>
            <a:off x="2" y="1"/>
            <a:ext cx="24384001" cy="13772340"/>
            <a:chOff x="0" y="0"/>
            <a:chExt cx="24384000" cy="13772339"/>
          </a:xfrm>
        </p:grpSpPr>
        <p:pic>
          <p:nvPicPr>
            <p:cNvPr id="94"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95"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9" name="内容占位符 2"/>
          <p:cNvSpPr txBox="1">
            <a:spLocks/>
          </p:cNvSpPr>
          <p:nvPr/>
        </p:nvSpPr>
        <p:spPr>
          <a:xfrm>
            <a:off x="8908843" y="3651195"/>
            <a:ext cx="6566316" cy="4560507"/>
          </a:xfrm>
          <a:prstGeom prst="rect">
            <a:avLst/>
          </a:prstGeom>
        </p:spPr>
        <p:txBody>
          <a:bodyPr vert="horz" lIns="91440" tIns="45720" rIns="91440" bIns="45720" rtlCol="0"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40000"/>
              </a:lnSpc>
              <a:buClr>
                <a:srgbClr val="0070C0"/>
              </a:buClr>
              <a:buSzPct val="90000"/>
              <a:buNone/>
            </a:pPr>
            <a:r>
              <a:rPr lang="zh-CN" altLang="en-US" sz="13800" b="1" dirty="0">
                <a:solidFill>
                  <a:srgbClr val="FFFF00"/>
                </a:solidFill>
                <a:latin typeface="宋体" panose="02010600030101010101" pitchFamily="2" charset="-122"/>
                <a:ea typeface="宋体" panose="02010600030101010101" pitchFamily="2" charset="-122"/>
                <a:cs typeface="+mn-ea"/>
                <a:sym typeface="+mn-lt"/>
              </a:rPr>
              <a:t>谢谢！</a:t>
            </a:r>
          </a:p>
        </p:txBody>
      </p:sp>
      <p:pic>
        <p:nvPicPr>
          <p:cNvPr id="10" name="图片 9"/>
          <p:cNvPicPr>
            <a:picLocks noChangeAspect="1"/>
          </p:cNvPicPr>
          <p:nvPr/>
        </p:nvPicPr>
        <p:blipFill>
          <a:blip r:embed="rId4"/>
          <a:stretch>
            <a:fillRect/>
          </a:stretch>
        </p:blipFill>
        <p:spPr>
          <a:xfrm>
            <a:off x="16773151" y="2582260"/>
            <a:ext cx="6847326" cy="8870250"/>
          </a:xfrm>
          <a:prstGeom prst="rect">
            <a:avLst/>
          </a:prstGeom>
        </p:spPr>
      </p:pic>
    </p:spTree>
    <p:extLst>
      <p:ext uri="{BB962C8B-B14F-4D97-AF65-F5344CB8AC3E}">
        <p14:creationId xmlns:p14="http://schemas.microsoft.com/office/powerpoint/2010/main" val="1713786172"/>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endParaRPr lang="en-US" altLang="zh-CN" sz="4000" dirty="0">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如果第2个物品重量比背包容量大，那么不能装第2个物品，情况和只装第1个一样。</a:t>
            </a:r>
            <a:endParaRPr lang="en-US" altLang="zh-CN" sz="4000" dirty="0">
              <a:solidFill>
                <a:schemeClr val="bg1">
                  <a:lumMod val="75000"/>
                </a:schemeClr>
              </a:solidFill>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a:t>
            </a:r>
            <a:r>
              <a:rPr lang="zh-CN" altLang="en-US" sz="4000" dirty="0">
                <a:solidFill>
                  <a:schemeClr val="bg1">
                    <a:lumMod val="75000"/>
                  </a:schemeClr>
                </a:solidFill>
                <a:latin typeface="Times New Roman" panose="02020603050405020304" pitchFamily="18" charset="0"/>
              </a:rPr>
              <a:t>第2个物品重量小于背包容量，那么：（1）如果把物品2装进去(重量是2)，那么相当于只把1装到(容量-2)的背包中。</a:t>
            </a:r>
            <a:r>
              <a:rPr lang="zh-CN" altLang="en-US" sz="4000" dirty="0">
                <a:latin typeface="Times New Roman" panose="02020603050405020304" pitchFamily="18" charset="0"/>
              </a:rPr>
              <a:t>（2）如果不装2，那么相当于只把1装到背包中。  －－取（1）和（2）的最大值。</a:t>
            </a:r>
          </a:p>
        </p:txBody>
      </p:sp>
      <p:pic>
        <p:nvPicPr>
          <p:cNvPr id="2" name="图片 1"/>
          <p:cNvPicPr>
            <a:picLocks noChangeAspect="1"/>
          </p:cNvPicPr>
          <p:nvPr/>
        </p:nvPicPr>
        <p:blipFill>
          <a:blip r:embed="rId5"/>
          <a:stretch>
            <a:fillRect/>
          </a:stretch>
        </p:blipFill>
        <p:spPr>
          <a:xfrm>
            <a:off x="4289593" y="6398570"/>
            <a:ext cx="14754225" cy="7105650"/>
          </a:xfrm>
          <a:prstGeom prst="rect">
            <a:avLst/>
          </a:prstGeom>
        </p:spPr>
      </p:pic>
      <p:sp>
        <p:nvSpPr>
          <p:cNvPr id="12" name="直接连接符 11"/>
          <p:cNvSpPr/>
          <p:nvPr/>
        </p:nvSpPr>
        <p:spPr>
          <a:xfrm flipH="1">
            <a:off x="10622604" y="5428598"/>
            <a:ext cx="2315183" cy="4201786"/>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714148383"/>
      </p:ext>
    </p:extLst>
  </p:cSld>
  <p:clrMapOvr>
    <a:masterClrMapping/>
  </p:clrMapOvr>
  <p:transition spd="slow" advClick="0" advTm="1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endParaRPr lang="en-US" altLang="zh-CN" sz="4000" dirty="0">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如果第2个物品重量比背包容量大，那么不能装第2个物品，情况和只装第1个一样。</a:t>
            </a:r>
            <a:endParaRPr lang="en-US" altLang="zh-CN" sz="4000" dirty="0">
              <a:solidFill>
                <a:schemeClr val="bg1">
                  <a:lumMod val="75000"/>
                </a:schemeClr>
              </a:solidFill>
              <a:latin typeface="宋体" panose="02010600030101010101" pitchFamily="2" charset="-122"/>
            </a:endParaRPr>
          </a:p>
          <a:p>
            <a:pPr eaLnBrk="0" hangingPunct="0">
              <a:spcBef>
                <a:spcPts val="0"/>
              </a:spcBef>
            </a:pPr>
            <a:r>
              <a:rPr lang="zh-CN" altLang="en-US" sz="4000" dirty="0">
                <a:latin typeface="宋体" panose="02010600030101010101" pitchFamily="2" charset="-122"/>
              </a:rPr>
              <a:t>如果</a:t>
            </a:r>
            <a:r>
              <a:rPr lang="zh-CN" altLang="en-US" sz="4000" dirty="0">
                <a:latin typeface="Times New Roman" panose="02020603050405020304" pitchFamily="18" charset="0"/>
              </a:rPr>
              <a:t>第2个物品重量小于背包容量，那么：（1）如果把物品2装进去(重量是2)，那么相当于只把1装到(容量-2)的背包中。</a:t>
            </a:r>
            <a:r>
              <a:rPr lang="zh-CN" altLang="en-US" sz="4000" dirty="0">
                <a:solidFill>
                  <a:schemeClr val="bg1">
                    <a:lumMod val="75000"/>
                  </a:schemeClr>
                </a:solidFill>
                <a:latin typeface="Times New Roman" panose="02020603050405020304" pitchFamily="18" charset="0"/>
              </a:rPr>
              <a:t>（2）如果不装2，那么相当于只把1装到背包中。  －－取（1）和（2）的最大值。</a:t>
            </a:r>
          </a:p>
        </p:txBody>
      </p:sp>
      <p:pic>
        <p:nvPicPr>
          <p:cNvPr id="2" name="图片 1"/>
          <p:cNvPicPr>
            <a:picLocks noChangeAspect="1"/>
          </p:cNvPicPr>
          <p:nvPr/>
        </p:nvPicPr>
        <p:blipFill>
          <a:blip r:embed="rId5"/>
          <a:stretch>
            <a:fillRect/>
          </a:stretch>
        </p:blipFill>
        <p:spPr>
          <a:xfrm>
            <a:off x="4323742" y="6199594"/>
            <a:ext cx="14763750" cy="7067550"/>
          </a:xfrm>
          <a:prstGeom prst="rect">
            <a:avLst/>
          </a:prstGeom>
        </p:spPr>
      </p:pic>
      <p:sp>
        <p:nvSpPr>
          <p:cNvPr id="12" name="直接连接符 11"/>
          <p:cNvSpPr/>
          <p:nvPr/>
        </p:nvSpPr>
        <p:spPr>
          <a:xfrm flipH="1">
            <a:off x="12607046" y="4863830"/>
            <a:ext cx="1964988" cy="4396901"/>
          </a:xfrm>
          <a:prstGeom prst="line">
            <a:avLst/>
          </a:prstGeom>
          <a:ln w="76200" cap="flat" cmpd="sng">
            <a:solidFill>
              <a:srgbClr val="FF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2837752065"/>
      </p:ext>
    </p:extLst>
  </p:cSld>
  <p:clrMapOvr>
    <a:masterClrMapping/>
  </p:clrMapOvr>
  <p:transition spd="slow" advClick="0" advTm="1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4565605" y="6305111"/>
            <a:ext cx="14716125" cy="7048500"/>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317009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ts val="0"/>
              </a:spcBef>
            </a:pPr>
            <a:r>
              <a:rPr lang="zh-CN" altLang="en-US" sz="4000" dirty="0">
                <a:latin typeface="宋体" panose="02010600030101010101" pitchFamily="2" charset="-122"/>
              </a:rPr>
              <a:t>2、只装前2个物品。</a:t>
            </a:r>
            <a:endParaRPr lang="en-US" altLang="zh-CN" sz="4000" dirty="0">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如果第2个物品重量比背包容量大，那么不能装第2个物品，情况和只装第1个一样。</a:t>
            </a:r>
            <a:endParaRPr lang="en-US" altLang="zh-CN" sz="4000" dirty="0">
              <a:solidFill>
                <a:schemeClr val="bg1">
                  <a:lumMod val="75000"/>
                </a:schemeClr>
              </a:solidFill>
              <a:latin typeface="宋体" panose="02010600030101010101" pitchFamily="2" charset="-122"/>
            </a:endParaRPr>
          </a:p>
          <a:p>
            <a:pPr eaLnBrk="0" hangingPunct="0">
              <a:spcBef>
                <a:spcPts val="0"/>
              </a:spcBef>
            </a:pPr>
            <a:r>
              <a:rPr lang="zh-CN" altLang="en-US" sz="4000" dirty="0">
                <a:solidFill>
                  <a:schemeClr val="bg1">
                    <a:lumMod val="75000"/>
                  </a:schemeClr>
                </a:solidFill>
                <a:latin typeface="宋体" panose="02010600030101010101" pitchFamily="2" charset="-122"/>
              </a:rPr>
              <a:t>如果</a:t>
            </a:r>
            <a:r>
              <a:rPr lang="zh-CN" altLang="en-US" sz="4000" dirty="0">
                <a:solidFill>
                  <a:schemeClr val="bg1">
                    <a:lumMod val="75000"/>
                  </a:schemeClr>
                </a:solidFill>
                <a:latin typeface="Times New Roman" panose="02020603050405020304" pitchFamily="18" charset="0"/>
              </a:rPr>
              <a:t>第2个物品重量小于背包容量，那么：（1）如果把物品2装进去(重量是2)，那么相当于只把1装到(容量-2)的背包中。</a:t>
            </a:r>
            <a:r>
              <a:rPr lang="zh-CN" altLang="en-US" sz="4000" dirty="0">
                <a:latin typeface="Times New Roman" panose="02020603050405020304" pitchFamily="18" charset="0"/>
              </a:rPr>
              <a:t>（2）如果不装2，那么相当于只把1装到背包中。  －－取（1）和（2）的最大值。</a:t>
            </a:r>
          </a:p>
        </p:txBody>
      </p:sp>
      <p:sp>
        <p:nvSpPr>
          <p:cNvPr id="10" name="直接连接符 9"/>
          <p:cNvSpPr/>
          <p:nvPr/>
        </p:nvSpPr>
        <p:spPr>
          <a:xfrm flipH="1">
            <a:off x="12654604" y="5320829"/>
            <a:ext cx="2315183" cy="4201786"/>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354466717"/>
      </p:ext>
    </p:extLst>
  </p:cSld>
  <p:clrMapOvr>
    <a:masterClrMapping/>
  </p:clrMapOvr>
  <p:transition spd="slow" advClick="0" advTm="100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4567317" y="6192311"/>
            <a:ext cx="14744700" cy="7096125"/>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a:latin typeface="宋体" panose="02010600030101010101" pitchFamily="2" charset="-122"/>
              </a:rPr>
              <a:t>3、只装前3个物品。如果第3个物品重量比背包大，那么不能装第3个物品，情况和只装第1、2个一样。</a:t>
            </a:r>
            <a:r>
              <a:rPr lang="zh-CN" altLang="en-US" sz="4000" dirty="0">
                <a:solidFill>
                  <a:schemeClr val="bg1">
                    <a:lumMod val="75000"/>
                  </a:schemeClr>
                </a:solidFill>
                <a:latin typeface="宋体" panose="02010600030101010101" pitchFamily="2" charset="-122"/>
              </a:rPr>
              <a:t>如果</a:t>
            </a:r>
            <a:r>
              <a:rPr lang="zh-CN" altLang="en-US" sz="4000" dirty="0">
                <a:solidFill>
                  <a:schemeClr val="bg1">
                    <a:lumMod val="75000"/>
                  </a:schemeClr>
                </a:solidFill>
                <a:latin typeface="Times New Roman" panose="02020603050405020304" pitchFamily="18" charset="0"/>
              </a:rPr>
              <a:t>第3个物品重量小于背包容量，那么：（1）如果把物品3装进去(重量是2)，那么相当于只把1装到(容量-2)的背包中。（2）如果不装3，那么相当于只把1、2装到背包中。  －取（1）和（2）的最大值。</a:t>
            </a:r>
            <a:endParaRPr lang="zh-CN" altLang="en-US" sz="4000" dirty="0">
              <a:solidFill>
                <a:schemeClr val="bg1">
                  <a:lumMod val="75000"/>
                </a:schemeClr>
              </a:solidFill>
              <a:ea typeface="华文行楷" panose="02010800040101010101" pitchFamily="2" charset="-122"/>
            </a:endParaRPr>
          </a:p>
        </p:txBody>
      </p:sp>
      <p:sp>
        <p:nvSpPr>
          <p:cNvPr id="12" name="直接连接符 11"/>
          <p:cNvSpPr/>
          <p:nvPr/>
        </p:nvSpPr>
        <p:spPr>
          <a:xfrm flipH="1">
            <a:off x="13912850" y="3657601"/>
            <a:ext cx="1733550" cy="6520248"/>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949169942"/>
      </p:ext>
    </p:extLst>
  </p:cSld>
  <p:clrMapOvr>
    <a:masterClrMapping/>
  </p:clrMapOvr>
  <p:transition spd="slow" advClick="0" advTm="1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4567317" y="6448174"/>
            <a:ext cx="14658975" cy="7019925"/>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a:latin typeface="宋体" panose="02010600030101010101" pitchFamily="2" charset="-122"/>
              </a:rPr>
              <a:t>3、只装前3个物品。</a:t>
            </a:r>
            <a:r>
              <a:rPr lang="zh-CN" altLang="en-US" sz="4000" dirty="0">
                <a:solidFill>
                  <a:schemeClr val="bg1">
                    <a:lumMod val="75000"/>
                  </a:schemeClr>
                </a:solidFill>
                <a:latin typeface="宋体" panose="02010600030101010101" pitchFamily="2" charset="-122"/>
              </a:rPr>
              <a:t>如果第3个物品重量比背包大，那么不能装第3个物品，情况和只装第1、2个一样。</a:t>
            </a:r>
            <a:r>
              <a:rPr lang="zh-CN" altLang="en-US" sz="4000" dirty="0">
                <a:latin typeface="宋体" panose="02010600030101010101" pitchFamily="2" charset="-122"/>
              </a:rPr>
              <a:t>如果</a:t>
            </a:r>
            <a:r>
              <a:rPr lang="zh-CN" altLang="en-US" sz="4000" dirty="0">
                <a:latin typeface="Times New Roman" panose="02020603050405020304" pitchFamily="18" charset="0"/>
              </a:rPr>
              <a:t>第3个物品重量小于背包，那么：（1）如果把物品3装进去(重量是6)，那么相当于只把1、2装到(容量-6)的背包中。</a:t>
            </a:r>
            <a:r>
              <a:rPr lang="zh-CN" altLang="en-US" sz="4000" dirty="0">
                <a:solidFill>
                  <a:schemeClr val="bg1">
                    <a:lumMod val="75000"/>
                  </a:schemeClr>
                </a:solidFill>
                <a:latin typeface="Times New Roman" panose="02020603050405020304" pitchFamily="18" charset="0"/>
              </a:rPr>
              <a:t>（2）如果不装3，那么相当于只把1、2装到背包中。  －取（1）和（2）的最大值。</a:t>
            </a:r>
            <a:endParaRPr lang="zh-CN" altLang="en-US" sz="4000" dirty="0">
              <a:solidFill>
                <a:schemeClr val="bg1">
                  <a:lumMod val="75000"/>
                </a:schemeClr>
              </a:solidFill>
              <a:ea typeface="华文行楷" panose="02010800040101010101" pitchFamily="2" charset="-122"/>
            </a:endParaRPr>
          </a:p>
        </p:txBody>
      </p:sp>
      <p:sp>
        <p:nvSpPr>
          <p:cNvPr id="12" name="直接连接符 11"/>
          <p:cNvSpPr/>
          <p:nvPr/>
        </p:nvSpPr>
        <p:spPr>
          <a:xfrm flipH="1">
            <a:off x="14727859" y="4273826"/>
            <a:ext cx="1731341" cy="6142562"/>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1273233412"/>
      </p:ext>
    </p:extLst>
  </p:cSld>
  <p:clrMapOvr>
    <a:masterClrMapping/>
  </p:clrMapOvr>
  <p:transition spd="slow" advClick="0" advTm="1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4720000" y="6450703"/>
            <a:ext cx="14725650" cy="7096125"/>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a:latin typeface="宋体" panose="02010600030101010101" pitchFamily="2" charset="-122"/>
              </a:rPr>
              <a:t>3、只装前3个物品。</a:t>
            </a:r>
            <a:r>
              <a:rPr lang="zh-CN" altLang="en-US" sz="4000" dirty="0">
                <a:solidFill>
                  <a:schemeClr val="bg1">
                    <a:lumMod val="75000"/>
                  </a:schemeClr>
                </a:solidFill>
                <a:latin typeface="宋体" panose="02010600030101010101" pitchFamily="2" charset="-122"/>
              </a:rPr>
              <a:t>如果第3个物品重量比背包大，那么不能装第3个物品，情况和只装第1、2个一样。</a:t>
            </a:r>
            <a:r>
              <a:rPr lang="zh-CN" altLang="en-US" sz="4000" dirty="0">
                <a:latin typeface="宋体" panose="02010600030101010101" pitchFamily="2" charset="-122"/>
              </a:rPr>
              <a:t>如果</a:t>
            </a:r>
            <a:r>
              <a:rPr lang="zh-CN" altLang="en-US" sz="4000" dirty="0">
                <a:latin typeface="Times New Roman" panose="02020603050405020304" pitchFamily="18" charset="0"/>
              </a:rPr>
              <a:t>第3个物品重量小于背包，那么：</a:t>
            </a:r>
            <a:r>
              <a:rPr lang="zh-CN" altLang="en-US" sz="4000" dirty="0">
                <a:solidFill>
                  <a:schemeClr val="bg1">
                    <a:lumMod val="75000"/>
                  </a:schemeClr>
                </a:solidFill>
                <a:latin typeface="Times New Roman" panose="02020603050405020304" pitchFamily="18" charset="0"/>
              </a:rPr>
              <a:t>（1）如果把物品3装进去(重量是6)，那么相当于只把1、2装到(容量-6)的背包中。</a:t>
            </a:r>
            <a:r>
              <a:rPr lang="zh-CN" altLang="en-US" sz="4000" dirty="0">
                <a:latin typeface="Times New Roman" panose="02020603050405020304" pitchFamily="18" charset="0"/>
              </a:rPr>
              <a:t>（2）如果不装3，那么相当于只把1、2装到背包中。 </a:t>
            </a:r>
            <a:r>
              <a:rPr lang="zh-CN" altLang="en-US" sz="4000" dirty="0">
                <a:solidFill>
                  <a:schemeClr val="folHlink"/>
                </a:solidFill>
                <a:latin typeface="Times New Roman" panose="02020603050405020304" pitchFamily="18" charset="0"/>
              </a:rPr>
              <a:t> </a:t>
            </a:r>
            <a:r>
              <a:rPr lang="zh-CN" altLang="en-US" sz="4000" dirty="0">
                <a:solidFill>
                  <a:srgbClr val="FF0000"/>
                </a:solidFill>
                <a:latin typeface="Times New Roman" panose="02020603050405020304" pitchFamily="18" charset="0"/>
              </a:rPr>
              <a:t>－取（1）和（2）的最大值。</a:t>
            </a:r>
            <a:endParaRPr lang="zh-CN" altLang="en-US" sz="4000" dirty="0">
              <a:solidFill>
                <a:srgbClr val="FF0000"/>
              </a:solidFill>
              <a:ea typeface="华文行楷" panose="02010800040101010101" pitchFamily="2" charset="-122"/>
            </a:endParaRPr>
          </a:p>
        </p:txBody>
      </p:sp>
      <p:sp>
        <p:nvSpPr>
          <p:cNvPr id="12" name="直接连接符 11"/>
          <p:cNvSpPr/>
          <p:nvPr/>
        </p:nvSpPr>
        <p:spPr>
          <a:xfrm flipH="1">
            <a:off x="14727858" y="4969564"/>
            <a:ext cx="2128906" cy="5446823"/>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2613742832"/>
      </p:ext>
    </p:extLst>
  </p:cSld>
  <p:clrMapOvr>
    <a:masterClrMapping/>
  </p:clrMapOvr>
  <p:transition spd="slow" advClick="0" advTm="1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4247943" y="6280495"/>
            <a:ext cx="14735175" cy="7038975"/>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a:latin typeface="宋体" panose="02010600030101010101" pitchFamily="2" charset="-122"/>
              </a:rPr>
              <a:t>3、只装前3个物品。</a:t>
            </a:r>
            <a:r>
              <a:rPr lang="zh-CN" altLang="en-US" sz="4000" dirty="0">
                <a:solidFill>
                  <a:schemeClr val="bg1">
                    <a:lumMod val="75000"/>
                  </a:schemeClr>
                </a:solidFill>
                <a:latin typeface="宋体" panose="02010600030101010101" pitchFamily="2" charset="-122"/>
              </a:rPr>
              <a:t>如果第3个物品重量比背包大，那么不能装第3个物品，情况和只装第1、2个一样。</a:t>
            </a:r>
            <a:r>
              <a:rPr lang="zh-CN" altLang="en-US" sz="4000" dirty="0">
                <a:latin typeface="宋体" panose="02010600030101010101" pitchFamily="2" charset="-122"/>
              </a:rPr>
              <a:t>如果</a:t>
            </a:r>
            <a:r>
              <a:rPr lang="zh-CN" altLang="en-US" sz="4000" dirty="0">
                <a:latin typeface="Times New Roman" panose="02020603050405020304" pitchFamily="18" charset="0"/>
              </a:rPr>
              <a:t>第3个物品重量小于背包，那么：（1）如果把物品3装进去(重量是6)，那么相当于只把1、2装到(容量-6)的背包中。</a:t>
            </a:r>
            <a:r>
              <a:rPr lang="zh-CN" altLang="en-US" sz="4000" dirty="0">
                <a:solidFill>
                  <a:schemeClr val="bg1">
                    <a:lumMod val="75000"/>
                  </a:schemeClr>
                </a:solidFill>
                <a:latin typeface="Times New Roman" panose="02020603050405020304" pitchFamily="18" charset="0"/>
              </a:rPr>
              <a:t>（2）如果不装3，那么相当于只把1、2装到背包中。  －取（1）和（2）的最大值。</a:t>
            </a:r>
            <a:endParaRPr lang="zh-CN" altLang="en-US" sz="4000" dirty="0">
              <a:solidFill>
                <a:schemeClr val="bg1">
                  <a:lumMod val="75000"/>
                </a:schemeClr>
              </a:solidFill>
              <a:ea typeface="华文行楷" panose="02010800040101010101" pitchFamily="2" charset="-122"/>
            </a:endParaRPr>
          </a:p>
        </p:txBody>
      </p:sp>
      <p:sp>
        <p:nvSpPr>
          <p:cNvPr id="12" name="直接连接符 11"/>
          <p:cNvSpPr/>
          <p:nvPr/>
        </p:nvSpPr>
        <p:spPr>
          <a:xfrm flipH="1">
            <a:off x="16556658" y="4521736"/>
            <a:ext cx="2069272" cy="5616356"/>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1681117739"/>
      </p:ext>
    </p:extLst>
  </p:cSld>
  <p:clrMapOvr>
    <a:masterClrMapping/>
  </p:clrMapOvr>
  <p:transition spd="slow" advClick="0" advTm="1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1785104"/>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400" dirty="0">
                <a:latin typeface="宋体" panose="02010600030101010101" pitchFamily="2" charset="-122"/>
              </a:rPr>
              <a:t>按这样的规律一行行填表，直到结束。</a:t>
            </a:r>
            <a:r>
              <a:rPr lang="zh-CN" altLang="en-US" sz="4400" dirty="0">
                <a:latin typeface="Times New Roman" panose="02020603050405020304" pitchFamily="18" charset="0"/>
              </a:rPr>
              <a:t>现在回头考虑，装了哪些物品。</a:t>
            </a:r>
          </a:p>
          <a:p>
            <a:pPr eaLnBrk="0" hangingPunct="0">
              <a:spcBef>
                <a:spcPct val="50000"/>
              </a:spcBef>
            </a:pPr>
            <a:r>
              <a:rPr lang="zh-CN" altLang="en-US" sz="4400" dirty="0">
                <a:latin typeface="Times New Roman" panose="02020603050405020304" pitchFamily="18" charset="0"/>
              </a:rPr>
              <a:t>看最后一列，15&gt;14，说明装了物品5，否则价值不会变化。</a:t>
            </a:r>
          </a:p>
        </p:txBody>
      </p:sp>
      <p:pic>
        <p:nvPicPr>
          <p:cNvPr id="2" name="图片 1"/>
          <p:cNvPicPr>
            <a:picLocks noChangeAspect="1"/>
          </p:cNvPicPr>
          <p:nvPr/>
        </p:nvPicPr>
        <p:blipFill>
          <a:blip r:embed="rId5"/>
          <a:stretch>
            <a:fillRect/>
          </a:stretch>
        </p:blipFill>
        <p:spPr>
          <a:xfrm>
            <a:off x="3252580" y="5874656"/>
            <a:ext cx="16725900" cy="7124700"/>
          </a:xfrm>
          <a:prstGeom prst="rect">
            <a:avLst/>
          </a:prstGeom>
        </p:spPr>
      </p:pic>
      <p:sp>
        <p:nvSpPr>
          <p:cNvPr id="13" name="直接连接符 12"/>
          <p:cNvSpPr/>
          <p:nvPr/>
        </p:nvSpPr>
        <p:spPr>
          <a:xfrm>
            <a:off x="10455965" y="4814599"/>
            <a:ext cx="6858000" cy="7331017"/>
          </a:xfrm>
          <a:prstGeom prst="line">
            <a:avLst/>
          </a:prstGeom>
          <a:ln w="76200" cap="flat" cmpd="sng">
            <a:solidFill>
              <a:srgbClr val="CC0000"/>
            </a:solidFill>
            <a:prstDash val="solid"/>
            <a:round/>
            <a:headEnd type="none" w="med" len="med"/>
            <a:tailEnd type="triangle" w="med" len="med"/>
          </a:ln>
        </p:spPr>
      </p:sp>
      <p:sp>
        <p:nvSpPr>
          <p:cNvPr id="12" name="矩形标注 11"/>
          <p:cNvSpPr/>
          <p:nvPr/>
        </p:nvSpPr>
        <p:spPr>
          <a:xfrm>
            <a:off x="20156557" y="3737113"/>
            <a:ext cx="4040611" cy="1492508"/>
          </a:xfrm>
          <a:prstGeom prst="wedgeRectCallout">
            <a:avLst>
              <a:gd name="adj1" fmla="val -76354"/>
              <a:gd name="adj2" fmla="val 63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8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800" dirty="0" smtClean="0">
                <a:solidFill>
                  <a:srgbClr val="FFFF00"/>
                </a:solidFill>
                <a:latin typeface="Times New Roman" panose="02020603050405020304" pitchFamily="18" charset="0"/>
                <a:ea typeface="思源宋体 CN" panose="02020400000000000000" charset="-122"/>
                <a:cs typeface="Times New Roman" panose="02020603050405020304" pitchFamily="18" charset="0"/>
              </a:rPr>
              <a:t>复杂度？</a:t>
            </a:r>
            <a:endParaRPr lang="zh-CN" altLang="en-US" sz="4800" dirty="0">
              <a:solidFill>
                <a:srgbClr val="FFFF00"/>
              </a:solidFill>
            </a:endParaRPr>
          </a:p>
        </p:txBody>
      </p:sp>
    </p:spTree>
    <p:custDataLst>
      <p:tags r:id="rId1"/>
    </p:custDataLst>
    <p:extLst>
      <p:ext uri="{BB962C8B-B14F-4D97-AF65-F5344CB8AC3E}">
        <p14:creationId xmlns:p14="http://schemas.microsoft.com/office/powerpoint/2010/main" val="186200239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片 17"/>
          <p:cNvGrpSpPr/>
          <p:nvPr/>
        </p:nvGrpSpPr>
        <p:grpSpPr>
          <a:xfrm>
            <a:off x="-183621" y="1"/>
            <a:ext cx="7573586" cy="13716002"/>
            <a:chOff x="-82763" y="0"/>
            <a:chExt cx="7573585" cy="13716000"/>
          </a:xfrm>
        </p:grpSpPr>
        <p:sp>
          <p:nvSpPr>
            <p:cNvPr id="3" name="矩形"/>
            <p:cNvSpPr/>
            <p:nvPr/>
          </p:nvSpPr>
          <p:spPr>
            <a:xfrm>
              <a:off x="0" y="0"/>
              <a:ext cx="7490822" cy="13715999"/>
            </a:xfrm>
            <a:prstGeom prst="rect">
              <a:avLst/>
            </a:prstGeom>
            <a:solidFill>
              <a:srgbClr val="277AED"/>
            </a:solidFill>
            <a:ln w="12700" cap="flat">
              <a:noFill/>
              <a:miter lim="400000"/>
            </a:ln>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1700">
                <a:solidFill>
                  <a:srgbClr val="FFFFFF"/>
                </a:solidFill>
                <a:cs typeface="+mn-ea"/>
                <a:sym typeface="+mn-lt"/>
              </a:endParaRPr>
            </a:p>
          </p:txBody>
        </p:sp>
        <p:pic>
          <p:nvPicPr>
            <p:cNvPr id="4" name="image5.png" descr="image5.png"/>
            <p:cNvPicPr>
              <a:picLocks noChangeAspect="1"/>
            </p:cNvPicPr>
            <p:nvPr/>
          </p:nvPicPr>
          <p:blipFill>
            <a:blip r:embed="rId2"/>
            <a:srcRect l="5123" t="28622" r="3501" b="28622"/>
            <a:stretch>
              <a:fillRect/>
            </a:stretch>
          </p:blipFill>
          <p:spPr>
            <a:xfrm>
              <a:off x="-82763" y="0"/>
              <a:ext cx="7490822" cy="13716000"/>
            </a:xfrm>
            <a:prstGeom prst="rect">
              <a:avLst/>
            </a:prstGeom>
            <a:ln w="12700" cap="flat">
              <a:noFill/>
              <a:miter lim="400000"/>
              <a:headEnd/>
              <a:tailEnd/>
            </a:ln>
            <a:effectLst/>
          </p:spPr>
        </p:pic>
      </p:grpSp>
      <p:sp>
        <p:nvSpPr>
          <p:cNvPr id="40" name="文本框 39"/>
          <p:cNvSpPr txBox="1"/>
          <p:nvPr/>
        </p:nvSpPr>
        <p:spPr>
          <a:xfrm>
            <a:off x="673442" y="5402586"/>
            <a:ext cx="5576885" cy="3108945"/>
          </a:xfrm>
          <a:prstGeom prst="rect">
            <a:avLst/>
          </a:prstGeom>
          <a:noFill/>
        </p:spPr>
        <p:txBody>
          <a:bodyPr wrap="square" rtlCol="0">
            <a:spAutoFit/>
          </a:bodyPr>
          <a:lstStyle/>
          <a:p>
            <a:pPr algn="l" fontAlgn="base">
              <a:spcBef>
                <a:spcPct val="0"/>
              </a:spcBef>
              <a:spcAft>
                <a:spcPct val="0"/>
              </a:spcAft>
            </a:pPr>
            <a:r>
              <a:rPr lang="zh-CN" altLang="en-US" sz="19600" b="1" kern="1200" dirty="0">
                <a:solidFill>
                  <a:srgbClr val="FFFFFF"/>
                </a:solidFill>
                <a:cs typeface="+mn-ea"/>
                <a:sym typeface="+mn-lt"/>
              </a:rPr>
              <a:t>目录</a:t>
            </a:r>
          </a:p>
        </p:txBody>
      </p:sp>
      <p:grpSp>
        <p:nvGrpSpPr>
          <p:cNvPr id="63" name="成组"/>
          <p:cNvGrpSpPr/>
          <p:nvPr/>
        </p:nvGrpSpPr>
        <p:grpSpPr>
          <a:xfrm>
            <a:off x="9277807" y="3827694"/>
            <a:ext cx="11747134" cy="1270000"/>
            <a:chOff x="0" y="0"/>
            <a:chExt cx="11747134" cy="1270000"/>
          </a:xfrm>
          <a:effectLst>
            <a:outerShdw blurRad="50800" dist="38100" dir="5400000" algn="t" rotWithShape="0">
              <a:prstClr val="black">
                <a:alpha val="40000"/>
              </a:prstClr>
            </a:outerShdw>
          </a:effectLst>
        </p:grpSpPr>
        <p:grpSp>
          <p:nvGrpSpPr>
            <p:cNvPr id="99" name="椭圆 23"/>
            <p:cNvGrpSpPr/>
            <p:nvPr/>
          </p:nvGrpSpPr>
          <p:grpSpPr>
            <a:xfrm>
              <a:off x="0" y="0"/>
              <a:ext cx="1270000" cy="1270000"/>
              <a:chOff x="0" y="0"/>
              <a:chExt cx="1270000" cy="1270000"/>
            </a:xfrm>
          </p:grpSpPr>
          <p:sp>
            <p:nvSpPr>
              <p:cNvPr id="103"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04"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00" name="矩形: 圆角 28"/>
            <p:cNvGrpSpPr/>
            <p:nvPr/>
          </p:nvGrpSpPr>
          <p:grpSpPr>
            <a:xfrm>
              <a:off x="1824925" y="0"/>
              <a:ext cx="9922209" cy="1270000"/>
              <a:chOff x="0" y="0"/>
              <a:chExt cx="9922208" cy="1270000"/>
            </a:xfrm>
          </p:grpSpPr>
          <p:sp>
            <p:nvSpPr>
              <p:cNvPr id="101"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02"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smtClean="0">
                    <a:solidFill>
                      <a:srgbClr val="FFFFFF"/>
                    </a:solidFill>
                    <a:latin typeface="+mn-lt"/>
                    <a:ea typeface="+mn-ea"/>
                    <a:cs typeface="+mn-ea"/>
                    <a:sym typeface="+mn-lt"/>
                  </a:rPr>
                  <a:t>DP</a:t>
                </a:r>
                <a:r>
                  <a:rPr lang="zh-CN" altLang="en-US" sz="5400" dirty="0" smtClean="0">
                    <a:solidFill>
                      <a:srgbClr val="FFFFFF"/>
                    </a:solidFill>
                    <a:latin typeface="+mn-lt"/>
                    <a:ea typeface="+mn-ea"/>
                    <a:cs typeface="+mn-ea"/>
                    <a:sym typeface="+mn-lt"/>
                  </a:rPr>
                  <a:t>基础</a:t>
                </a:r>
                <a:endParaRPr lang="en-US" altLang="zh-CN" sz="5400" dirty="0">
                  <a:solidFill>
                    <a:srgbClr val="FFFFFF"/>
                  </a:solidFill>
                  <a:latin typeface="+mn-lt"/>
                  <a:ea typeface="+mn-ea"/>
                  <a:cs typeface="+mn-ea"/>
                  <a:sym typeface="+mn-lt"/>
                </a:endParaRPr>
              </a:p>
            </p:txBody>
          </p:sp>
        </p:grpSp>
      </p:grpSp>
      <p:grpSp>
        <p:nvGrpSpPr>
          <p:cNvPr id="64" name="成组"/>
          <p:cNvGrpSpPr/>
          <p:nvPr/>
        </p:nvGrpSpPr>
        <p:grpSpPr>
          <a:xfrm>
            <a:off x="9265023" y="5405198"/>
            <a:ext cx="11792024" cy="1270000"/>
            <a:chOff x="0" y="0"/>
            <a:chExt cx="11792024" cy="1270000"/>
          </a:xfrm>
          <a:effectLst>
            <a:outerShdw blurRad="50800" dist="38100" dir="5400000" algn="t" rotWithShape="0">
              <a:prstClr val="black">
                <a:alpha val="40000"/>
              </a:prstClr>
            </a:outerShdw>
          </a:effectLst>
        </p:grpSpPr>
        <p:grpSp>
          <p:nvGrpSpPr>
            <p:cNvPr id="93" name="椭圆 23"/>
            <p:cNvGrpSpPr/>
            <p:nvPr/>
          </p:nvGrpSpPr>
          <p:grpSpPr>
            <a:xfrm>
              <a:off x="0" y="0"/>
              <a:ext cx="1270000" cy="1270000"/>
              <a:chOff x="0" y="0"/>
              <a:chExt cx="1270000" cy="1270000"/>
            </a:xfrm>
          </p:grpSpPr>
          <p:sp>
            <p:nvSpPr>
              <p:cNvPr id="9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9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94" name="矩形: 圆角 28"/>
            <p:cNvGrpSpPr/>
            <p:nvPr/>
          </p:nvGrpSpPr>
          <p:grpSpPr>
            <a:xfrm>
              <a:off x="1824925" y="0"/>
              <a:ext cx="9967099" cy="1270000"/>
              <a:chOff x="0" y="0"/>
              <a:chExt cx="9967098" cy="1270000"/>
            </a:xfrm>
          </p:grpSpPr>
          <p:sp>
            <p:nvSpPr>
              <p:cNvPr id="9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线性</a:t>
                </a:r>
                <a:r>
                  <a:rPr lang="en-US" altLang="zh-CN" sz="5400" dirty="0" smtClean="0">
                    <a:solidFill>
                      <a:srgbClr val="FFFFFF"/>
                    </a:solidFill>
                    <a:latin typeface="+mn-lt"/>
                    <a:ea typeface="+mn-ea"/>
                    <a:cs typeface="+mn-ea"/>
                    <a:sym typeface="+mn-lt"/>
                  </a:rPr>
                  <a:t>DP</a:t>
                </a:r>
                <a:endParaRPr lang="zh-CN" altLang="en-US" sz="5400" dirty="0">
                  <a:solidFill>
                    <a:srgbClr val="FFFFFF"/>
                  </a:solidFill>
                  <a:latin typeface="+mn-lt"/>
                  <a:ea typeface="+mn-ea"/>
                  <a:cs typeface="+mn-ea"/>
                  <a:sym typeface="+mn-lt"/>
                </a:endParaRPr>
              </a:p>
            </p:txBody>
          </p:sp>
        </p:grpSp>
      </p:grpSp>
      <p:grpSp>
        <p:nvGrpSpPr>
          <p:cNvPr id="65" name="成组"/>
          <p:cNvGrpSpPr/>
          <p:nvPr/>
        </p:nvGrpSpPr>
        <p:grpSpPr>
          <a:xfrm>
            <a:off x="9277807" y="6978336"/>
            <a:ext cx="11747134" cy="1270000"/>
            <a:chOff x="0" y="0"/>
            <a:chExt cx="11747134" cy="1270000"/>
          </a:xfrm>
          <a:effectLst>
            <a:outerShdw blurRad="50800" dist="38100" dir="5400000" algn="t" rotWithShape="0">
              <a:prstClr val="black">
                <a:alpha val="40000"/>
              </a:prstClr>
            </a:outerShdw>
          </a:effectLst>
        </p:grpSpPr>
        <p:grpSp>
          <p:nvGrpSpPr>
            <p:cNvPr id="87" name="椭圆 23"/>
            <p:cNvGrpSpPr/>
            <p:nvPr/>
          </p:nvGrpSpPr>
          <p:grpSpPr>
            <a:xfrm>
              <a:off x="0" y="0"/>
              <a:ext cx="1270000" cy="1270000"/>
              <a:chOff x="0" y="0"/>
              <a:chExt cx="1270000" cy="1270000"/>
            </a:xfrm>
          </p:grpSpPr>
          <p:sp>
            <p:nvSpPr>
              <p:cNvPr id="91"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92"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88" name="矩形: 圆角 28"/>
            <p:cNvGrpSpPr/>
            <p:nvPr/>
          </p:nvGrpSpPr>
          <p:grpSpPr>
            <a:xfrm>
              <a:off x="1824925" y="0"/>
              <a:ext cx="9922209" cy="1270000"/>
              <a:chOff x="0" y="0"/>
              <a:chExt cx="9922208" cy="1270000"/>
            </a:xfrm>
          </p:grpSpPr>
          <p:sp>
            <p:nvSpPr>
              <p:cNvPr id="89"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0"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状态压缩</a:t>
                </a:r>
                <a:r>
                  <a:rPr lang="en-US" altLang="zh-CN" sz="5400" dirty="0" smtClean="0">
                    <a:solidFill>
                      <a:srgbClr val="FFFFFF"/>
                    </a:solidFill>
                    <a:latin typeface="+mn-lt"/>
                    <a:ea typeface="+mn-ea"/>
                    <a:cs typeface="+mn-ea"/>
                    <a:sym typeface="+mn-lt"/>
                  </a:rPr>
                  <a:t>DP</a:t>
                </a:r>
                <a:endParaRPr lang="zh-CN" altLang="en-US" sz="5400" dirty="0">
                  <a:solidFill>
                    <a:srgbClr val="FFFFFF"/>
                  </a:solidFill>
                  <a:latin typeface="+mn-lt"/>
                  <a:ea typeface="+mn-ea"/>
                  <a:cs typeface="+mn-ea"/>
                  <a:sym typeface="+mn-lt"/>
                </a:endParaRPr>
              </a:p>
            </p:txBody>
          </p:sp>
        </p:grpSp>
      </p:grpSp>
      <p:grpSp>
        <p:nvGrpSpPr>
          <p:cNvPr id="66" name="成组"/>
          <p:cNvGrpSpPr/>
          <p:nvPr/>
        </p:nvGrpSpPr>
        <p:grpSpPr>
          <a:xfrm>
            <a:off x="9265023" y="8555841"/>
            <a:ext cx="11792024" cy="1270000"/>
            <a:chOff x="0" y="0"/>
            <a:chExt cx="11792024" cy="1270000"/>
          </a:xfrm>
          <a:effectLst>
            <a:outerShdw blurRad="50800" dist="38100" dir="5400000" algn="t" rotWithShape="0">
              <a:prstClr val="black">
                <a:alpha val="40000"/>
              </a:prstClr>
            </a:outerShdw>
          </a:effectLst>
        </p:grpSpPr>
        <p:grpSp>
          <p:nvGrpSpPr>
            <p:cNvPr id="81" name="椭圆 23"/>
            <p:cNvGrpSpPr/>
            <p:nvPr/>
          </p:nvGrpSpPr>
          <p:grpSpPr>
            <a:xfrm>
              <a:off x="0" y="0"/>
              <a:ext cx="1270000" cy="1270000"/>
              <a:chOff x="0" y="0"/>
              <a:chExt cx="1270000" cy="1270000"/>
            </a:xfrm>
          </p:grpSpPr>
          <p:sp>
            <p:nvSpPr>
              <p:cNvPr id="85"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86"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82" name="矩形: 圆角 28"/>
            <p:cNvGrpSpPr/>
            <p:nvPr/>
          </p:nvGrpSpPr>
          <p:grpSpPr>
            <a:xfrm>
              <a:off x="1824925" y="0"/>
              <a:ext cx="9967099" cy="1270000"/>
              <a:chOff x="0" y="0"/>
              <a:chExt cx="9967098" cy="1270000"/>
            </a:xfrm>
          </p:grpSpPr>
          <p:sp>
            <p:nvSpPr>
              <p:cNvPr id="83"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84"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树形</a:t>
                </a:r>
                <a:r>
                  <a:rPr lang="en-US" altLang="zh-CN" sz="5400" dirty="0" smtClean="0">
                    <a:solidFill>
                      <a:srgbClr val="FFFFFF"/>
                    </a:solidFill>
                    <a:latin typeface="+mn-lt"/>
                    <a:ea typeface="+mn-ea"/>
                    <a:cs typeface="+mn-ea"/>
                    <a:sym typeface="+mn-lt"/>
                  </a:rPr>
                  <a:t>DP</a:t>
                </a:r>
                <a:endParaRPr lang="zh-CN" altLang="en-US" sz="5400" dirty="0">
                  <a:solidFill>
                    <a:srgbClr val="FFFFFF"/>
                  </a:solidFill>
                  <a:latin typeface="+mn-lt"/>
                  <a:ea typeface="+mn-ea"/>
                  <a:cs typeface="+mn-ea"/>
                  <a:sym typeface="+mn-lt"/>
                </a:endParaRPr>
              </a:p>
            </p:txBody>
          </p:sp>
        </p:grpSp>
      </p:grpSp>
      <p:grpSp>
        <p:nvGrpSpPr>
          <p:cNvPr id="67" name="成组"/>
          <p:cNvGrpSpPr/>
          <p:nvPr/>
        </p:nvGrpSpPr>
        <p:grpSpPr>
          <a:xfrm>
            <a:off x="9277805" y="10159630"/>
            <a:ext cx="11792024" cy="1270000"/>
            <a:chOff x="0" y="0"/>
            <a:chExt cx="11792024" cy="1270000"/>
          </a:xfrm>
          <a:effectLst>
            <a:outerShdw blurRad="50800" dist="38100" dir="5400000" algn="t" rotWithShape="0">
              <a:prstClr val="black">
                <a:alpha val="40000"/>
              </a:prstClr>
            </a:outerShdw>
          </a:effectLst>
        </p:grpSpPr>
        <p:grpSp>
          <p:nvGrpSpPr>
            <p:cNvPr id="75" name="椭圆 23"/>
            <p:cNvGrpSpPr/>
            <p:nvPr/>
          </p:nvGrpSpPr>
          <p:grpSpPr>
            <a:xfrm>
              <a:off x="0" y="0"/>
              <a:ext cx="1270000" cy="1270000"/>
              <a:chOff x="0" y="0"/>
              <a:chExt cx="1270000" cy="1270000"/>
            </a:xfrm>
          </p:grpSpPr>
          <p:sp>
            <p:nvSpPr>
              <p:cNvPr id="79"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80"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76" name="矩形: 圆角 28"/>
            <p:cNvGrpSpPr/>
            <p:nvPr/>
          </p:nvGrpSpPr>
          <p:grpSpPr>
            <a:xfrm>
              <a:off x="1824925" y="0"/>
              <a:ext cx="9967099" cy="1270000"/>
              <a:chOff x="0" y="0"/>
              <a:chExt cx="9967098" cy="1270000"/>
            </a:xfrm>
          </p:grpSpPr>
          <p:sp>
            <p:nvSpPr>
              <p:cNvPr id="77"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78"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数位</a:t>
                </a:r>
                <a:r>
                  <a:rPr lang="en-US" altLang="zh-CN" sz="5400" dirty="0" smtClean="0">
                    <a:solidFill>
                      <a:srgbClr val="FFFFFF"/>
                    </a:solidFill>
                    <a:latin typeface="+mn-lt"/>
                    <a:ea typeface="+mn-ea"/>
                    <a:cs typeface="+mn-ea"/>
                    <a:sym typeface="+mn-lt"/>
                  </a:rPr>
                  <a:t>DP</a:t>
                </a:r>
              </a:p>
            </p:txBody>
          </p:sp>
        </p:grpSp>
      </p:grpSp>
      <p:grpSp>
        <p:nvGrpSpPr>
          <p:cNvPr id="68" name="成组"/>
          <p:cNvGrpSpPr/>
          <p:nvPr/>
        </p:nvGrpSpPr>
        <p:grpSpPr>
          <a:xfrm>
            <a:off x="9277807" y="2286369"/>
            <a:ext cx="11747134" cy="1270000"/>
            <a:chOff x="0" y="0"/>
            <a:chExt cx="11747134" cy="1270000"/>
          </a:xfrm>
          <a:effectLst>
            <a:outerShdw blurRad="50800" dist="38100" dir="5400000" algn="t" rotWithShape="0">
              <a:prstClr val="black">
                <a:alpha val="40000"/>
              </a:prstClr>
            </a:outerShdw>
          </a:effectLst>
        </p:grpSpPr>
        <p:grpSp>
          <p:nvGrpSpPr>
            <p:cNvPr id="69" name="椭圆 23"/>
            <p:cNvGrpSpPr/>
            <p:nvPr/>
          </p:nvGrpSpPr>
          <p:grpSpPr>
            <a:xfrm>
              <a:off x="0" y="0"/>
              <a:ext cx="1270000" cy="1270000"/>
              <a:chOff x="0" y="0"/>
              <a:chExt cx="1270000" cy="1270000"/>
            </a:xfrm>
          </p:grpSpPr>
          <p:sp>
            <p:nvSpPr>
              <p:cNvPr id="73"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74"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70" name="矩形: 圆角 28"/>
            <p:cNvGrpSpPr/>
            <p:nvPr/>
          </p:nvGrpSpPr>
          <p:grpSpPr>
            <a:xfrm>
              <a:off x="1824925" y="0"/>
              <a:ext cx="9922209" cy="1270000"/>
              <a:chOff x="0" y="0"/>
              <a:chExt cx="9922208" cy="1270000"/>
            </a:xfrm>
          </p:grpSpPr>
          <p:sp>
            <p:nvSpPr>
              <p:cNvPr id="71"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72"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动态规划概念</a:t>
                </a:r>
                <a:endParaRPr lang="zh-CN" altLang="en-US" sz="5400" dirty="0">
                  <a:solidFill>
                    <a:srgbClr val="FFFFFF"/>
                  </a:solidFill>
                  <a:latin typeface="+mn-lt"/>
                  <a:ea typeface="+mn-ea"/>
                  <a:cs typeface="+mn-ea"/>
                  <a:sym typeface="+mn-lt"/>
                </a:endParaRPr>
              </a:p>
            </p:txBody>
          </p:sp>
        </p:grpSp>
      </p:grpSp>
    </p:spTree>
    <p:extLst>
      <p:ext uri="{BB962C8B-B14F-4D97-AF65-F5344CB8AC3E}">
        <p14:creationId xmlns:p14="http://schemas.microsoft.com/office/powerpoint/2010/main" val="40102993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小明的背包</a:t>
              </a:r>
              <a:r>
                <a:rPr lang="en-US" altLang="zh-CN" sz="5600" b="1" spc="600" dirty="0">
                  <a:solidFill>
                    <a:schemeClr val="bg1"/>
                  </a:solidFill>
                  <a:latin typeface="思源宋体 CN Heavy" panose="02020900000000000000" charset="-122"/>
                  <a:ea typeface="思源宋体 CN Heavy" panose="02020900000000000000" charset="-122"/>
                </a:rPr>
                <a:t>1  </a:t>
              </a:r>
              <a:r>
                <a:rPr lang="en-US" altLang="zh-CN" sz="5600" b="1" spc="600" dirty="0" err="1">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a:solidFill>
                    <a:schemeClr val="bg1"/>
                  </a:solidFill>
                  <a:latin typeface="思源宋体 CN Heavy" panose="02020900000000000000" charset="-122"/>
                  <a:ea typeface="思源宋体 CN Heavy" panose="02020900000000000000" charset="-122"/>
                </a:rPr>
                <a:t>1174</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90838" y="3296471"/>
            <a:ext cx="22002323" cy="7708072"/>
          </a:xfrm>
          <a:prstGeom prst="rect">
            <a:avLst/>
          </a:prstGeom>
          <a:noFill/>
        </p:spPr>
        <p:txBody>
          <a:bodyPr wrap="square" rtlCol="0">
            <a:spAutoFit/>
          </a:bodyPr>
          <a:lstStyle/>
          <a:p>
            <a:pPr algn="l">
              <a:lnSpc>
                <a:spcPct val="150000"/>
              </a:lnSpc>
            </a:pP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题目描述</a:t>
            </a: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小明有一个容量为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的背包。这天他去商场购物，商场一共有</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件物品，第</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件物品的体积为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，价值为</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。小明想知道在购买的物品总体积不超过</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的情况下所能获得的最大价值为多少，请你帮他算算。</a:t>
            </a:r>
          </a:p>
          <a:p>
            <a:pPr algn="l">
              <a:lnSpc>
                <a:spcPct val="150000"/>
              </a:lnSpc>
            </a:pP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输入描述</a:t>
            </a: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输入第</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行包含两个正整数 </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 C</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，表示商场物品的数量和小明的背包容量。第 </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N+1 </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行包含 </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个正整数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c,w</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，表示物品的体积和价值。</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 N ≤10</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1≤C≤10</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1≤wi,ci ≤10</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a:lnSpc>
                <a:spcPct val="150000"/>
              </a:lnSpc>
            </a:pP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输出描述</a:t>
            </a:r>
            <a:r>
              <a:rPr lang="en-US" altLang="zh-CN" sz="48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输出一行整数表示小明所能获得的最大价值。</a:t>
            </a:r>
          </a:p>
        </p:txBody>
      </p:sp>
    </p:spTree>
    <p:custDataLst>
      <p:tags r:id="rId1"/>
    </p:custDataLst>
    <p:extLst>
      <p:ext uri="{BB962C8B-B14F-4D97-AF65-F5344CB8AC3E}">
        <p14:creationId xmlns:p14="http://schemas.microsoft.com/office/powerpoint/2010/main" val="203167072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1469032" cy="517064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en-US" altLang="zh-CN" sz="4400" dirty="0">
                <a:latin typeface="宋体" panose="02010600030101010101" pitchFamily="2" charset="-122"/>
              </a:rPr>
              <a:t>DP</a:t>
            </a:r>
            <a:r>
              <a:rPr lang="zh-CN" altLang="en-US" sz="4400" dirty="0">
                <a:latin typeface="宋体" panose="02010600030101010101" pitchFamily="2" charset="-122"/>
              </a:rPr>
              <a:t>状态：定义二维数组</a:t>
            </a:r>
            <a:r>
              <a:rPr lang="en-US" altLang="zh-CN" sz="4400" dirty="0" err="1">
                <a:latin typeface="宋体" panose="02010600030101010101" pitchFamily="2" charset="-122"/>
              </a:rPr>
              <a:t>dp</a:t>
            </a:r>
            <a:r>
              <a:rPr lang="en-US" altLang="zh-CN" sz="4400" dirty="0">
                <a:latin typeface="宋体" panose="02010600030101010101" pitchFamily="2" charset="-122"/>
              </a:rPr>
              <a:t>[][]</a:t>
            </a:r>
            <a:r>
              <a:rPr lang="zh-CN" altLang="en-US" sz="4400" dirty="0">
                <a:latin typeface="宋体" panose="02010600030101010101" pitchFamily="2" charset="-122"/>
              </a:rPr>
              <a:t>，大小为</a:t>
            </a:r>
            <a:r>
              <a:rPr lang="en-US" altLang="zh-CN" sz="4400" dirty="0">
                <a:latin typeface="宋体" panose="02010600030101010101" pitchFamily="2" charset="-122"/>
              </a:rPr>
              <a:t>N×C</a:t>
            </a:r>
            <a:r>
              <a:rPr lang="zh-CN" altLang="en-US" sz="4400" dirty="0">
                <a:latin typeface="宋体" panose="02010600030101010101" pitchFamily="2" charset="-122"/>
              </a:rPr>
              <a:t>。</a:t>
            </a:r>
          </a:p>
          <a:p>
            <a:pPr>
              <a:lnSpc>
                <a:spcPct val="150000"/>
              </a:lnSpc>
            </a:pPr>
            <a:r>
              <a:rPr lang="en-US" altLang="zh-CN" sz="4400" dirty="0" err="1">
                <a:latin typeface="宋体" panose="02010600030101010101" pitchFamily="2" charset="-122"/>
              </a:rPr>
              <a:t>dp</a:t>
            </a:r>
            <a:r>
              <a:rPr lang="en-US" altLang="zh-CN" sz="4400" dirty="0">
                <a:latin typeface="宋体" panose="02010600030101010101" pitchFamily="2" charset="-122"/>
              </a:rPr>
              <a:t>[</a:t>
            </a:r>
            <a:r>
              <a:rPr lang="en-US" altLang="zh-CN" sz="4400" dirty="0" err="1">
                <a:latin typeface="宋体" panose="02010600030101010101" pitchFamily="2" charset="-122"/>
              </a:rPr>
              <a:t>i</a:t>
            </a:r>
            <a:r>
              <a:rPr lang="en-US" altLang="zh-CN" sz="4400" dirty="0">
                <a:latin typeface="宋体" panose="02010600030101010101" pitchFamily="2" charset="-122"/>
              </a:rPr>
              <a:t>][j</a:t>
            </a:r>
            <a:r>
              <a:rPr lang="en-US" altLang="zh-CN" sz="4400" dirty="0" smtClean="0">
                <a:latin typeface="宋体" panose="02010600030101010101" pitchFamily="2" charset="-122"/>
              </a:rPr>
              <a:t>]</a:t>
            </a:r>
            <a:r>
              <a:rPr lang="zh-CN" altLang="en-US" sz="4400" dirty="0" smtClean="0">
                <a:latin typeface="宋体" panose="02010600030101010101" pitchFamily="2" charset="-122"/>
              </a:rPr>
              <a:t>：把</a:t>
            </a:r>
            <a:r>
              <a:rPr lang="zh-CN" altLang="en-US" sz="4400" dirty="0">
                <a:latin typeface="宋体" panose="02010600030101010101" pitchFamily="2" charset="-122"/>
              </a:rPr>
              <a:t>前</a:t>
            </a:r>
            <a:r>
              <a:rPr lang="en-US" altLang="zh-CN" sz="4400" dirty="0" err="1">
                <a:latin typeface="宋体" panose="02010600030101010101" pitchFamily="2" charset="-122"/>
              </a:rPr>
              <a:t>i</a:t>
            </a:r>
            <a:r>
              <a:rPr lang="zh-CN" altLang="en-US" sz="4400" dirty="0">
                <a:latin typeface="宋体" panose="02010600030101010101" pitchFamily="2" charset="-122"/>
              </a:rPr>
              <a:t>个物品（从第</a:t>
            </a:r>
            <a:r>
              <a:rPr lang="en-US" altLang="zh-CN" sz="4400" dirty="0">
                <a:latin typeface="宋体" panose="02010600030101010101" pitchFamily="2" charset="-122"/>
              </a:rPr>
              <a:t>1</a:t>
            </a:r>
            <a:r>
              <a:rPr lang="zh-CN" altLang="en-US" sz="4400" dirty="0">
                <a:latin typeface="宋体" panose="02010600030101010101" pitchFamily="2" charset="-122"/>
              </a:rPr>
              <a:t>个到第</a:t>
            </a:r>
            <a:r>
              <a:rPr lang="en-US" altLang="zh-CN" sz="4400" dirty="0" err="1">
                <a:latin typeface="宋体" panose="02010600030101010101" pitchFamily="2" charset="-122"/>
              </a:rPr>
              <a:t>i</a:t>
            </a:r>
            <a:r>
              <a:rPr lang="zh-CN" altLang="en-US" sz="4400" dirty="0">
                <a:latin typeface="宋体" panose="02010600030101010101" pitchFamily="2" charset="-122"/>
              </a:rPr>
              <a:t>个）装入容量为</a:t>
            </a:r>
            <a:r>
              <a:rPr lang="en-US" altLang="zh-CN" sz="4400" dirty="0">
                <a:latin typeface="宋体" panose="02010600030101010101" pitchFamily="2" charset="-122"/>
              </a:rPr>
              <a:t>j</a:t>
            </a:r>
            <a:r>
              <a:rPr lang="zh-CN" altLang="en-US" sz="4400" dirty="0">
                <a:latin typeface="宋体" panose="02010600030101010101" pitchFamily="2" charset="-122"/>
              </a:rPr>
              <a:t>的背包中获得的最大价值。</a:t>
            </a:r>
          </a:p>
          <a:p>
            <a:pPr>
              <a:lnSpc>
                <a:spcPct val="150000"/>
              </a:lnSpc>
            </a:pPr>
            <a:endParaRPr lang="en-US" altLang="zh-CN" sz="4400" dirty="0" smtClean="0">
              <a:latin typeface="宋体" panose="02010600030101010101" pitchFamily="2" charset="-122"/>
            </a:endParaRPr>
          </a:p>
          <a:p>
            <a:pPr>
              <a:lnSpc>
                <a:spcPct val="150000"/>
              </a:lnSpc>
            </a:pPr>
            <a:r>
              <a:rPr lang="zh-CN" altLang="en-US" sz="4400" dirty="0" smtClean="0">
                <a:latin typeface="宋体" panose="02010600030101010101" pitchFamily="2" charset="-122"/>
              </a:rPr>
              <a:t>把</a:t>
            </a:r>
            <a:r>
              <a:rPr lang="zh-CN" altLang="en-US" sz="4400" dirty="0">
                <a:latin typeface="宋体" panose="02010600030101010101" pitchFamily="2" charset="-122"/>
              </a:rPr>
              <a:t>每个</a:t>
            </a:r>
            <a:r>
              <a:rPr lang="en-US" altLang="zh-CN" sz="4400" dirty="0" err="1">
                <a:latin typeface="宋体" panose="02010600030101010101" pitchFamily="2" charset="-122"/>
              </a:rPr>
              <a:t>dp</a:t>
            </a:r>
            <a:r>
              <a:rPr lang="en-US" altLang="zh-CN" sz="4400" dirty="0">
                <a:latin typeface="宋体" panose="02010600030101010101" pitchFamily="2" charset="-122"/>
              </a:rPr>
              <a:t>[</a:t>
            </a:r>
            <a:r>
              <a:rPr lang="en-US" altLang="zh-CN" sz="4400" dirty="0" err="1">
                <a:latin typeface="宋体" panose="02010600030101010101" pitchFamily="2" charset="-122"/>
              </a:rPr>
              <a:t>i</a:t>
            </a:r>
            <a:r>
              <a:rPr lang="en-US" altLang="zh-CN" sz="4400" dirty="0">
                <a:latin typeface="宋体" panose="02010600030101010101" pitchFamily="2" charset="-122"/>
              </a:rPr>
              <a:t>][j</a:t>
            </a:r>
            <a:r>
              <a:rPr lang="en-US" altLang="zh-CN" sz="4400" dirty="0" smtClean="0">
                <a:latin typeface="宋体" panose="02010600030101010101" pitchFamily="2" charset="-122"/>
              </a:rPr>
              <a:t>]</a:t>
            </a:r>
            <a:r>
              <a:rPr lang="zh-CN" altLang="en-US" sz="4400" dirty="0" smtClean="0">
                <a:latin typeface="宋体" panose="02010600030101010101" pitchFamily="2" charset="-122"/>
              </a:rPr>
              <a:t>看成</a:t>
            </a:r>
            <a:r>
              <a:rPr lang="zh-CN" altLang="en-US" sz="4400" dirty="0">
                <a:latin typeface="宋体" panose="02010600030101010101" pitchFamily="2" charset="-122"/>
              </a:rPr>
              <a:t>一个背包：背包容量为</a:t>
            </a:r>
            <a:r>
              <a:rPr lang="en-US" altLang="zh-CN" sz="4400" dirty="0">
                <a:latin typeface="宋体" panose="02010600030101010101" pitchFamily="2" charset="-122"/>
              </a:rPr>
              <a:t>j</a:t>
            </a:r>
            <a:r>
              <a:rPr lang="zh-CN" altLang="en-US" sz="4400" dirty="0">
                <a:latin typeface="宋体" panose="02010600030101010101" pitchFamily="2" charset="-122"/>
              </a:rPr>
              <a:t>，装</a:t>
            </a:r>
            <a:r>
              <a:rPr lang="en-US" altLang="zh-CN" sz="4400" dirty="0">
                <a:latin typeface="宋体" panose="02010600030101010101" pitchFamily="2" charset="-122"/>
              </a:rPr>
              <a:t>1~i</a:t>
            </a:r>
            <a:r>
              <a:rPr lang="zh-CN" altLang="en-US" sz="4400" dirty="0">
                <a:latin typeface="宋体" panose="02010600030101010101" pitchFamily="2" charset="-122"/>
              </a:rPr>
              <a:t>这些物品。最后得到的</a:t>
            </a:r>
            <a:r>
              <a:rPr lang="en-US" altLang="zh-CN" sz="4400" dirty="0" err="1">
                <a:latin typeface="宋体" panose="02010600030101010101" pitchFamily="2" charset="-122"/>
              </a:rPr>
              <a:t>dp</a:t>
            </a:r>
            <a:r>
              <a:rPr lang="en-US" altLang="zh-CN" sz="4400" dirty="0">
                <a:latin typeface="宋体" panose="02010600030101010101" pitchFamily="2" charset="-122"/>
              </a:rPr>
              <a:t>[N][C]</a:t>
            </a:r>
            <a:r>
              <a:rPr lang="zh-CN" altLang="en-US" sz="4400" dirty="0">
                <a:latin typeface="宋体" panose="02010600030101010101" pitchFamily="2" charset="-122"/>
              </a:rPr>
              <a:t>就是问题的答案：把</a:t>
            </a:r>
            <a:r>
              <a:rPr lang="en-US" altLang="zh-CN" sz="4400" dirty="0">
                <a:latin typeface="宋体" panose="02010600030101010101" pitchFamily="2" charset="-122"/>
              </a:rPr>
              <a:t>N</a:t>
            </a:r>
            <a:r>
              <a:rPr lang="zh-CN" altLang="en-US" sz="4400" dirty="0">
                <a:latin typeface="宋体" panose="02010600030101010101" pitchFamily="2" charset="-122"/>
              </a:rPr>
              <a:t>个物品装进容量</a:t>
            </a:r>
            <a:r>
              <a:rPr lang="en-US" altLang="zh-CN" sz="4400" dirty="0">
                <a:latin typeface="宋体" panose="02010600030101010101" pitchFamily="2" charset="-122"/>
              </a:rPr>
              <a:t>C</a:t>
            </a:r>
            <a:r>
              <a:rPr lang="zh-CN" altLang="en-US" sz="4400" dirty="0">
                <a:latin typeface="宋体" panose="02010600030101010101" pitchFamily="2" charset="-122"/>
              </a:rPr>
              <a:t>的背包的最大价值。</a:t>
            </a:r>
          </a:p>
        </p:txBody>
      </p:sp>
      <p:sp>
        <p:nvSpPr>
          <p:cNvPr id="12" name="文本框 11"/>
          <p:cNvSpPr txBox="1"/>
          <p:nvPr/>
        </p:nvSpPr>
        <p:spPr>
          <a:xfrm>
            <a:off x="652746" y="771842"/>
            <a:ext cx="15319847" cy="954107"/>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DP</a:t>
            </a:r>
            <a:r>
              <a:rPr lang="zh-CN" altLang="en-US" sz="5600" b="1" spc="600" dirty="0" smtClean="0">
                <a:solidFill>
                  <a:schemeClr val="bg1"/>
                </a:solidFill>
                <a:latin typeface="思源宋体 CN Heavy" panose="02020900000000000000" charset="-122"/>
                <a:ea typeface="思源宋体 CN Heavy" panose="02020900000000000000" charset="-122"/>
              </a:rPr>
              <a:t>状态设计</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1419992113"/>
      </p:ext>
    </p:extLst>
  </p:cSld>
  <p:clrMapOvr>
    <a:masterClrMapping/>
  </p:clrMapOvr>
  <p:transition spd="slow" advClick="0" advTm="1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173798" y="2610075"/>
            <a:ext cx="21469032" cy="9325630"/>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4000" dirty="0" smtClean="0">
                <a:latin typeface="宋体" panose="02010600030101010101" pitchFamily="2" charset="-122"/>
              </a:rPr>
              <a:t>递</a:t>
            </a:r>
            <a:r>
              <a:rPr lang="zh-CN" altLang="en-US" sz="4000" dirty="0">
                <a:latin typeface="宋体" panose="02010600030101010101" pitchFamily="2" charset="-122"/>
              </a:rPr>
              <a:t>推计算到</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a:t>
            </a:r>
            <a:r>
              <a:rPr lang="zh-CN" altLang="en-US" sz="4000" dirty="0">
                <a:latin typeface="宋体" panose="02010600030101010101" pitchFamily="2" charset="-122"/>
              </a:rPr>
              <a:t>，分</a:t>
            </a:r>
            <a:r>
              <a:rPr lang="en-US" altLang="zh-CN" sz="4000" dirty="0">
                <a:latin typeface="宋体" panose="02010600030101010101" pitchFamily="2" charset="-122"/>
              </a:rPr>
              <a:t>2</a:t>
            </a:r>
            <a:r>
              <a:rPr lang="zh-CN" altLang="en-US" sz="4000" dirty="0">
                <a:latin typeface="宋体" panose="02010600030101010101" pitchFamily="2" charset="-122"/>
              </a:rPr>
              <a:t>种情况：</a:t>
            </a:r>
          </a:p>
          <a:p>
            <a:pPr>
              <a:lnSpc>
                <a:spcPct val="150000"/>
              </a:lnSpc>
            </a:pPr>
            <a:r>
              <a:rPr lang="zh-CN" altLang="en-US" sz="4000" dirty="0">
                <a:latin typeface="宋体" panose="02010600030101010101" pitchFamily="2" charset="-122"/>
              </a:rPr>
              <a:t>（</a:t>
            </a:r>
            <a:r>
              <a:rPr lang="en-US" altLang="zh-CN" sz="4000" dirty="0">
                <a:latin typeface="宋体" panose="02010600030101010101" pitchFamily="2" charset="-122"/>
              </a:rPr>
              <a:t>1</a:t>
            </a:r>
            <a:r>
              <a:rPr lang="zh-CN" altLang="en-US" sz="4000" dirty="0">
                <a:latin typeface="宋体" panose="02010600030101010101" pitchFamily="2" charset="-122"/>
              </a:rPr>
              <a:t>）第</a:t>
            </a:r>
            <a:r>
              <a:rPr lang="en-US" altLang="zh-CN" sz="4000" dirty="0" err="1">
                <a:latin typeface="宋体" panose="02010600030101010101" pitchFamily="2" charset="-122"/>
              </a:rPr>
              <a:t>i</a:t>
            </a:r>
            <a:r>
              <a:rPr lang="zh-CN" altLang="en-US" sz="4000" dirty="0">
                <a:latin typeface="宋体" panose="02010600030101010101" pitchFamily="2" charset="-122"/>
              </a:rPr>
              <a:t>个物品的体积比容量</a:t>
            </a:r>
            <a:r>
              <a:rPr lang="en-US" altLang="zh-CN" sz="4000" dirty="0">
                <a:latin typeface="宋体" panose="02010600030101010101" pitchFamily="2" charset="-122"/>
              </a:rPr>
              <a:t>j</a:t>
            </a:r>
            <a:r>
              <a:rPr lang="zh-CN" altLang="en-US" sz="4000" dirty="0">
                <a:latin typeface="宋体" panose="02010600030101010101" pitchFamily="2" charset="-122"/>
              </a:rPr>
              <a:t>还大，不能装进容量</a:t>
            </a:r>
            <a:r>
              <a:rPr lang="en-US" altLang="zh-CN" sz="4000" dirty="0">
                <a:latin typeface="宋体" panose="02010600030101010101" pitchFamily="2" charset="-122"/>
              </a:rPr>
              <a:t>j</a:t>
            </a:r>
            <a:r>
              <a:rPr lang="zh-CN" altLang="en-US" sz="4000" dirty="0">
                <a:latin typeface="宋体" panose="02010600030101010101" pitchFamily="2" charset="-122"/>
              </a:rPr>
              <a:t>的背包。那么直接继承前</a:t>
            </a:r>
            <a:r>
              <a:rPr lang="en-US" altLang="zh-CN" sz="4000" dirty="0">
                <a:latin typeface="宋体" panose="02010600030101010101" pitchFamily="2" charset="-122"/>
              </a:rPr>
              <a:t>i-1</a:t>
            </a:r>
            <a:r>
              <a:rPr lang="zh-CN" altLang="en-US" sz="4000" dirty="0">
                <a:latin typeface="宋体" panose="02010600030101010101" pitchFamily="2" charset="-122"/>
              </a:rPr>
              <a:t>个物品装进容量</a:t>
            </a:r>
            <a:r>
              <a:rPr lang="en-US" altLang="zh-CN" sz="4000" dirty="0">
                <a:latin typeface="宋体" panose="02010600030101010101" pitchFamily="2" charset="-122"/>
              </a:rPr>
              <a:t>j</a:t>
            </a:r>
            <a:r>
              <a:rPr lang="zh-CN" altLang="en-US" sz="4000" dirty="0">
                <a:latin typeface="宋体" panose="02010600030101010101" pitchFamily="2" charset="-122"/>
              </a:rPr>
              <a:t>的背包的情况即可：</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 = </a:t>
            </a:r>
            <a:r>
              <a:rPr lang="en-US" altLang="zh-CN" sz="4000" dirty="0" err="1">
                <a:latin typeface="宋体" panose="02010600030101010101" pitchFamily="2" charset="-122"/>
              </a:rPr>
              <a:t>dp</a:t>
            </a:r>
            <a:r>
              <a:rPr lang="en-US" altLang="zh-CN" sz="4000" dirty="0">
                <a:latin typeface="宋体" panose="02010600030101010101" pitchFamily="2" charset="-122"/>
              </a:rPr>
              <a:t>[i-1][j]</a:t>
            </a:r>
            <a:r>
              <a:rPr lang="zh-CN" altLang="en-US" sz="4000" dirty="0">
                <a:latin typeface="宋体" panose="02010600030101010101" pitchFamily="2" charset="-122"/>
              </a:rPr>
              <a:t>。</a:t>
            </a:r>
          </a:p>
          <a:p>
            <a:pPr>
              <a:lnSpc>
                <a:spcPct val="150000"/>
              </a:lnSpc>
            </a:pPr>
            <a:r>
              <a:rPr lang="zh-CN" altLang="en-US" sz="4000" dirty="0">
                <a:latin typeface="宋体" panose="02010600030101010101" pitchFamily="2" charset="-122"/>
              </a:rPr>
              <a:t>（</a:t>
            </a:r>
            <a:r>
              <a:rPr lang="en-US" altLang="zh-CN" sz="4000" dirty="0">
                <a:latin typeface="宋体" panose="02010600030101010101" pitchFamily="2" charset="-122"/>
              </a:rPr>
              <a:t>2</a:t>
            </a:r>
            <a:r>
              <a:rPr lang="zh-CN" altLang="en-US" sz="4000" dirty="0">
                <a:latin typeface="宋体" panose="02010600030101010101" pitchFamily="2" charset="-122"/>
              </a:rPr>
              <a:t>）第</a:t>
            </a:r>
            <a:r>
              <a:rPr lang="en-US" altLang="zh-CN" sz="4000" dirty="0" err="1">
                <a:latin typeface="宋体" panose="02010600030101010101" pitchFamily="2" charset="-122"/>
              </a:rPr>
              <a:t>i</a:t>
            </a:r>
            <a:r>
              <a:rPr lang="zh-CN" altLang="en-US" sz="4000" dirty="0">
                <a:latin typeface="宋体" panose="02010600030101010101" pitchFamily="2" charset="-122"/>
              </a:rPr>
              <a:t>个物品的体积比容量</a:t>
            </a:r>
            <a:r>
              <a:rPr lang="en-US" altLang="zh-CN" sz="4000" dirty="0">
                <a:latin typeface="宋体" panose="02010600030101010101" pitchFamily="2" charset="-122"/>
              </a:rPr>
              <a:t>j</a:t>
            </a:r>
            <a:r>
              <a:rPr lang="zh-CN" altLang="en-US" sz="4000" dirty="0">
                <a:latin typeface="宋体" panose="02010600030101010101" pitchFamily="2" charset="-122"/>
              </a:rPr>
              <a:t>小，能装进背包。又可以分为</a:t>
            </a:r>
            <a:r>
              <a:rPr lang="en-US" altLang="zh-CN" sz="4000" dirty="0">
                <a:latin typeface="宋体" panose="02010600030101010101" pitchFamily="2" charset="-122"/>
              </a:rPr>
              <a:t>2</a:t>
            </a:r>
            <a:r>
              <a:rPr lang="zh-CN" altLang="en-US" sz="4000" dirty="0">
                <a:latin typeface="宋体" panose="02010600030101010101" pitchFamily="2" charset="-122"/>
              </a:rPr>
              <a:t>种情况：装或者不装第</a:t>
            </a:r>
            <a:r>
              <a:rPr lang="en-US" altLang="zh-CN" sz="4000" dirty="0" err="1">
                <a:latin typeface="宋体" panose="02010600030101010101" pitchFamily="2" charset="-122"/>
              </a:rPr>
              <a:t>i</a:t>
            </a:r>
            <a:r>
              <a:rPr lang="zh-CN" altLang="en-US" sz="4000" dirty="0">
                <a:latin typeface="宋体" panose="02010600030101010101" pitchFamily="2" charset="-122"/>
              </a:rPr>
              <a:t>个。</a:t>
            </a:r>
          </a:p>
          <a:p>
            <a:pPr>
              <a:lnSpc>
                <a:spcPct val="150000"/>
              </a:lnSpc>
            </a:pPr>
            <a:r>
              <a:rPr lang="en-US" altLang="zh-CN" sz="4000" dirty="0">
                <a:latin typeface="宋体" panose="02010600030101010101" pitchFamily="2" charset="-122"/>
              </a:rPr>
              <a:t>1</a:t>
            </a:r>
            <a:r>
              <a:rPr lang="zh-CN" altLang="en-US" sz="4000" dirty="0">
                <a:latin typeface="宋体" panose="02010600030101010101" pitchFamily="2" charset="-122"/>
              </a:rPr>
              <a:t>）装第</a:t>
            </a:r>
            <a:r>
              <a:rPr lang="en-US" altLang="zh-CN" sz="4000" dirty="0" err="1">
                <a:latin typeface="宋体" panose="02010600030101010101" pitchFamily="2" charset="-122"/>
              </a:rPr>
              <a:t>i</a:t>
            </a:r>
            <a:r>
              <a:rPr lang="zh-CN" altLang="en-US" sz="4000" dirty="0">
                <a:latin typeface="宋体" panose="02010600030101010101" pitchFamily="2" charset="-122"/>
              </a:rPr>
              <a:t>个。从前</a:t>
            </a:r>
            <a:r>
              <a:rPr lang="en-US" altLang="zh-CN" sz="4000" dirty="0">
                <a:latin typeface="宋体" panose="02010600030101010101" pitchFamily="2" charset="-122"/>
              </a:rPr>
              <a:t>i-1</a:t>
            </a:r>
            <a:r>
              <a:rPr lang="zh-CN" altLang="en-US" sz="4000" dirty="0">
                <a:latin typeface="宋体" panose="02010600030101010101" pitchFamily="2" charset="-122"/>
              </a:rPr>
              <a:t>个物品的情况下推广而来，前</a:t>
            </a:r>
            <a:r>
              <a:rPr lang="en-US" altLang="zh-CN" sz="4000" dirty="0">
                <a:latin typeface="宋体" panose="02010600030101010101" pitchFamily="2" charset="-122"/>
              </a:rPr>
              <a:t>i-1</a:t>
            </a:r>
            <a:r>
              <a:rPr lang="zh-CN" altLang="en-US" sz="4000" dirty="0">
                <a:latin typeface="宋体" panose="02010600030101010101" pitchFamily="2" charset="-122"/>
              </a:rPr>
              <a:t>个物品是</a:t>
            </a:r>
            <a:r>
              <a:rPr lang="en-US" altLang="zh-CN" sz="4000" dirty="0" err="1">
                <a:latin typeface="宋体" panose="02010600030101010101" pitchFamily="2" charset="-122"/>
              </a:rPr>
              <a:t>dp</a:t>
            </a:r>
            <a:r>
              <a:rPr lang="en-US" altLang="zh-CN" sz="4000" dirty="0">
                <a:latin typeface="宋体" panose="02010600030101010101" pitchFamily="2" charset="-122"/>
              </a:rPr>
              <a:t>[i-1][j]</a:t>
            </a:r>
            <a:r>
              <a:rPr lang="zh-CN" altLang="en-US" sz="4000" dirty="0">
                <a:latin typeface="宋体" panose="02010600030101010101" pitchFamily="2" charset="-122"/>
              </a:rPr>
              <a:t>。第</a:t>
            </a:r>
            <a:r>
              <a:rPr lang="en-US" altLang="zh-CN" sz="4000" dirty="0" err="1">
                <a:latin typeface="宋体" panose="02010600030101010101" pitchFamily="2" charset="-122"/>
              </a:rPr>
              <a:t>i</a:t>
            </a:r>
            <a:r>
              <a:rPr lang="zh-CN" altLang="en-US" sz="4000" dirty="0">
                <a:latin typeface="宋体" panose="02010600030101010101" pitchFamily="2" charset="-122"/>
              </a:rPr>
              <a:t>个物品装进背包后，背包容量减少</a:t>
            </a:r>
            <a:r>
              <a:rPr lang="en-US" altLang="zh-CN" sz="4000" dirty="0">
                <a:latin typeface="宋体" panose="02010600030101010101" pitchFamily="2" charset="-122"/>
              </a:rPr>
              <a:t>c[</a:t>
            </a:r>
            <a:r>
              <a:rPr lang="en-US" altLang="zh-CN" sz="4000" dirty="0" err="1">
                <a:latin typeface="宋体" panose="02010600030101010101" pitchFamily="2" charset="-122"/>
              </a:rPr>
              <a:t>i</a:t>
            </a:r>
            <a:r>
              <a:rPr lang="en-US" altLang="zh-CN" sz="4000" dirty="0">
                <a:latin typeface="宋体" panose="02010600030101010101" pitchFamily="2" charset="-122"/>
              </a:rPr>
              <a:t>]</a:t>
            </a:r>
            <a:r>
              <a:rPr lang="zh-CN" altLang="en-US" sz="4000" dirty="0">
                <a:latin typeface="宋体" panose="02010600030101010101" pitchFamily="2" charset="-122"/>
              </a:rPr>
              <a:t>，价值增加</a:t>
            </a:r>
            <a:r>
              <a:rPr lang="en-US" altLang="zh-CN" sz="4000" dirty="0">
                <a:latin typeface="宋体" panose="02010600030101010101" pitchFamily="2" charset="-122"/>
              </a:rPr>
              <a:t>w[</a:t>
            </a:r>
            <a:r>
              <a:rPr lang="en-US" altLang="zh-CN" sz="4000" dirty="0" err="1">
                <a:latin typeface="宋体" panose="02010600030101010101" pitchFamily="2" charset="-122"/>
              </a:rPr>
              <a:t>i</a:t>
            </a:r>
            <a:r>
              <a:rPr lang="en-US" altLang="zh-CN" sz="4000" dirty="0">
                <a:latin typeface="宋体" panose="02010600030101010101" pitchFamily="2" charset="-122"/>
              </a:rPr>
              <a:t>]</a:t>
            </a:r>
            <a:r>
              <a:rPr lang="zh-CN" altLang="en-US" sz="4000" dirty="0" smtClean="0">
                <a:latin typeface="宋体" panose="02010600030101010101" pitchFamily="2" charset="-122"/>
              </a:rPr>
              <a:t>。有</a:t>
            </a:r>
            <a:r>
              <a:rPr lang="zh-CN" altLang="en-US" sz="4000" dirty="0">
                <a:latin typeface="宋体" panose="02010600030101010101" pitchFamily="2" charset="-122"/>
              </a:rPr>
              <a:t>：</a:t>
            </a:r>
          </a:p>
          <a:p>
            <a:pPr>
              <a:lnSpc>
                <a:spcPct val="150000"/>
              </a:lnSpc>
            </a:pPr>
            <a:r>
              <a:rPr lang="zh-CN" altLang="en-US" sz="4000" dirty="0">
                <a:latin typeface="宋体" panose="02010600030101010101" pitchFamily="2" charset="-122"/>
              </a:rPr>
              <a:t>	</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 = </a:t>
            </a:r>
            <a:r>
              <a:rPr lang="en-US" altLang="zh-CN" sz="4000" dirty="0" err="1">
                <a:latin typeface="宋体" panose="02010600030101010101" pitchFamily="2" charset="-122"/>
              </a:rPr>
              <a:t>dp</a:t>
            </a:r>
            <a:r>
              <a:rPr lang="en-US" altLang="zh-CN" sz="4000" dirty="0">
                <a:latin typeface="宋体" panose="02010600030101010101" pitchFamily="2" charset="-122"/>
              </a:rPr>
              <a:t>[i-1][j-c[</a:t>
            </a:r>
            <a:r>
              <a:rPr lang="en-US" altLang="zh-CN" sz="4000" dirty="0" err="1">
                <a:latin typeface="宋体" panose="02010600030101010101" pitchFamily="2" charset="-122"/>
              </a:rPr>
              <a:t>i</a:t>
            </a:r>
            <a:r>
              <a:rPr lang="en-US" altLang="zh-CN" sz="4000" dirty="0">
                <a:latin typeface="宋体" panose="02010600030101010101" pitchFamily="2" charset="-122"/>
              </a:rPr>
              <a:t>]] + w[</a:t>
            </a:r>
            <a:r>
              <a:rPr lang="en-US" altLang="zh-CN" sz="4000" dirty="0" err="1">
                <a:latin typeface="宋体" panose="02010600030101010101" pitchFamily="2" charset="-122"/>
              </a:rPr>
              <a:t>i</a:t>
            </a:r>
            <a:r>
              <a:rPr lang="en-US" altLang="zh-CN" sz="4000" dirty="0">
                <a:latin typeface="宋体" panose="02010600030101010101" pitchFamily="2" charset="-122"/>
              </a:rPr>
              <a:t>]</a:t>
            </a:r>
            <a:r>
              <a:rPr lang="zh-CN" altLang="en-US" sz="4000" dirty="0">
                <a:latin typeface="宋体" panose="02010600030101010101" pitchFamily="2" charset="-122"/>
              </a:rPr>
              <a:t>。</a:t>
            </a:r>
          </a:p>
          <a:p>
            <a:pPr>
              <a:lnSpc>
                <a:spcPct val="150000"/>
              </a:lnSpc>
            </a:pPr>
            <a:r>
              <a:rPr lang="en-US" altLang="zh-CN" sz="4000" dirty="0">
                <a:latin typeface="宋体" panose="02010600030101010101" pitchFamily="2" charset="-122"/>
              </a:rPr>
              <a:t>2</a:t>
            </a:r>
            <a:r>
              <a:rPr lang="zh-CN" altLang="en-US" sz="4000" dirty="0">
                <a:latin typeface="宋体" panose="02010600030101010101" pitchFamily="2" charset="-122"/>
              </a:rPr>
              <a:t>）不装第</a:t>
            </a:r>
            <a:r>
              <a:rPr lang="en-US" altLang="zh-CN" sz="4000" dirty="0" err="1">
                <a:latin typeface="宋体" panose="02010600030101010101" pitchFamily="2" charset="-122"/>
              </a:rPr>
              <a:t>i</a:t>
            </a:r>
            <a:r>
              <a:rPr lang="zh-CN" altLang="en-US" sz="4000" dirty="0">
                <a:latin typeface="宋体" panose="02010600030101010101" pitchFamily="2" charset="-122"/>
              </a:rPr>
              <a:t>个。那么：</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 = </a:t>
            </a:r>
            <a:r>
              <a:rPr lang="en-US" altLang="zh-CN" sz="4000" dirty="0" err="1">
                <a:latin typeface="宋体" panose="02010600030101010101" pitchFamily="2" charset="-122"/>
              </a:rPr>
              <a:t>dp</a:t>
            </a:r>
            <a:r>
              <a:rPr lang="en-US" altLang="zh-CN" sz="4000" dirty="0">
                <a:latin typeface="宋体" panose="02010600030101010101" pitchFamily="2" charset="-122"/>
              </a:rPr>
              <a:t>[i-1][j]</a:t>
            </a:r>
            <a:r>
              <a:rPr lang="zh-CN" altLang="en-US" sz="4000" dirty="0">
                <a:latin typeface="宋体" panose="02010600030101010101" pitchFamily="2" charset="-122"/>
              </a:rPr>
              <a:t>。</a:t>
            </a:r>
          </a:p>
          <a:p>
            <a:pPr>
              <a:lnSpc>
                <a:spcPct val="150000"/>
              </a:lnSpc>
            </a:pPr>
            <a:r>
              <a:rPr lang="zh-CN" altLang="en-US" sz="4000" dirty="0">
                <a:latin typeface="宋体" panose="02010600030101010101" pitchFamily="2" charset="-122"/>
              </a:rPr>
              <a:t>取</a:t>
            </a:r>
            <a:r>
              <a:rPr lang="en-US" altLang="zh-CN" sz="4000" dirty="0">
                <a:latin typeface="宋体" panose="02010600030101010101" pitchFamily="2" charset="-122"/>
              </a:rPr>
              <a:t>1</a:t>
            </a:r>
            <a:r>
              <a:rPr lang="zh-CN" altLang="en-US" sz="4000" dirty="0">
                <a:latin typeface="宋体" panose="02010600030101010101" pitchFamily="2" charset="-122"/>
              </a:rPr>
              <a:t>）和</a:t>
            </a:r>
            <a:r>
              <a:rPr lang="en-US" altLang="zh-CN" sz="4000" dirty="0">
                <a:latin typeface="宋体" panose="02010600030101010101" pitchFamily="2" charset="-122"/>
              </a:rPr>
              <a:t>2</a:t>
            </a:r>
            <a:r>
              <a:rPr lang="zh-CN" altLang="en-US" sz="4000" dirty="0">
                <a:latin typeface="宋体" panose="02010600030101010101" pitchFamily="2" charset="-122"/>
              </a:rPr>
              <a:t>）的最大值，状态</a:t>
            </a:r>
            <a:r>
              <a:rPr lang="zh-CN" altLang="en-US" sz="4000" dirty="0" smtClean="0">
                <a:latin typeface="宋体" panose="02010600030101010101" pitchFamily="2" charset="-122"/>
              </a:rPr>
              <a:t>转移方程：</a:t>
            </a:r>
            <a:endParaRPr lang="zh-CN" altLang="en-US" sz="4000" dirty="0">
              <a:latin typeface="宋体" panose="02010600030101010101" pitchFamily="2" charset="-122"/>
            </a:endParaRPr>
          </a:p>
          <a:p>
            <a:pPr>
              <a:lnSpc>
                <a:spcPct val="150000"/>
              </a:lnSpc>
            </a:pPr>
            <a:r>
              <a:rPr lang="zh-CN" altLang="en-US" sz="4000" dirty="0">
                <a:latin typeface="宋体" panose="02010600030101010101" pitchFamily="2" charset="-122"/>
              </a:rPr>
              <a:t>	</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][j] = max(</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 - 1][j], </a:t>
            </a:r>
            <a:r>
              <a:rPr lang="en-US" altLang="zh-CN" sz="4000" dirty="0" err="1">
                <a:latin typeface="宋体" panose="02010600030101010101" pitchFamily="2" charset="-122"/>
              </a:rPr>
              <a:t>dp</a:t>
            </a:r>
            <a:r>
              <a:rPr lang="en-US" altLang="zh-CN" sz="4000" dirty="0">
                <a:latin typeface="宋体" panose="02010600030101010101" pitchFamily="2" charset="-122"/>
              </a:rPr>
              <a:t>[</a:t>
            </a:r>
            <a:r>
              <a:rPr lang="en-US" altLang="zh-CN" sz="4000" dirty="0" err="1">
                <a:latin typeface="宋体" panose="02010600030101010101" pitchFamily="2" charset="-122"/>
              </a:rPr>
              <a:t>i</a:t>
            </a:r>
            <a:r>
              <a:rPr lang="en-US" altLang="zh-CN" sz="4000" dirty="0">
                <a:latin typeface="宋体" panose="02010600030101010101" pitchFamily="2" charset="-122"/>
              </a:rPr>
              <a:t> - 1][j - c[</a:t>
            </a:r>
            <a:r>
              <a:rPr lang="en-US" altLang="zh-CN" sz="4000" dirty="0" err="1">
                <a:latin typeface="宋体" panose="02010600030101010101" pitchFamily="2" charset="-122"/>
              </a:rPr>
              <a:t>i</a:t>
            </a:r>
            <a:r>
              <a:rPr lang="en-US" altLang="zh-CN" sz="4000" dirty="0">
                <a:latin typeface="宋体" panose="02010600030101010101" pitchFamily="2" charset="-122"/>
              </a:rPr>
              <a:t>]] + w[</a:t>
            </a:r>
            <a:r>
              <a:rPr lang="en-US" altLang="zh-CN" sz="4000" dirty="0" err="1">
                <a:latin typeface="宋体" panose="02010600030101010101" pitchFamily="2" charset="-122"/>
              </a:rPr>
              <a:t>i</a:t>
            </a:r>
            <a:r>
              <a:rPr lang="en-US" altLang="zh-CN" sz="4000" dirty="0">
                <a:latin typeface="宋体" panose="02010600030101010101" pitchFamily="2" charset="-122"/>
              </a:rPr>
              <a:t>])</a:t>
            </a:r>
            <a:endParaRPr lang="zh-CN" altLang="en-US" sz="4000" dirty="0">
              <a:latin typeface="宋体" panose="02010600030101010101" pitchFamily="2" charset="-122"/>
            </a:endParaRPr>
          </a:p>
        </p:txBody>
      </p:sp>
      <p:sp>
        <p:nvSpPr>
          <p:cNvPr id="12" name="文本框 11"/>
          <p:cNvSpPr txBox="1"/>
          <p:nvPr/>
        </p:nvSpPr>
        <p:spPr>
          <a:xfrm>
            <a:off x="652746" y="771842"/>
            <a:ext cx="15319847" cy="954107"/>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DP</a:t>
            </a:r>
            <a:r>
              <a:rPr lang="zh-CN" altLang="en-US" sz="5600" b="1" spc="600" dirty="0" smtClean="0">
                <a:solidFill>
                  <a:schemeClr val="bg1"/>
                </a:solidFill>
                <a:latin typeface="思源宋体 CN Heavy" panose="02020900000000000000" charset="-122"/>
                <a:ea typeface="思源宋体 CN Heavy" panose="02020900000000000000" charset="-122"/>
              </a:rPr>
              <a:t>状态转移方程</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97089859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Effect transition="in" filter="fade">
                                      <p:cBhvr>
                                        <p:cTn id="7" dur="500"/>
                                        <p:tgtEl>
                                          <p:spTgt spid="1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3" end="3"/>
                                            </p:txEl>
                                          </p:spTgt>
                                        </p:tgtEl>
                                        <p:attrNameLst>
                                          <p:attrName>style.visibility</p:attrName>
                                        </p:attrNameLst>
                                      </p:cBhvr>
                                      <p:to>
                                        <p:strVal val="visible"/>
                                      </p:to>
                                    </p:set>
                                    <p:animEffect transition="in" filter="fade">
                                      <p:cBhvr>
                                        <p:cTn id="10" dur="500"/>
                                        <p:tgtEl>
                                          <p:spTgt spid="1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animEffect transition="in" filter="fade">
                                      <p:cBhvr>
                                        <p:cTn id="13" dur="500"/>
                                        <p:tgtEl>
                                          <p:spTgt spid="1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xEl>
                                              <p:pRg st="5" end="5"/>
                                            </p:txEl>
                                          </p:spTgt>
                                        </p:tgtEl>
                                        <p:attrNameLst>
                                          <p:attrName>style.visibility</p:attrName>
                                        </p:attrNameLst>
                                      </p:cBhvr>
                                      <p:to>
                                        <p:strVal val="visible"/>
                                      </p:to>
                                    </p:set>
                                    <p:animEffect transition="in" filter="fade">
                                      <p:cBhvr>
                                        <p:cTn id="18" dur="500"/>
                                        <p:tgtEl>
                                          <p:spTgt spid="18">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pic>
        <p:nvPicPr>
          <p:cNvPr id="13" name="图片 12"/>
          <p:cNvPicPr/>
          <p:nvPr/>
        </p:nvPicPr>
        <p:blipFill>
          <a:blip r:embed="rId5">
            <a:lum bright="34000" contrast="-8000"/>
          </a:blip>
          <a:srcRect l="20046" t="6270" r="19548" b="5808"/>
          <a:stretch>
            <a:fillRect/>
          </a:stretch>
        </p:blipFill>
        <p:spPr>
          <a:xfrm rot="5400000">
            <a:off x="5721428" y="-4337210"/>
            <a:ext cx="14172255" cy="2241124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2960938" y="771842"/>
            <a:ext cx="20110149" cy="13018949"/>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#include&lt;bits/</a:t>
            </a:r>
            <a:r>
              <a:rPr lang="en-US" altLang="zh-CN" sz="4000" dirty="0" err="1">
                <a:solidFill>
                  <a:schemeClr val="tx1"/>
                </a:solidFill>
                <a:latin typeface="宋体" panose="02010600030101010101" pitchFamily="2" charset="-122"/>
                <a:ea typeface="宋体" panose="02010600030101010101" pitchFamily="2" charset="-122"/>
              </a:rPr>
              <a:t>stdc</a:t>
            </a:r>
            <a:r>
              <a:rPr lang="en-US" altLang="zh-CN" sz="4000" dirty="0">
                <a:solidFill>
                  <a:schemeClr val="tx1"/>
                </a:solidFill>
                <a:latin typeface="宋体" panose="02010600030101010101" pitchFamily="2" charset="-122"/>
                <a:ea typeface="宋体" panose="02010600030101010101" pitchFamily="2" charset="-122"/>
              </a:rPr>
              <a:t>++.h&gt;</a:t>
            </a:r>
          </a:p>
          <a:p>
            <a:pPr algn="l"/>
            <a:r>
              <a:rPr lang="en-US" altLang="zh-CN" sz="4000" dirty="0">
                <a:solidFill>
                  <a:schemeClr val="tx1"/>
                </a:solidFill>
                <a:latin typeface="宋体" panose="02010600030101010101" pitchFamily="2" charset="-122"/>
                <a:ea typeface="宋体" panose="02010600030101010101" pitchFamily="2" charset="-122"/>
              </a:rPr>
              <a:t>using namespace </a:t>
            </a:r>
            <a:r>
              <a:rPr lang="en-US" altLang="zh-CN" sz="4000" dirty="0" err="1">
                <a:solidFill>
                  <a:schemeClr val="tx1"/>
                </a:solidFill>
                <a:latin typeface="宋体" panose="02010600030101010101" pitchFamily="2" charset="-122"/>
                <a:ea typeface="宋体" panose="02010600030101010101" pitchFamily="2" charset="-122"/>
              </a:rPr>
              <a:t>std</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err="1">
                <a:solidFill>
                  <a:schemeClr val="tx1"/>
                </a:solidFill>
                <a:latin typeface="宋体" panose="02010600030101010101" pitchFamily="2" charset="-122"/>
                <a:ea typeface="宋体" panose="02010600030101010101" pitchFamily="2" charset="-122"/>
              </a:rPr>
              <a:t>const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N = 3011;</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w[N], c[N];    // </a:t>
            </a:r>
            <a:r>
              <a:rPr lang="zh-CN" altLang="en-US" sz="4000" dirty="0">
                <a:solidFill>
                  <a:schemeClr val="tx1"/>
                </a:solidFill>
                <a:latin typeface="宋体" panose="02010600030101010101" pitchFamily="2" charset="-122"/>
                <a:ea typeface="宋体" panose="02010600030101010101" pitchFamily="2" charset="-122"/>
              </a:rPr>
              <a:t>物品的价值和体积</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[N][N];</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solve(</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n,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C){</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&lt;=n;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j=0; j&lt;=C; </a:t>
            </a:r>
            <a:r>
              <a:rPr lang="en-US" altLang="zh-CN" sz="4000" dirty="0" err="1">
                <a:solidFill>
                  <a:schemeClr val="tx1"/>
                </a:solidFill>
                <a:latin typeface="宋体" panose="02010600030101010101" pitchFamily="2" charset="-122"/>
                <a:ea typeface="宋体" panose="02010600030101010101" pitchFamily="2" charset="-122"/>
              </a:rPr>
              <a:t>j++</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smtClean="0">
                <a:solidFill>
                  <a:schemeClr val="tx1"/>
                </a:solidFill>
                <a:latin typeface="宋体" panose="02010600030101010101" pitchFamily="2" charset="-122"/>
                <a:ea typeface="宋体" panose="02010600030101010101" pitchFamily="2" charset="-122"/>
              </a:rPr>
              <a:t>            if(c[</a:t>
            </a:r>
            <a:r>
              <a:rPr lang="en-US" altLang="zh-CN" sz="4000" dirty="0" err="1" smtClean="0">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]&gt;j)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    //</a:t>
            </a:r>
            <a:r>
              <a:rPr lang="zh-CN" altLang="en-US" sz="4000" dirty="0">
                <a:solidFill>
                  <a:schemeClr val="tx1"/>
                </a:solidFill>
                <a:latin typeface="宋体" panose="02010600030101010101" pitchFamily="2" charset="-122"/>
                <a:ea typeface="宋体" panose="02010600030101010101" pitchFamily="2" charset="-122"/>
              </a:rPr>
              <a:t>第</a:t>
            </a:r>
            <a:r>
              <a:rPr lang="en-US" altLang="zh-CN" sz="4000" dirty="0" err="1">
                <a:solidFill>
                  <a:schemeClr val="tx1"/>
                </a:solidFill>
                <a:latin typeface="宋体" panose="02010600030101010101" pitchFamily="2" charset="-122"/>
                <a:ea typeface="宋体" panose="02010600030101010101" pitchFamily="2" charset="-122"/>
              </a:rPr>
              <a:t>i</a:t>
            </a:r>
            <a:r>
              <a:rPr lang="zh-CN" altLang="en-US" sz="4000" dirty="0">
                <a:solidFill>
                  <a:schemeClr val="tx1"/>
                </a:solidFill>
                <a:latin typeface="宋体" panose="02010600030101010101" pitchFamily="2" charset="-122"/>
                <a:ea typeface="宋体" panose="02010600030101010101" pitchFamily="2" charset="-122"/>
              </a:rPr>
              <a:t>个物品比背包还大，装不了</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else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][j]=max(</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第</a:t>
            </a:r>
            <a:r>
              <a:rPr lang="en-US" altLang="zh-CN" sz="4000" dirty="0" err="1">
                <a:solidFill>
                  <a:schemeClr val="tx1"/>
                </a:solidFill>
                <a:latin typeface="宋体" panose="02010600030101010101" pitchFamily="2" charset="-122"/>
                <a:ea typeface="宋体" panose="02010600030101010101" pitchFamily="2" charset="-122"/>
              </a:rPr>
              <a:t>i</a:t>
            </a:r>
            <a:r>
              <a:rPr lang="zh-CN" altLang="en-US" sz="4000" dirty="0">
                <a:solidFill>
                  <a:schemeClr val="tx1"/>
                </a:solidFill>
                <a:latin typeface="宋体" panose="02010600030101010101" pitchFamily="2" charset="-122"/>
                <a:ea typeface="宋体" panose="02010600030101010101" pitchFamily="2" charset="-122"/>
              </a:rPr>
              <a:t>个物品可以装</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[n][C];</a:t>
            </a:r>
          </a:p>
          <a:p>
            <a:pPr algn="l"/>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main(){</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n,C</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cin</a:t>
            </a:r>
            <a:r>
              <a:rPr lang="en-US" altLang="zh-CN" sz="4000" dirty="0">
                <a:solidFill>
                  <a:schemeClr val="tx1"/>
                </a:solidFill>
                <a:latin typeface="宋体" panose="02010600030101010101" pitchFamily="2" charset="-122"/>
                <a:ea typeface="宋体" panose="02010600030101010101" pitchFamily="2" charset="-122"/>
              </a:rPr>
              <a:t>&gt;&gt;n&gt;&gt;C;</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=1;i&lt;=</a:t>
            </a:r>
            <a:r>
              <a:rPr lang="en-US" altLang="zh-CN" sz="4000" dirty="0" err="1">
                <a:solidFill>
                  <a:schemeClr val="tx1"/>
                </a:solidFill>
                <a:latin typeface="宋体" panose="02010600030101010101" pitchFamily="2" charset="-122"/>
                <a:ea typeface="宋体" panose="02010600030101010101" pitchFamily="2" charset="-122"/>
              </a:rPr>
              <a:t>n;i</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cin</a:t>
            </a:r>
            <a:r>
              <a:rPr lang="en-US" altLang="zh-CN" sz="4000" dirty="0">
                <a:solidFill>
                  <a:schemeClr val="tx1"/>
                </a:solidFill>
                <a:latin typeface="宋体" panose="02010600030101010101" pitchFamily="2" charset="-122"/>
                <a:ea typeface="宋体" panose="02010600030101010101" pitchFamily="2" charset="-122"/>
              </a:rPr>
              <a:t>&gt;&gt;c[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]&gt;&gt;w[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memset</a:t>
            </a:r>
            <a:r>
              <a:rPr lang="en-US" altLang="zh-CN" sz="4000" dirty="0">
                <a:solidFill>
                  <a:schemeClr val="tx1"/>
                </a:solidFill>
                <a:latin typeface="宋体" panose="02010600030101010101" pitchFamily="2" charset="-122"/>
                <a:ea typeface="宋体" panose="02010600030101010101" pitchFamily="2" charset="-122"/>
              </a:rPr>
              <a:t>(dp,0,sizeof(</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清</a:t>
            </a:r>
            <a:r>
              <a:rPr lang="en-US" altLang="zh-CN" sz="4000" dirty="0" smtClean="0">
                <a:solidFill>
                  <a:schemeClr val="tx1"/>
                </a:solidFill>
                <a:latin typeface="宋体" panose="02010600030101010101" pitchFamily="2" charset="-122"/>
                <a:ea typeface="宋体" panose="02010600030101010101" pitchFamily="2" charset="-122"/>
              </a:rPr>
              <a:t>0</a:t>
            </a:r>
          </a:p>
          <a:p>
            <a:pPr algn="l"/>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cout</a:t>
            </a:r>
            <a:r>
              <a:rPr lang="en-US" altLang="zh-CN" sz="4000" dirty="0">
                <a:solidFill>
                  <a:schemeClr val="tx1"/>
                </a:solidFill>
                <a:latin typeface="宋体" panose="02010600030101010101" pitchFamily="2" charset="-122"/>
                <a:ea typeface="宋体" panose="02010600030101010101" pitchFamily="2" charset="-122"/>
              </a:rPr>
              <a:t> &lt;&lt; solve(n, C);</a:t>
            </a:r>
          </a:p>
          <a:p>
            <a:pPr algn="l"/>
            <a:r>
              <a:rPr lang="en-US" altLang="zh-CN" sz="4000" dirty="0">
                <a:solidFill>
                  <a:schemeClr val="tx1"/>
                </a:solidFill>
                <a:latin typeface="宋体" panose="02010600030101010101" pitchFamily="2" charset="-122"/>
                <a:ea typeface="宋体" panose="02010600030101010101" pitchFamily="2" charset="-122"/>
              </a:rPr>
              <a:t>return 0;</a:t>
            </a:r>
          </a:p>
          <a:p>
            <a:pPr algn="l"/>
            <a:r>
              <a:rPr lang="en-US" altLang="zh-CN" sz="40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3451616976"/>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空间优化：滚动数组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Text Box 305"/>
          <p:cNvSpPr txBox="1"/>
          <p:nvPr/>
        </p:nvSpPr>
        <p:spPr>
          <a:xfrm>
            <a:off x="900535" y="2660950"/>
            <a:ext cx="21469032" cy="10064294"/>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4800" dirty="0" smtClean="0">
                <a:latin typeface="Times New Roman" panose="02020603050405020304" pitchFamily="18" charset="0"/>
                <a:cs typeface="Times New Roman" panose="02020603050405020304" pitchFamily="18" charset="0"/>
              </a:rPr>
              <a:t>把</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a:t>
            </a:r>
            <a:r>
              <a:rPr lang="zh-CN" altLang="en-US" sz="4800" dirty="0" smtClean="0">
                <a:latin typeface="Times New Roman" panose="02020603050405020304" pitchFamily="18" charset="0"/>
                <a:cs typeface="Times New Roman" panose="02020603050405020304" pitchFamily="18" charset="0"/>
              </a:rPr>
              <a:t>优化成</a:t>
            </a:r>
            <a:r>
              <a:rPr lang="zh-CN" altLang="zh-CN" sz="4800" dirty="0" smtClean="0">
                <a:latin typeface="Times New Roman" panose="02020603050405020304" pitchFamily="18" charset="0"/>
                <a:cs typeface="Times New Roman" panose="02020603050405020304" pitchFamily="18" charset="0"/>
              </a:rPr>
              <a:t>一</a:t>
            </a:r>
            <a:r>
              <a:rPr lang="zh-CN" altLang="zh-CN" sz="4800" dirty="0">
                <a:latin typeface="Times New Roman" panose="02020603050405020304" pitchFamily="18" charset="0"/>
                <a:cs typeface="Times New Roman" panose="02020603050405020304" pitchFamily="18" charset="0"/>
              </a:rPr>
              <a:t>维的</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a:t>
            </a:r>
            <a:r>
              <a:rPr lang="zh-CN" altLang="zh-CN" sz="4800" dirty="0">
                <a:latin typeface="Times New Roman" panose="02020603050405020304" pitchFamily="18" charset="0"/>
                <a:cs typeface="Times New Roman" panose="02020603050405020304" pitchFamily="18" charset="0"/>
              </a:rPr>
              <a:t>，以节省空间。</a:t>
            </a:r>
            <a:endParaRPr lang="en-US" altLang="zh-CN" sz="4800" dirty="0">
              <a:latin typeface="Times New Roman" panose="02020603050405020304" pitchFamily="18" charset="0"/>
              <a:cs typeface="Times New Roman" panose="02020603050405020304" pitchFamily="18" charset="0"/>
            </a:endParaRPr>
          </a:p>
          <a:p>
            <a:pPr>
              <a:lnSpc>
                <a:spcPct val="150000"/>
              </a:lnSpc>
            </a:pP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a:t>
            </a:r>
            <a:r>
              <a:rPr lang="en-US" altLang="zh-CN" sz="4800" dirty="0" err="1" smtClean="0">
                <a:latin typeface="Times New Roman" panose="02020603050405020304" pitchFamily="18" charset="0"/>
                <a:cs typeface="Times New Roman" panose="02020603050405020304" pitchFamily="18" charset="0"/>
              </a:rPr>
              <a:t>i</a:t>
            </a:r>
            <a:r>
              <a:rPr lang="en-US" altLang="zh-CN" sz="4800" dirty="0" smtClean="0">
                <a:latin typeface="Times New Roman" panose="02020603050405020304" pitchFamily="18" charset="0"/>
                <a:cs typeface="Times New Roman" panose="02020603050405020304" pitchFamily="18" charset="0"/>
              </a:rPr>
              <a:t>][]</a:t>
            </a:r>
            <a:r>
              <a:rPr lang="zh-CN" altLang="zh-CN" sz="4800" dirty="0" smtClean="0">
                <a:latin typeface="Times New Roman" panose="02020603050405020304" pitchFamily="18" charset="0"/>
                <a:cs typeface="Times New Roman" panose="02020603050405020304" pitchFamily="18" charset="0"/>
              </a:rPr>
              <a:t>是</a:t>
            </a:r>
            <a:r>
              <a:rPr lang="zh-CN" altLang="zh-CN" sz="4800" dirty="0">
                <a:latin typeface="Times New Roman" panose="02020603050405020304" pitchFamily="18" charset="0"/>
                <a:cs typeface="Times New Roman" panose="02020603050405020304" pitchFamily="18" charset="0"/>
              </a:rPr>
              <a:t>从上面</a:t>
            </a:r>
            <a:r>
              <a:rPr lang="zh-CN" altLang="zh-CN" sz="4800" dirty="0" smtClean="0">
                <a:latin typeface="Times New Roman" panose="02020603050405020304" pitchFamily="18" charset="0"/>
                <a:cs typeface="Times New Roman" panose="02020603050405020304" pitchFamily="18" charset="0"/>
              </a:rPr>
              <a:t>一行</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[i-1]</a:t>
            </a:r>
            <a:r>
              <a:rPr lang="zh-CN" altLang="zh-CN" sz="4800" dirty="0" smtClean="0">
                <a:latin typeface="Times New Roman" panose="02020603050405020304" pitchFamily="18" charset="0"/>
                <a:cs typeface="Times New Roman" panose="02020603050405020304" pitchFamily="18" charset="0"/>
              </a:rPr>
              <a:t>算</a:t>
            </a:r>
            <a:r>
              <a:rPr lang="zh-CN" altLang="zh-CN" sz="4800" dirty="0">
                <a:latin typeface="Times New Roman" panose="02020603050405020304" pitchFamily="18" charset="0"/>
                <a:cs typeface="Times New Roman" panose="02020603050405020304" pitchFamily="18" charset="0"/>
              </a:rPr>
              <a:t>出来的</a:t>
            </a:r>
            <a:r>
              <a:rPr lang="zh-CN" altLang="zh-CN" sz="4800" dirty="0" smtClean="0">
                <a:latin typeface="Times New Roman" panose="02020603050405020304" pitchFamily="18" charset="0"/>
                <a:cs typeface="Times New Roman" panose="02020603050405020304" pitchFamily="18" charset="0"/>
              </a:rPr>
              <a:t>，</a:t>
            </a:r>
            <a:r>
              <a:rPr lang="zh-CN" altLang="en-US" sz="4800" dirty="0" smtClean="0">
                <a:latin typeface="Times New Roman" panose="02020603050405020304" pitchFamily="18" charset="0"/>
                <a:cs typeface="Times New Roman" panose="02020603050405020304" pitchFamily="18" charset="0"/>
              </a:rPr>
              <a:t>第</a:t>
            </a:r>
            <a:r>
              <a:rPr lang="en-US" altLang="zh-CN" sz="4800" dirty="0" err="1" smtClean="0">
                <a:latin typeface="Times New Roman" panose="02020603050405020304" pitchFamily="18" charset="0"/>
                <a:cs typeface="Times New Roman" panose="02020603050405020304" pitchFamily="18" charset="0"/>
              </a:rPr>
              <a:t>i</a:t>
            </a:r>
            <a:r>
              <a:rPr lang="zh-CN" altLang="en-US" sz="4800" dirty="0" smtClean="0">
                <a:latin typeface="Times New Roman" panose="02020603050405020304" pitchFamily="18" charset="0"/>
                <a:cs typeface="Times New Roman" panose="02020603050405020304" pitchFamily="18" charset="0"/>
              </a:rPr>
              <a:t>行只跟第</a:t>
            </a:r>
            <a:r>
              <a:rPr lang="en-US" altLang="zh-CN" sz="4800" dirty="0" smtClean="0">
                <a:latin typeface="Times New Roman" panose="02020603050405020304" pitchFamily="18" charset="0"/>
                <a:cs typeface="Times New Roman" panose="02020603050405020304" pitchFamily="18" charset="0"/>
              </a:rPr>
              <a:t>i-1</a:t>
            </a:r>
            <a:r>
              <a:rPr lang="zh-CN" altLang="en-US" sz="4800" dirty="0" smtClean="0">
                <a:latin typeface="Times New Roman" panose="02020603050405020304" pitchFamily="18" charset="0"/>
                <a:cs typeface="Times New Roman" panose="02020603050405020304" pitchFamily="18" charset="0"/>
              </a:rPr>
              <a:t>行</a:t>
            </a:r>
            <a:r>
              <a:rPr lang="zh-CN" altLang="zh-CN" sz="4800" dirty="0" smtClean="0">
                <a:latin typeface="Times New Roman" panose="02020603050405020304" pitchFamily="18" charset="0"/>
                <a:cs typeface="Times New Roman" panose="02020603050405020304" pitchFamily="18" charset="0"/>
              </a:rPr>
              <a:t>有关系</a:t>
            </a:r>
            <a:r>
              <a:rPr lang="zh-CN" altLang="zh-CN" sz="4800" dirty="0">
                <a:latin typeface="Times New Roman" panose="02020603050405020304" pitchFamily="18" charset="0"/>
                <a:cs typeface="Times New Roman" panose="02020603050405020304" pitchFamily="18" charset="0"/>
              </a:rPr>
              <a:t>，跟更前面的行没有</a:t>
            </a:r>
            <a:r>
              <a:rPr lang="zh-CN" altLang="zh-CN" sz="4800" dirty="0" smtClean="0">
                <a:latin typeface="Times New Roman" panose="02020603050405020304" pitchFamily="18" charset="0"/>
                <a:cs typeface="Times New Roman" panose="02020603050405020304" pitchFamily="18" charset="0"/>
              </a:rPr>
              <a:t>关系</a:t>
            </a:r>
            <a:r>
              <a:rPr lang="zh-CN" altLang="en-US" sz="4800" dirty="0" smtClean="0">
                <a:latin typeface="Times New Roman" panose="02020603050405020304" pitchFamily="18" charset="0"/>
                <a:cs typeface="Times New Roman" panose="02020603050405020304" pitchFamily="18" charset="0"/>
              </a:rPr>
              <a:t>：</a:t>
            </a:r>
            <a:endParaRPr lang="en-US" altLang="zh-CN" sz="4800" dirty="0">
              <a:latin typeface="Times New Roman" panose="02020603050405020304" pitchFamily="18" charset="0"/>
              <a:cs typeface="Times New Roman" panose="02020603050405020304" pitchFamily="18" charset="0"/>
            </a:endParaRPr>
          </a:p>
          <a:p>
            <a:pPr>
              <a:lnSpc>
                <a:spcPct val="150000"/>
              </a:lnSpc>
            </a:pPr>
            <a:r>
              <a:rPr lang="en-US" altLang="zh-CN" sz="4800" dirty="0" smtClean="0">
                <a:latin typeface="Times New Roman" panose="02020603050405020304" pitchFamily="18" charset="0"/>
                <a:cs typeface="Times New Roman" panose="02020603050405020304" pitchFamily="18" charset="0"/>
              </a:rPr>
              <a:t>	  </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a:t>
            </a:r>
            <a:r>
              <a:rPr lang="en-US" altLang="zh-CN" sz="4800" dirty="0" err="1" smtClean="0">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][j] = max(</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 - 1][j], </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 - 1][j - c[</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 + w[</a:t>
            </a:r>
            <a:r>
              <a:rPr lang="en-US" altLang="zh-CN" sz="4800" dirty="0" err="1">
                <a:latin typeface="Times New Roman" panose="02020603050405020304" pitchFamily="18" charset="0"/>
                <a:cs typeface="Times New Roman" panose="02020603050405020304" pitchFamily="18" charset="0"/>
              </a:rPr>
              <a:t>i</a:t>
            </a:r>
            <a:r>
              <a:rPr lang="en-US" altLang="zh-CN" sz="4800" dirty="0">
                <a:latin typeface="Times New Roman" panose="02020603050405020304" pitchFamily="18" charset="0"/>
                <a:cs typeface="Times New Roman" panose="02020603050405020304" pitchFamily="18" charset="0"/>
              </a:rPr>
              <a:t>])</a:t>
            </a:r>
            <a:endParaRPr lang="zh-CN" altLang="en-US" sz="4800" dirty="0">
              <a:latin typeface="Times New Roman" panose="02020603050405020304" pitchFamily="18" charset="0"/>
              <a:cs typeface="Times New Roman" panose="02020603050405020304" pitchFamily="18" charset="0"/>
            </a:endParaRPr>
          </a:p>
          <a:p>
            <a:pPr>
              <a:lnSpc>
                <a:spcPct val="150000"/>
              </a:lnSpc>
            </a:pPr>
            <a:endParaRPr lang="en-US" altLang="zh-CN" sz="4800" dirty="0">
              <a:latin typeface="Times New Roman" panose="02020603050405020304" pitchFamily="18" charset="0"/>
              <a:cs typeface="Times New Roman" panose="02020603050405020304" pitchFamily="18" charset="0"/>
            </a:endParaRPr>
          </a:p>
          <a:p>
            <a:pPr>
              <a:lnSpc>
                <a:spcPct val="150000"/>
              </a:lnSpc>
            </a:pPr>
            <a:r>
              <a:rPr lang="zh-CN" altLang="en-US" sz="4800" dirty="0" smtClean="0">
                <a:latin typeface="Times New Roman" panose="02020603050405020304" pitchFamily="18" charset="0"/>
                <a:cs typeface="Times New Roman" panose="02020603050405020304" pitchFamily="18" charset="0"/>
              </a:rPr>
              <a:t>优化：只需要两行</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[0][]</a:t>
            </a:r>
            <a:r>
              <a:rPr lang="zh-CN" altLang="en-US" sz="4800" dirty="0" smtClean="0">
                <a:latin typeface="Times New Roman" panose="02020603050405020304" pitchFamily="18" charset="0"/>
                <a:cs typeface="Times New Roman" panose="02020603050405020304" pitchFamily="18" charset="0"/>
              </a:rPr>
              <a:t>、</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[1][]</a:t>
            </a:r>
            <a:r>
              <a:rPr lang="zh-CN" altLang="en-US" sz="4800" dirty="0" smtClean="0">
                <a:latin typeface="Times New Roman" panose="02020603050405020304" pitchFamily="18" charset="0"/>
                <a:cs typeface="Times New Roman" panose="02020603050405020304" pitchFamily="18" charset="0"/>
              </a:rPr>
              <a:t>，</a:t>
            </a:r>
            <a:r>
              <a:rPr lang="zh-CN" altLang="zh-CN" sz="4800" dirty="0" smtClean="0">
                <a:latin typeface="Times New Roman" panose="02020603050405020304" pitchFamily="18" charset="0"/>
                <a:cs typeface="Times New Roman" panose="02020603050405020304" pitchFamily="18" charset="0"/>
              </a:rPr>
              <a:t>用</a:t>
            </a:r>
            <a:r>
              <a:rPr lang="zh-CN" altLang="zh-CN" sz="4800" dirty="0">
                <a:latin typeface="Times New Roman" panose="02020603050405020304" pitchFamily="18" charset="0"/>
                <a:cs typeface="Times New Roman" panose="02020603050405020304" pitchFamily="18" charset="0"/>
              </a:rPr>
              <a:t>新的一行覆盖原来的</a:t>
            </a:r>
            <a:r>
              <a:rPr lang="zh-CN" altLang="zh-CN" sz="4800" dirty="0" smtClean="0">
                <a:latin typeface="Times New Roman" panose="02020603050405020304" pitchFamily="18" charset="0"/>
                <a:cs typeface="Times New Roman" panose="02020603050405020304" pitchFamily="18" charset="0"/>
              </a:rPr>
              <a:t>一行</a:t>
            </a:r>
            <a:r>
              <a:rPr lang="zh-CN" altLang="en-US" sz="4800" dirty="0" smtClean="0">
                <a:latin typeface="Times New Roman" panose="02020603050405020304" pitchFamily="18" charset="0"/>
                <a:cs typeface="Times New Roman" panose="02020603050405020304" pitchFamily="18" charset="0"/>
              </a:rPr>
              <a:t>，交替滚动。</a:t>
            </a:r>
            <a:endParaRPr lang="en-US" altLang="zh-CN" sz="4800" dirty="0" smtClean="0">
              <a:latin typeface="Times New Roman" panose="02020603050405020304" pitchFamily="18" charset="0"/>
              <a:cs typeface="Times New Roman" panose="02020603050405020304" pitchFamily="18" charset="0"/>
            </a:endParaRPr>
          </a:p>
          <a:p>
            <a:pPr>
              <a:lnSpc>
                <a:spcPct val="150000"/>
              </a:lnSpc>
            </a:pPr>
            <a:endParaRPr lang="en-US" altLang="zh-CN" sz="4800" dirty="0" smtClean="0">
              <a:latin typeface="Times New Roman" panose="02020603050405020304" pitchFamily="18" charset="0"/>
              <a:cs typeface="Times New Roman" panose="02020603050405020304" pitchFamily="18" charset="0"/>
            </a:endParaRPr>
          </a:p>
          <a:p>
            <a:pPr>
              <a:lnSpc>
                <a:spcPct val="150000"/>
              </a:lnSpc>
            </a:pPr>
            <a:r>
              <a:rPr lang="zh-CN" altLang="en-US" sz="4800" dirty="0" smtClean="0">
                <a:latin typeface="Times New Roman" panose="02020603050405020304" pitchFamily="18" charset="0"/>
                <a:cs typeface="Times New Roman" panose="02020603050405020304" pitchFamily="18" charset="0"/>
              </a:rPr>
              <a:t>经过优化</a:t>
            </a:r>
            <a:r>
              <a:rPr lang="zh-CN" altLang="en-US" sz="4800" dirty="0">
                <a:latin typeface="Times New Roman" panose="02020603050405020304" pitchFamily="18" charset="0"/>
                <a:cs typeface="Times New Roman" panose="02020603050405020304" pitchFamily="18" charset="0"/>
              </a:rPr>
              <a:t>，空间复杂度从</a:t>
            </a:r>
            <a:r>
              <a:rPr lang="en-US" altLang="zh-CN" sz="4800" dirty="0">
                <a:latin typeface="Times New Roman" panose="02020603050405020304" pitchFamily="18" charset="0"/>
                <a:cs typeface="Times New Roman" panose="02020603050405020304" pitchFamily="18" charset="0"/>
              </a:rPr>
              <a:t>O(N×C)</a:t>
            </a:r>
            <a:r>
              <a:rPr lang="zh-CN" altLang="en-US" sz="4800" dirty="0">
                <a:latin typeface="Times New Roman" panose="02020603050405020304" pitchFamily="18" charset="0"/>
                <a:cs typeface="Times New Roman" panose="02020603050405020304" pitchFamily="18" charset="0"/>
              </a:rPr>
              <a:t>减少为</a:t>
            </a:r>
            <a:r>
              <a:rPr lang="en-US" altLang="zh-CN" sz="4800" dirty="0">
                <a:latin typeface="Times New Roman" panose="02020603050405020304" pitchFamily="18" charset="0"/>
                <a:cs typeface="Times New Roman" panose="02020603050405020304" pitchFamily="18" charset="0"/>
              </a:rPr>
              <a:t>O(C)</a:t>
            </a:r>
            <a:r>
              <a:rPr lang="zh-CN" altLang="en-US" sz="4800" dirty="0">
                <a:latin typeface="Times New Roman" panose="02020603050405020304" pitchFamily="18" charset="0"/>
                <a:cs typeface="Times New Roman" panose="02020603050405020304" pitchFamily="18" charset="0"/>
              </a:rPr>
              <a:t>。</a:t>
            </a:r>
            <a:endParaRPr lang="zh-CN" altLang="zh-CN" sz="4800" dirty="0">
              <a:latin typeface="Times New Roman" panose="02020603050405020304" pitchFamily="18" charset="0"/>
              <a:cs typeface="Times New Roman" panose="02020603050405020304" pitchFamily="18" charset="0"/>
            </a:endParaRPr>
          </a:p>
          <a:p>
            <a:pPr>
              <a:lnSpc>
                <a:spcPct val="150000"/>
              </a:lnSpc>
            </a:pPr>
            <a:endParaRPr lang="zh-CN" altLang="en-US" sz="4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365091546"/>
      </p:ext>
    </p:extLst>
  </p:cSld>
  <p:clrMapOvr>
    <a:masterClrMapping/>
  </p:clrMapOvr>
  <p:transition spd="slow" advClick="0" advTm="1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1</a:t>
              </a:r>
              <a:r>
                <a:rPr lang="zh-CN" altLang="en-US" sz="5600" b="1" spc="600" dirty="0" smtClean="0">
                  <a:solidFill>
                    <a:schemeClr val="bg1"/>
                  </a:solidFill>
                  <a:latin typeface="宋体" panose="02010600030101010101" pitchFamily="2" charset="-122"/>
                  <a:ea typeface="宋体" panose="02010600030101010101" pitchFamily="2" charset="-122"/>
                </a:rPr>
                <a:t>）交替滚动</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Text Box 305"/>
          <p:cNvSpPr txBox="1"/>
          <p:nvPr/>
        </p:nvSpPr>
        <p:spPr>
          <a:xfrm>
            <a:off x="900535" y="3829050"/>
            <a:ext cx="21469032" cy="2308324"/>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4800" dirty="0" smtClean="0">
                <a:latin typeface="Times New Roman" panose="02020603050405020304" pitchFamily="18" charset="0"/>
                <a:cs typeface="Times New Roman" panose="02020603050405020304" pitchFamily="18" charset="0"/>
              </a:rPr>
              <a:t>定义</a:t>
            </a:r>
            <a:r>
              <a:rPr lang="en-US" altLang="zh-CN" sz="4800" dirty="0" err="1" smtClean="0">
                <a:latin typeface="Times New Roman" panose="02020603050405020304" pitchFamily="18" charset="0"/>
                <a:cs typeface="Times New Roman" panose="02020603050405020304" pitchFamily="18" charset="0"/>
              </a:rPr>
              <a:t>dp</a:t>
            </a:r>
            <a:r>
              <a:rPr lang="en-US" altLang="zh-CN" sz="4800" dirty="0" smtClean="0">
                <a:latin typeface="Times New Roman" panose="02020603050405020304" pitchFamily="18" charset="0"/>
                <a:cs typeface="Times New Roman" panose="02020603050405020304" pitchFamily="18" charset="0"/>
              </a:rPr>
              <a:t>[2</a:t>
            </a:r>
            <a:r>
              <a:rPr lang="en-US" altLang="zh-CN" sz="4800" dirty="0">
                <a:latin typeface="Times New Roman" panose="02020603050405020304" pitchFamily="18" charset="0"/>
                <a:cs typeface="Times New Roman" panose="02020603050405020304" pitchFamily="18" charset="0"/>
              </a:rPr>
              <a:t>][j</a:t>
            </a:r>
            <a:r>
              <a:rPr lang="en-US" altLang="zh-CN" sz="4800" dirty="0" smtClean="0">
                <a:latin typeface="Times New Roman" panose="02020603050405020304" pitchFamily="18" charset="0"/>
                <a:cs typeface="Times New Roman" panose="02020603050405020304" pitchFamily="18" charset="0"/>
              </a:rPr>
              <a:t>]</a:t>
            </a:r>
            <a:r>
              <a:rPr lang="zh-CN" altLang="en-US" sz="4800" dirty="0" smtClean="0">
                <a:latin typeface="Times New Roman" panose="02020603050405020304" pitchFamily="18" charset="0"/>
                <a:cs typeface="Times New Roman" panose="02020603050405020304" pitchFamily="18" charset="0"/>
              </a:rPr>
              <a:t>：用</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[0][]</a:t>
            </a:r>
            <a:r>
              <a:rPr lang="zh-CN" altLang="en-US" sz="4800" dirty="0">
                <a:latin typeface="Times New Roman" panose="02020603050405020304" pitchFamily="18" charset="0"/>
                <a:cs typeface="Times New Roman" panose="02020603050405020304" pitchFamily="18" charset="0"/>
              </a:rPr>
              <a:t>和</a:t>
            </a:r>
            <a:r>
              <a:rPr lang="en-US" altLang="zh-CN" sz="4800" dirty="0" err="1">
                <a:latin typeface="Times New Roman" panose="02020603050405020304" pitchFamily="18" charset="0"/>
                <a:cs typeface="Times New Roman" panose="02020603050405020304" pitchFamily="18" charset="0"/>
              </a:rPr>
              <a:t>dp</a:t>
            </a:r>
            <a:r>
              <a:rPr lang="en-US" altLang="zh-CN" sz="4800" dirty="0">
                <a:latin typeface="Times New Roman" panose="02020603050405020304" pitchFamily="18" charset="0"/>
                <a:cs typeface="Times New Roman" panose="02020603050405020304" pitchFamily="18" charset="0"/>
              </a:rPr>
              <a:t>[1][]</a:t>
            </a:r>
            <a:r>
              <a:rPr lang="zh-CN" altLang="en-US" sz="4800" dirty="0">
                <a:latin typeface="Times New Roman" panose="02020603050405020304" pitchFamily="18" charset="0"/>
                <a:cs typeface="Times New Roman" panose="02020603050405020304" pitchFamily="18" charset="0"/>
              </a:rPr>
              <a:t>交替滚动</a:t>
            </a:r>
            <a:r>
              <a:rPr lang="zh-CN" altLang="en-US" sz="4800" dirty="0" smtClean="0">
                <a:latin typeface="Times New Roman" panose="02020603050405020304" pitchFamily="18" charset="0"/>
                <a:cs typeface="Times New Roman" panose="02020603050405020304" pitchFamily="18" charset="0"/>
              </a:rPr>
              <a:t>。</a:t>
            </a:r>
            <a:endParaRPr lang="en-US" altLang="zh-CN" sz="4800" dirty="0" smtClean="0">
              <a:latin typeface="Times New Roman" panose="02020603050405020304" pitchFamily="18" charset="0"/>
              <a:cs typeface="Times New Roman" panose="02020603050405020304" pitchFamily="18" charset="0"/>
            </a:endParaRPr>
          </a:p>
          <a:p>
            <a:pPr>
              <a:lnSpc>
                <a:spcPct val="150000"/>
              </a:lnSpc>
            </a:pPr>
            <a:r>
              <a:rPr lang="zh-CN" altLang="en-US" sz="4800" dirty="0" smtClean="0">
                <a:latin typeface="Times New Roman" panose="02020603050405020304" pitchFamily="18" charset="0"/>
                <a:cs typeface="Times New Roman" panose="02020603050405020304" pitchFamily="18" charset="0"/>
              </a:rPr>
              <a:t>优点：逻辑</a:t>
            </a:r>
            <a:r>
              <a:rPr lang="zh-CN" altLang="en-US" sz="4800" dirty="0">
                <a:latin typeface="Times New Roman" panose="02020603050405020304" pitchFamily="18" charset="0"/>
                <a:cs typeface="Times New Roman" panose="02020603050405020304" pitchFamily="18" charset="0"/>
              </a:rPr>
              <a:t>清晰、编码不易出错，建议初学者采用这个方法</a:t>
            </a:r>
            <a:r>
              <a:rPr lang="zh-CN" altLang="en-US" sz="4800" dirty="0" smtClean="0">
                <a:latin typeface="Times New Roman" panose="02020603050405020304" pitchFamily="18" charset="0"/>
                <a:cs typeface="Times New Roman" panose="02020603050405020304" pitchFamily="18" charset="0"/>
              </a:rPr>
              <a:t>。</a:t>
            </a:r>
            <a:endParaRPr lang="zh-CN" altLang="en-US" sz="4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29986484"/>
      </p:ext>
    </p:extLst>
  </p:cSld>
  <p:clrMapOvr>
    <a:masterClrMapping/>
  </p:clrMapOvr>
  <p:transition spd="slow" advClick="0" advTm="1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Text Box 305"/>
          <p:cNvSpPr txBox="1"/>
          <p:nvPr/>
        </p:nvSpPr>
        <p:spPr>
          <a:xfrm>
            <a:off x="652746" y="1415047"/>
            <a:ext cx="3706676" cy="8402300"/>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en-US" altLang="zh-CN" sz="4000" dirty="0" smtClean="0">
                <a:latin typeface="Times New Roman" panose="02020603050405020304" pitchFamily="18" charset="0"/>
                <a:cs typeface="Times New Roman" panose="02020603050405020304" pitchFamily="18" charset="0"/>
              </a:rPr>
              <a:t>now</a:t>
            </a:r>
            <a:r>
              <a:rPr lang="zh-CN" altLang="en-US" sz="4000" dirty="0">
                <a:latin typeface="Times New Roman" panose="02020603050405020304" pitchFamily="18" charset="0"/>
                <a:cs typeface="Times New Roman" panose="02020603050405020304" pitchFamily="18" charset="0"/>
              </a:rPr>
              <a:t>始终指向正在计算的最新的一行，</a:t>
            </a:r>
            <a:r>
              <a:rPr lang="en-US" altLang="zh-CN" sz="4000" dirty="0">
                <a:latin typeface="Times New Roman" panose="02020603050405020304" pitchFamily="18" charset="0"/>
                <a:cs typeface="Times New Roman" panose="02020603050405020304" pitchFamily="18" charset="0"/>
              </a:rPr>
              <a:t>old</a:t>
            </a:r>
            <a:r>
              <a:rPr lang="zh-CN" altLang="en-US" sz="4000" dirty="0">
                <a:latin typeface="Times New Roman" panose="02020603050405020304" pitchFamily="18" charset="0"/>
                <a:cs typeface="Times New Roman" panose="02020603050405020304" pitchFamily="18" charset="0"/>
              </a:rPr>
              <a:t>指向已计算过的旧的一行</a:t>
            </a:r>
            <a:r>
              <a:rPr lang="zh-CN" altLang="en-US" sz="4000" dirty="0" smtClean="0">
                <a:latin typeface="Times New Roman" panose="02020603050405020304" pitchFamily="18" charset="0"/>
                <a:cs typeface="Times New Roman" panose="02020603050405020304" pitchFamily="18" charset="0"/>
              </a:rPr>
              <a:t>。</a:t>
            </a:r>
            <a:endParaRPr lang="en-US" altLang="zh-CN" sz="4000" dirty="0" smtClean="0">
              <a:latin typeface="Times New Roman" panose="02020603050405020304" pitchFamily="18" charset="0"/>
              <a:cs typeface="Times New Roman" panose="02020603050405020304" pitchFamily="18" charset="0"/>
            </a:endParaRPr>
          </a:p>
          <a:p>
            <a:pPr>
              <a:lnSpc>
                <a:spcPct val="150000"/>
              </a:lnSpc>
            </a:pPr>
            <a:r>
              <a:rPr lang="zh-CN" altLang="en-US" sz="4000" dirty="0" smtClean="0">
                <a:latin typeface="Times New Roman" panose="02020603050405020304" pitchFamily="18" charset="0"/>
                <a:cs typeface="Times New Roman" panose="02020603050405020304" pitchFamily="18" charset="0"/>
              </a:rPr>
              <a:t>对照</a:t>
            </a:r>
            <a:r>
              <a:rPr lang="zh-CN" altLang="en-US" sz="4000" dirty="0">
                <a:latin typeface="Times New Roman" panose="02020603050405020304" pitchFamily="18" charset="0"/>
                <a:cs typeface="Times New Roman" panose="02020603050405020304" pitchFamily="18" charset="0"/>
              </a:rPr>
              <a:t>原递推代码，</a:t>
            </a:r>
            <a:r>
              <a:rPr lang="en-US" altLang="zh-CN" sz="4000" dirty="0">
                <a:solidFill>
                  <a:srgbClr val="FF0000"/>
                </a:solidFill>
                <a:latin typeface="Times New Roman" panose="02020603050405020304" pitchFamily="18" charset="0"/>
                <a:cs typeface="Times New Roman" panose="02020603050405020304" pitchFamily="18" charset="0"/>
              </a:rPr>
              <a:t>now</a:t>
            </a:r>
            <a:r>
              <a:rPr lang="zh-CN" altLang="en-US" sz="4000" dirty="0">
                <a:solidFill>
                  <a:srgbClr val="FF0000"/>
                </a:solidFill>
                <a:latin typeface="Times New Roman" panose="02020603050405020304" pitchFamily="18" charset="0"/>
                <a:cs typeface="Times New Roman" panose="02020603050405020304" pitchFamily="18" charset="0"/>
              </a:rPr>
              <a:t>相当于</a:t>
            </a:r>
            <a:r>
              <a:rPr lang="en-US" altLang="zh-CN" sz="4000" dirty="0" err="1">
                <a:solidFill>
                  <a:srgbClr val="FF0000"/>
                </a:solidFill>
                <a:latin typeface="Times New Roman" panose="02020603050405020304" pitchFamily="18" charset="0"/>
                <a:cs typeface="Times New Roman" panose="02020603050405020304" pitchFamily="18" charset="0"/>
              </a:rPr>
              <a:t>i</a:t>
            </a:r>
            <a:r>
              <a:rPr lang="zh-CN" altLang="en-US" sz="4000" dirty="0">
                <a:solidFill>
                  <a:srgbClr val="FF0000"/>
                </a:solidFill>
                <a:latin typeface="Times New Roman" panose="02020603050405020304" pitchFamily="18" charset="0"/>
                <a:cs typeface="Times New Roman" panose="02020603050405020304" pitchFamily="18" charset="0"/>
              </a:rPr>
              <a:t>，</a:t>
            </a:r>
            <a:r>
              <a:rPr lang="en-US" altLang="zh-CN" sz="4000" dirty="0">
                <a:solidFill>
                  <a:srgbClr val="FF0000"/>
                </a:solidFill>
                <a:latin typeface="Times New Roman" panose="02020603050405020304" pitchFamily="18" charset="0"/>
                <a:cs typeface="Times New Roman" panose="02020603050405020304" pitchFamily="18" charset="0"/>
              </a:rPr>
              <a:t>old</a:t>
            </a:r>
            <a:r>
              <a:rPr lang="zh-CN" altLang="en-US" sz="4000" dirty="0">
                <a:solidFill>
                  <a:srgbClr val="FF0000"/>
                </a:solidFill>
                <a:latin typeface="Times New Roman" panose="02020603050405020304" pitchFamily="18" charset="0"/>
                <a:cs typeface="Times New Roman" panose="02020603050405020304" pitchFamily="18" charset="0"/>
              </a:rPr>
              <a:t>相当于</a:t>
            </a:r>
            <a:r>
              <a:rPr lang="en-US" altLang="zh-CN" sz="4000" dirty="0" err="1">
                <a:solidFill>
                  <a:srgbClr val="FF0000"/>
                </a:solidFill>
                <a:latin typeface="Times New Roman" panose="02020603050405020304" pitchFamily="18" charset="0"/>
                <a:cs typeface="Times New Roman" panose="02020603050405020304" pitchFamily="18" charset="0"/>
              </a:rPr>
              <a:t>i</a:t>
            </a:r>
            <a:r>
              <a:rPr lang="en-US" altLang="zh-CN" sz="4000" dirty="0">
                <a:solidFill>
                  <a:srgbClr val="FF0000"/>
                </a:solidFill>
                <a:latin typeface="Times New Roman" panose="02020603050405020304" pitchFamily="18" charset="0"/>
                <a:cs typeface="Times New Roman" panose="02020603050405020304" pitchFamily="18" charset="0"/>
              </a:rPr>
              <a:t> - 1</a:t>
            </a:r>
            <a:r>
              <a:rPr lang="zh-CN" altLang="en-US" sz="4000" dirty="0">
                <a:latin typeface="Times New Roman" panose="02020603050405020304" pitchFamily="18" charset="0"/>
                <a:cs typeface="Times New Roman" panose="02020603050405020304" pitchFamily="18" charset="0"/>
              </a:rPr>
              <a:t>。</a:t>
            </a:r>
          </a:p>
        </p:txBody>
      </p:sp>
      <p:pic>
        <p:nvPicPr>
          <p:cNvPr id="13" name="图片 12"/>
          <p:cNvPicPr/>
          <p:nvPr/>
        </p:nvPicPr>
        <p:blipFill>
          <a:blip r:embed="rId5">
            <a:lum bright="34000" contrast="-8000"/>
          </a:blip>
          <a:srcRect l="20046" t="6270" r="19548" b="5808"/>
          <a:stretch>
            <a:fillRect/>
          </a:stretch>
        </p:blipFill>
        <p:spPr>
          <a:xfrm rot="5400000">
            <a:off x="7374773" y="-3075515"/>
            <a:ext cx="14201772" cy="19816685"/>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5558972" y="449279"/>
            <a:ext cx="18070285" cy="12834283"/>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const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 = 3011;</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w[N], c[N];                // </a:t>
            </a:r>
            <a:r>
              <a:rPr lang="zh-CN" altLang="en-US" sz="3600" dirty="0">
                <a:solidFill>
                  <a:schemeClr val="tx1"/>
                </a:solidFill>
                <a:latin typeface="宋体" panose="02010600030101010101" pitchFamily="2" charset="-122"/>
                <a:ea typeface="宋体" panose="02010600030101010101" pitchFamily="2" charset="-122"/>
              </a:rPr>
              <a:t>物品的价值和体积</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[2][N];                  //</a:t>
            </a:r>
            <a:r>
              <a:rPr lang="zh-CN" altLang="en-US" sz="3600" dirty="0">
                <a:solidFill>
                  <a:schemeClr val="tx1"/>
                </a:solidFill>
                <a:latin typeface="宋体" panose="02010600030101010101" pitchFamily="2" charset="-122"/>
                <a:ea typeface="宋体" panose="02010600030101010101" pitchFamily="2" charset="-122"/>
              </a:rPr>
              <a:t>替换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solve(</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C){</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now = 0, old = 1;      //now</a:t>
            </a:r>
            <a:r>
              <a:rPr lang="zh-CN" altLang="en-US" sz="3600" dirty="0">
                <a:solidFill>
                  <a:schemeClr val="tx1"/>
                </a:solidFill>
                <a:latin typeface="宋体" panose="02010600030101010101" pitchFamily="2" charset="-122"/>
                <a:ea typeface="宋体" panose="02010600030101010101" pitchFamily="2" charset="-122"/>
              </a:rPr>
              <a:t>指向当前正在计算的一行，</a:t>
            </a:r>
            <a:r>
              <a:rPr lang="en-US" altLang="zh-CN" sz="3600" dirty="0">
                <a:solidFill>
                  <a:schemeClr val="tx1"/>
                </a:solidFill>
                <a:latin typeface="宋体" panose="02010600030101010101" pitchFamily="2" charset="-122"/>
                <a:ea typeface="宋体" panose="02010600030101010101" pitchFamily="2" charset="-122"/>
              </a:rPr>
              <a:t>old</a:t>
            </a:r>
            <a:r>
              <a:rPr lang="zh-CN" altLang="en-US" sz="3600" dirty="0">
                <a:solidFill>
                  <a:schemeClr val="tx1"/>
                </a:solidFill>
                <a:latin typeface="宋体" panose="02010600030101010101" pitchFamily="2" charset="-122"/>
                <a:ea typeface="宋体" panose="02010600030101010101" pitchFamily="2" charset="-122"/>
              </a:rPr>
              <a:t>指向旧的一行</a:t>
            </a:r>
          </a:p>
          <a:p>
            <a:pPr algn="l"/>
            <a:r>
              <a:rPr lang="en-US" altLang="zh-CN" sz="3600" dirty="0">
                <a:solidFill>
                  <a:schemeClr val="tx1"/>
                </a:solidFill>
                <a:latin typeface="宋体" panose="02010600030101010101" pitchFamily="2" charset="-122"/>
                <a:ea typeface="宋体" panose="02010600030101010101" pitchFamily="2" charset="-122"/>
              </a:rPr>
              <a:t>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&lt;=n;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swap(</a:t>
            </a:r>
            <a:r>
              <a:rPr lang="en-US" altLang="zh-CN" sz="3600" dirty="0" err="1">
                <a:solidFill>
                  <a:schemeClr val="tx1"/>
                </a:solidFill>
                <a:latin typeface="宋体" panose="02010600030101010101" pitchFamily="2" charset="-122"/>
                <a:ea typeface="宋体" panose="02010600030101010101" pitchFamily="2" charset="-122"/>
              </a:rPr>
              <a:t>old,now</a:t>
            </a:r>
            <a:r>
              <a:rPr lang="en-US" altLang="zh-CN" sz="3600" dirty="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交替滚动。</a:t>
            </a:r>
            <a:r>
              <a:rPr lang="en-US" altLang="zh-CN" sz="3600" dirty="0">
                <a:solidFill>
                  <a:schemeClr val="tx1"/>
                </a:solidFill>
                <a:latin typeface="宋体" panose="02010600030101010101" pitchFamily="2" charset="-122"/>
                <a:ea typeface="宋体" panose="02010600030101010101" pitchFamily="2" charset="-122"/>
              </a:rPr>
              <a:t>now</a:t>
            </a:r>
            <a:r>
              <a:rPr lang="zh-CN" altLang="en-US" sz="3600" dirty="0">
                <a:solidFill>
                  <a:schemeClr val="tx1"/>
                </a:solidFill>
                <a:latin typeface="宋体" panose="02010600030101010101" pitchFamily="2" charset="-122"/>
                <a:ea typeface="宋体" panose="02010600030101010101" pitchFamily="2" charset="-122"/>
              </a:rPr>
              <a:t>始终指向最新的一行</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 = 0; j &lt;= C; </a:t>
            </a:r>
            <a:r>
              <a:rPr lang="en-US" altLang="zh-CN" sz="3600" dirty="0" err="1">
                <a:solidFill>
                  <a:schemeClr val="tx1"/>
                </a:solidFill>
                <a:latin typeface="宋体" panose="02010600030101010101" pitchFamily="2" charset="-122"/>
                <a:ea typeface="宋体" panose="02010600030101010101" pitchFamily="2" charset="-122"/>
              </a:rPr>
              <a:t>j++</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if(c[</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&gt; j)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[now][j]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[old][j];</a:t>
            </a:r>
          </a:p>
          <a:p>
            <a:pPr algn="l"/>
            <a:r>
              <a:rPr lang="en-US" altLang="zh-CN" sz="3600" dirty="0">
                <a:solidFill>
                  <a:schemeClr val="tx1"/>
                </a:solidFill>
                <a:latin typeface="宋体" panose="02010600030101010101" pitchFamily="2" charset="-122"/>
                <a:ea typeface="宋体" panose="02010600030101010101" pitchFamily="2" charset="-122"/>
              </a:rPr>
              <a:t>            else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[now][j] = max(</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[old][j],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[old][j-c[</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]]+w[</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return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[now][C];             //</a:t>
            </a:r>
            <a:r>
              <a:rPr lang="zh-CN" altLang="en-US" sz="3600" dirty="0">
                <a:solidFill>
                  <a:schemeClr val="tx1"/>
                </a:solidFill>
                <a:latin typeface="宋体" panose="02010600030101010101" pitchFamily="2" charset="-122"/>
                <a:ea typeface="宋体" panose="02010600030101010101" pitchFamily="2" charset="-122"/>
              </a:rPr>
              <a:t>返回最新的行</a:t>
            </a:r>
          </a:p>
          <a:p>
            <a:pPr algn="l"/>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n,C</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cin</a:t>
            </a:r>
            <a:r>
              <a:rPr lang="en-US" altLang="zh-CN" sz="3600" dirty="0">
                <a:solidFill>
                  <a:schemeClr val="tx1"/>
                </a:solidFill>
                <a:latin typeface="宋体" panose="02010600030101010101" pitchFamily="2" charset="-122"/>
                <a:ea typeface="宋体" panose="02010600030101010101" pitchFamily="2" charset="-122"/>
              </a:rPr>
              <a:t> &gt;&gt; n &gt;&gt; C;</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=1;i&lt;=</a:t>
            </a:r>
            <a:r>
              <a:rPr lang="en-US" altLang="zh-CN" sz="3600" dirty="0" err="1">
                <a:solidFill>
                  <a:schemeClr val="tx1"/>
                </a:solidFill>
                <a:latin typeface="宋体" panose="02010600030101010101" pitchFamily="2" charset="-122"/>
                <a:ea typeface="宋体" panose="02010600030101010101" pitchFamily="2" charset="-122"/>
              </a:rPr>
              <a:t>n;i</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cin</a:t>
            </a:r>
            <a:r>
              <a:rPr lang="en-US" altLang="zh-CN" sz="3600" dirty="0">
                <a:solidFill>
                  <a:schemeClr val="tx1"/>
                </a:solidFill>
                <a:latin typeface="宋体" panose="02010600030101010101" pitchFamily="2" charset="-122"/>
                <a:ea typeface="宋体" panose="02010600030101010101" pitchFamily="2" charset="-122"/>
              </a:rPr>
              <a:t> &gt;&gt; c[</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&gt;&gt; w[</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memset</a:t>
            </a:r>
            <a:r>
              <a:rPr lang="en-US" altLang="zh-CN" sz="3600" dirty="0">
                <a:solidFill>
                  <a:schemeClr val="tx1"/>
                </a:solidFill>
                <a:latin typeface="宋体" panose="02010600030101010101" pitchFamily="2" charset="-122"/>
                <a:ea typeface="宋体" panose="02010600030101010101" pitchFamily="2" charset="-122"/>
              </a:rPr>
              <a:t>(dp,0,sizeof(</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清</a:t>
            </a:r>
            <a:r>
              <a:rPr lang="en-US" altLang="zh-CN" sz="3600" dirty="0">
                <a:solidFill>
                  <a:schemeClr val="tx1"/>
                </a:solidFill>
                <a:latin typeface="宋体" panose="02010600030101010101" pitchFamily="2" charset="-122"/>
                <a:ea typeface="宋体" panose="02010600030101010101" pitchFamily="2" charset="-122"/>
              </a:rPr>
              <a:t>0</a:t>
            </a:r>
            <a:r>
              <a:rPr lang="zh-CN" altLang="en-US" sz="3600" dirty="0">
                <a:solidFill>
                  <a:schemeClr val="tx1"/>
                </a:solidFill>
                <a:latin typeface="宋体" panose="02010600030101010101" pitchFamily="2" charset="-122"/>
                <a:ea typeface="宋体" panose="02010600030101010101" pitchFamily="2" charset="-122"/>
              </a:rPr>
              <a:t>，置初值为</a:t>
            </a:r>
            <a:r>
              <a:rPr lang="en-US" altLang="zh-CN" sz="3600" dirty="0">
                <a:solidFill>
                  <a:schemeClr val="tx1"/>
                </a:solidFill>
                <a:latin typeface="宋体" panose="02010600030101010101" pitchFamily="2" charset="-122"/>
                <a:ea typeface="宋体" panose="02010600030101010101" pitchFamily="2" charset="-122"/>
              </a:rPr>
              <a:t>0</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cout</a:t>
            </a:r>
            <a:r>
              <a:rPr lang="en-US" altLang="zh-CN" sz="3600" dirty="0">
                <a:solidFill>
                  <a:schemeClr val="tx1"/>
                </a:solidFill>
                <a:latin typeface="宋体" panose="02010600030101010101" pitchFamily="2" charset="-122"/>
                <a:ea typeface="宋体" panose="02010600030101010101" pitchFamily="2" charset="-122"/>
              </a:rPr>
              <a:t> &lt;&lt; solve(n, C) &lt;&lt; </a:t>
            </a:r>
            <a:r>
              <a:rPr lang="en-US" altLang="zh-CN" sz="3600" dirty="0" err="1">
                <a:solidFill>
                  <a:schemeClr val="tx1"/>
                </a:solidFill>
                <a:latin typeface="宋体" panose="02010600030101010101" pitchFamily="2" charset="-122"/>
                <a:ea typeface="宋体" panose="02010600030101010101" pitchFamily="2" charset="-122"/>
              </a:rPr>
              <a:t>endl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return 0;</a:t>
            </a:r>
          </a:p>
          <a:p>
            <a:pPr algn="l"/>
            <a:r>
              <a:rPr lang="en-US" altLang="zh-CN" sz="36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4291568638"/>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2</a:t>
              </a:r>
              <a:r>
                <a:rPr lang="zh-CN" altLang="en-US" sz="5600" b="1" spc="600" dirty="0" smtClean="0">
                  <a:solidFill>
                    <a:schemeClr val="bg1"/>
                  </a:solidFill>
                  <a:latin typeface="宋体" panose="02010600030101010101" pitchFamily="2" charset="-122"/>
                  <a:ea typeface="宋体" panose="02010600030101010101" pitchFamily="2" charset="-122"/>
                </a:rPr>
                <a:t>）自我滚动</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Text Box 305"/>
          <p:cNvSpPr txBox="1"/>
          <p:nvPr/>
        </p:nvSpPr>
        <p:spPr>
          <a:xfrm>
            <a:off x="652746" y="5015521"/>
            <a:ext cx="5442208" cy="3785652"/>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zh-CN" altLang="en-US" sz="4000" dirty="0">
                <a:latin typeface="Times New Roman" panose="02020603050405020304" pitchFamily="18" charset="0"/>
                <a:cs typeface="Times New Roman" panose="02020603050405020304" pitchFamily="18" charset="0"/>
              </a:rPr>
              <a:t>继续精简：用一个一维的</a:t>
            </a:r>
            <a:r>
              <a:rPr lang="en-US" altLang="zh-CN" sz="4000" dirty="0" err="1">
                <a:latin typeface="Times New Roman" panose="02020603050405020304" pitchFamily="18" charset="0"/>
                <a:cs typeface="Times New Roman" panose="02020603050405020304" pitchFamily="18" charset="0"/>
              </a:rPr>
              <a:t>dp</a:t>
            </a: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cs typeface="Times New Roman" panose="02020603050405020304" pitchFamily="18" charset="0"/>
              </a:rPr>
              <a:t>就够了，自己滚动自己</a:t>
            </a:r>
            <a:r>
              <a:rPr lang="zh-CN" altLang="en-US" sz="4000" dirty="0" smtClean="0">
                <a:latin typeface="Times New Roman" panose="02020603050405020304" pitchFamily="18" charset="0"/>
                <a:cs typeface="Times New Roman" panose="02020603050405020304" pitchFamily="18" charset="0"/>
              </a:rPr>
              <a:t>。</a:t>
            </a:r>
            <a:endParaRPr lang="en-US" altLang="zh-CN" sz="4000" dirty="0" smtClean="0">
              <a:latin typeface="Times New Roman" panose="02020603050405020304" pitchFamily="18" charset="0"/>
              <a:cs typeface="Times New Roman" panose="02020603050405020304" pitchFamily="18" charset="0"/>
            </a:endParaRPr>
          </a:p>
          <a:p>
            <a:r>
              <a:rPr lang="en-US" altLang="zh-CN" sz="4000" dirty="0">
                <a:latin typeface="Times New Roman" panose="02020603050405020304" pitchFamily="18" charset="0"/>
                <a:cs typeface="Times New Roman" panose="02020603050405020304" pitchFamily="18" charset="0"/>
              </a:rPr>
              <a:t> </a:t>
            </a:r>
            <a:r>
              <a:rPr lang="en-US" altLang="zh-CN" sz="4000" dirty="0" smtClean="0">
                <a:latin typeface="Times New Roman" panose="02020603050405020304" pitchFamily="18" charset="0"/>
                <a:cs typeface="Times New Roman" panose="02020603050405020304" pitchFamily="18" charset="0"/>
              </a:rPr>
              <a:t>      </a:t>
            </a:r>
            <a:r>
              <a:rPr lang="en-US" altLang="zh-CN" sz="4000" dirty="0" err="1" smtClean="0">
                <a:latin typeface="Times New Roman" panose="02020603050405020304" pitchFamily="18" charset="0"/>
                <a:cs typeface="Times New Roman" panose="02020603050405020304" pitchFamily="18" charset="0"/>
              </a:rPr>
              <a:t>dp</a:t>
            </a:r>
            <a:r>
              <a:rPr lang="en-US" altLang="zh-CN" sz="4000" dirty="0" smtClean="0">
                <a:latin typeface="Times New Roman" panose="02020603050405020304" pitchFamily="18" charset="0"/>
                <a:cs typeface="Times New Roman" panose="02020603050405020304" pitchFamily="18" charset="0"/>
              </a:rPr>
              <a:t>[</a:t>
            </a:r>
            <a:r>
              <a:rPr lang="en-US" altLang="zh-CN" sz="4000" dirty="0" err="1" smtClean="0">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][j] = max(</a:t>
            </a:r>
            <a:r>
              <a:rPr lang="en-US" altLang="zh-CN" sz="4000" dirty="0" err="1">
                <a:latin typeface="Times New Roman" panose="02020603050405020304" pitchFamily="18" charset="0"/>
                <a:cs typeface="Times New Roman" panose="02020603050405020304" pitchFamily="18" charset="0"/>
              </a:rPr>
              <a:t>dp</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 - 1][j], </a:t>
            </a:r>
            <a:r>
              <a:rPr lang="en-US" altLang="zh-CN" sz="4000" dirty="0" err="1">
                <a:latin typeface="Times New Roman" panose="02020603050405020304" pitchFamily="18" charset="0"/>
                <a:cs typeface="Times New Roman" panose="02020603050405020304" pitchFamily="18" charset="0"/>
              </a:rPr>
              <a:t>dp</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 - 1][j - c[</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 + w[</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a:t>
            </a:r>
            <a:endParaRPr lang="zh-CN" altLang="en-US" sz="4000" dirty="0">
              <a:latin typeface="Times New Roman" panose="02020603050405020304" pitchFamily="18" charset="0"/>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9722145" y="-597514"/>
            <a:ext cx="12339364" cy="1698434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8753862" y="2417638"/>
            <a:ext cx="15845486" cy="11172289"/>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#include&lt;bits/</a:t>
            </a:r>
            <a:r>
              <a:rPr lang="en-US" altLang="zh-CN" sz="4000" dirty="0" err="1">
                <a:solidFill>
                  <a:schemeClr val="tx1"/>
                </a:solidFill>
                <a:latin typeface="宋体" panose="02010600030101010101" pitchFamily="2" charset="-122"/>
                <a:ea typeface="宋体" panose="02010600030101010101" pitchFamily="2" charset="-122"/>
              </a:rPr>
              <a:t>stdc</a:t>
            </a:r>
            <a:r>
              <a:rPr lang="en-US" altLang="zh-CN" sz="4000" dirty="0">
                <a:solidFill>
                  <a:schemeClr val="tx1"/>
                </a:solidFill>
                <a:latin typeface="宋体" panose="02010600030101010101" pitchFamily="2" charset="-122"/>
                <a:ea typeface="宋体" panose="02010600030101010101" pitchFamily="2" charset="-122"/>
              </a:rPr>
              <a:t>++.h&gt;</a:t>
            </a:r>
          </a:p>
          <a:p>
            <a:pPr algn="l"/>
            <a:r>
              <a:rPr lang="en-US" altLang="zh-CN" sz="4000" dirty="0">
                <a:solidFill>
                  <a:schemeClr val="tx1"/>
                </a:solidFill>
                <a:latin typeface="宋体" panose="02010600030101010101" pitchFamily="2" charset="-122"/>
                <a:ea typeface="宋体" panose="02010600030101010101" pitchFamily="2" charset="-122"/>
              </a:rPr>
              <a:t>using namespace </a:t>
            </a:r>
            <a:r>
              <a:rPr lang="en-US" altLang="zh-CN" sz="4000" dirty="0" err="1">
                <a:solidFill>
                  <a:schemeClr val="tx1"/>
                </a:solidFill>
                <a:latin typeface="宋体" panose="02010600030101010101" pitchFamily="2" charset="-122"/>
                <a:ea typeface="宋体" panose="02010600030101010101" pitchFamily="2" charset="-122"/>
              </a:rPr>
              <a:t>std</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err="1">
                <a:solidFill>
                  <a:schemeClr val="tx1"/>
                </a:solidFill>
                <a:latin typeface="宋体" panose="02010600030101010101" pitchFamily="2" charset="-122"/>
                <a:ea typeface="宋体" panose="02010600030101010101" pitchFamily="2" charset="-122"/>
              </a:rPr>
              <a:t>const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N = 3011;</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w[N], c[N];              // </a:t>
            </a:r>
            <a:r>
              <a:rPr lang="zh-CN" altLang="en-US" sz="4000" dirty="0">
                <a:solidFill>
                  <a:schemeClr val="tx1"/>
                </a:solidFill>
                <a:latin typeface="宋体" panose="02010600030101010101" pitchFamily="2" charset="-122"/>
                <a:ea typeface="宋体" panose="02010600030101010101" pitchFamily="2" charset="-122"/>
              </a:rPr>
              <a:t>物品的价值和体积</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solve(</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n,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C){</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&lt;=n;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j=C; j&gt;=c[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j--)  //</a:t>
            </a:r>
            <a:r>
              <a:rPr lang="zh-CN" altLang="en-US" sz="4000" dirty="0">
                <a:solidFill>
                  <a:schemeClr val="tx1"/>
                </a:solidFill>
                <a:latin typeface="宋体" panose="02010600030101010101" pitchFamily="2" charset="-122"/>
                <a:ea typeface="宋体" panose="02010600030101010101" pitchFamily="2" charset="-122"/>
              </a:rPr>
              <a:t>反过来循环</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 = max(</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[j-c[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[C];</a:t>
            </a:r>
          </a:p>
          <a:p>
            <a:pPr algn="l"/>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main(){</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n,C</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cin</a:t>
            </a:r>
            <a:r>
              <a:rPr lang="en-US" altLang="zh-CN" sz="4000" dirty="0">
                <a:solidFill>
                  <a:schemeClr val="tx1"/>
                </a:solidFill>
                <a:latin typeface="宋体" panose="02010600030101010101" pitchFamily="2" charset="-122"/>
                <a:ea typeface="宋体" panose="02010600030101010101" pitchFamily="2" charset="-122"/>
              </a:rPr>
              <a:t> &gt;&gt; n &gt;&gt; C;</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=1;i&lt;=</a:t>
            </a:r>
            <a:r>
              <a:rPr lang="en-US" altLang="zh-CN" sz="4000" dirty="0" err="1">
                <a:solidFill>
                  <a:schemeClr val="tx1"/>
                </a:solidFill>
                <a:latin typeface="宋体" panose="02010600030101010101" pitchFamily="2" charset="-122"/>
                <a:ea typeface="宋体" panose="02010600030101010101" pitchFamily="2" charset="-122"/>
              </a:rPr>
              <a:t>n;i</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cin</a:t>
            </a:r>
            <a:r>
              <a:rPr lang="en-US" altLang="zh-CN" sz="4000" dirty="0">
                <a:solidFill>
                  <a:schemeClr val="tx1"/>
                </a:solidFill>
                <a:latin typeface="宋体" panose="02010600030101010101" pitchFamily="2" charset="-122"/>
                <a:ea typeface="宋体" panose="02010600030101010101" pitchFamily="2" charset="-122"/>
              </a:rPr>
              <a:t> &gt;&gt; c[</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&gt;&gt; 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memset</a:t>
            </a:r>
            <a:r>
              <a:rPr lang="en-US" altLang="zh-CN" sz="4000" dirty="0">
                <a:solidFill>
                  <a:schemeClr val="tx1"/>
                </a:solidFill>
                <a:latin typeface="宋体" panose="02010600030101010101" pitchFamily="2" charset="-122"/>
                <a:ea typeface="宋体" panose="02010600030101010101" pitchFamily="2" charset="-122"/>
              </a:rPr>
              <a:t>(dp,0,sizeof(</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清</a:t>
            </a:r>
            <a:r>
              <a:rPr lang="en-US" altLang="zh-CN" sz="4000" dirty="0">
                <a:solidFill>
                  <a:schemeClr val="tx1"/>
                </a:solidFill>
                <a:latin typeface="宋体" panose="02010600030101010101" pitchFamily="2" charset="-122"/>
                <a:ea typeface="宋体" panose="02010600030101010101" pitchFamily="2" charset="-122"/>
              </a:rPr>
              <a:t>0</a:t>
            </a:r>
            <a:r>
              <a:rPr lang="zh-CN" altLang="en-US" sz="4000" dirty="0">
                <a:solidFill>
                  <a:schemeClr val="tx1"/>
                </a:solidFill>
                <a:latin typeface="宋体" panose="02010600030101010101" pitchFamily="2" charset="-122"/>
                <a:ea typeface="宋体" panose="02010600030101010101" pitchFamily="2" charset="-122"/>
              </a:rPr>
              <a:t>，置初值为</a:t>
            </a:r>
            <a:r>
              <a:rPr lang="en-US" altLang="zh-CN" sz="4000" dirty="0">
                <a:solidFill>
                  <a:schemeClr val="tx1"/>
                </a:solidFill>
                <a:latin typeface="宋体" panose="02010600030101010101" pitchFamily="2" charset="-122"/>
                <a:ea typeface="宋体" panose="02010600030101010101" pitchFamily="2" charset="-122"/>
              </a:rPr>
              <a:t>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cout</a:t>
            </a:r>
            <a:r>
              <a:rPr lang="en-US" altLang="zh-CN" sz="4000" dirty="0">
                <a:solidFill>
                  <a:schemeClr val="tx1"/>
                </a:solidFill>
                <a:latin typeface="宋体" panose="02010600030101010101" pitchFamily="2" charset="-122"/>
                <a:ea typeface="宋体" panose="02010600030101010101" pitchFamily="2" charset="-122"/>
              </a:rPr>
              <a:t> &lt;&lt; solve(n, C) &lt;&lt; </a:t>
            </a:r>
            <a:r>
              <a:rPr lang="en-US" altLang="zh-CN" sz="4000" dirty="0" err="1">
                <a:solidFill>
                  <a:schemeClr val="tx1"/>
                </a:solidFill>
                <a:latin typeface="宋体" panose="02010600030101010101" pitchFamily="2" charset="-122"/>
                <a:ea typeface="宋体" panose="02010600030101010101" pitchFamily="2" charset="-122"/>
              </a:rPr>
              <a:t>endl</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return 0;</a:t>
            </a:r>
          </a:p>
          <a:p>
            <a:pPr algn="l"/>
            <a:r>
              <a:rPr lang="en-US" altLang="zh-CN" sz="4000" dirty="0">
                <a:solidFill>
                  <a:schemeClr val="tx1"/>
                </a:solidFill>
                <a:latin typeface="宋体" panose="02010600030101010101" pitchFamily="2" charset="-122"/>
                <a:ea typeface="宋体" panose="02010600030101010101" pitchFamily="2" charset="-122"/>
              </a:rPr>
              <a:t>}</a:t>
            </a:r>
            <a:endParaRPr lang="en-US" altLang="zh-CN" sz="32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0550950"/>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9" name="Text Box 305"/>
          <p:cNvSpPr txBox="1"/>
          <p:nvPr/>
        </p:nvSpPr>
        <p:spPr>
          <a:xfrm>
            <a:off x="670580" y="5260170"/>
            <a:ext cx="21469032" cy="120032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en-US" altLang="zh-CN" sz="7200" dirty="0">
                <a:solidFill>
                  <a:srgbClr val="0070C0"/>
                </a:solidFill>
                <a:latin typeface="Times New Roman" panose="02020603050405020304" pitchFamily="18" charset="0"/>
                <a:cs typeface="Times New Roman" panose="02020603050405020304" pitchFamily="18" charset="0"/>
              </a:rPr>
              <a:t>j</a:t>
            </a:r>
            <a:r>
              <a:rPr lang="zh-CN" altLang="en-US" sz="7200" dirty="0">
                <a:solidFill>
                  <a:srgbClr val="0070C0"/>
                </a:solidFill>
                <a:latin typeface="Times New Roman" panose="02020603050405020304" pitchFamily="18" charset="0"/>
                <a:cs typeface="Times New Roman" panose="02020603050405020304" pitchFamily="18" charset="0"/>
              </a:rPr>
              <a:t>从小往大循环是错误的</a:t>
            </a:r>
          </a:p>
        </p:txBody>
      </p:sp>
      <p:pic>
        <p:nvPicPr>
          <p:cNvPr id="10" name="图片 9" descr="C:\Users\ECUST\AppData\Local\Temp\ksohtml1120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70580" y="6560118"/>
            <a:ext cx="23342600" cy="3317494"/>
          </a:xfrm>
          <a:prstGeom prst="rect">
            <a:avLst/>
          </a:prstGeom>
          <a:noFill/>
          <a:ln>
            <a:noFill/>
          </a:ln>
        </p:spPr>
      </p:pic>
      <p:sp>
        <p:nvSpPr>
          <p:cNvPr id="2" name="矩形 1"/>
          <p:cNvSpPr/>
          <p:nvPr/>
        </p:nvSpPr>
        <p:spPr>
          <a:xfrm>
            <a:off x="1168399" y="9891997"/>
            <a:ext cx="21963281" cy="3046988"/>
          </a:xfrm>
          <a:prstGeom prst="rect">
            <a:avLst/>
          </a:prstGeom>
        </p:spPr>
        <p:txBody>
          <a:bodyPr wrap="square">
            <a:spAutoFit/>
          </a:bodyPr>
          <a:lstStyle/>
          <a:p>
            <a:pPr algn="l"/>
            <a:r>
              <a:rPr lang="zh-CN" altLang="en-US" sz="4800" dirty="0">
                <a:solidFill>
                  <a:schemeClr val="tx1"/>
                </a:solidFill>
                <a:latin typeface="宋体" panose="02010600030101010101" pitchFamily="2" charset="-122"/>
                <a:ea typeface="宋体" panose="02010600030101010101" pitchFamily="2" charset="-122"/>
              </a:rPr>
              <a:t>例如i = 2时，左图的dp[5]经计算得到dp[5] = 9，把dp[5]更新为9</a:t>
            </a:r>
            <a:r>
              <a:rPr lang="zh-CN" altLang="en-US" sz="4800" dirty="0" smtClean="0">
                <a:solidFill>
                  <a:schemeClr val="tx1"/>
                </a:solidFill>
                <a:latin typeface="宋体" panose="02010600030101010101" pitchFamily="2" charset="-122"/>
                <a:ea typeface="宋体" panose="02010600030101010101" pitchFamily="2" charset="-122"/>
              </a:rPr>
              <a:t>。</a:t>
            </a:r>
            <a:endParaRPr lang="en-US" altLang="zh-CN" sz="4800" dirty="0" smtClean="0">
              <a:solidFill>
                <a:schemeClr val="tx1"/>
              </a:solidFill>
              <a:latin typeface="宋体" panose="02010600030101010101" pitchFamily="2" charset="-122"/>
              <a:ea typeface="宋体" panose="02010600030101010101" pitchFamily="2" charset="-122"/>
            </a:endParaRPr>
          </a:p>
          <a:p>
            <a:pPr algn="l"/>
            <a:r>
              <a:rPr lang="zh-CN" altLang="en-US" sz="4800" dirty="0" smtClean="0">
                <a:solidFill>
                  <a:schemeClr val="tx1"/>
                </a:solidFill>
                <a:latin typeface="宋体" panose="02010600030101010101" pitchFamily="2" charset="-122"/>
                <a:ea typeface="宋体" panose="02010600030101010101" pitchFamily="2" charset="-122"/>
              </a:rPr>
              <a:t>右</a:t>
            </a:r>
            <a:r>
              <a:rPr lang="zh-CN" altLang="en-US" sz="4800" dirty="0">
                <a:solidFill>
                  <a:schemeClr val="tx1"/>
                </a:solidFill>
                <a:latin typeface="宋体" panose="02010600030101010101" pitchFamily="2" charset="-122"/>
                <a:ea typeface="宋体" panose="02010600030101010101" pitchFamily="2" charset="-122"/>
              </a:rPr>
              <a:t>图中继续往后计算，当计算dp[8]时，得dp[8] = dp[5]' + 3 = 9+3 = 12，这个答案是错的</a:t>
            </a:r>
            <a:r>
              <a:rPr lang="zh-CN" altLang="en-US" sz="4800" dirty="0" smtClean="0">
                <a:solidFill>
                  <a:schemeClr val="tx1"/>
                </a:solidFill>
                <a:latin typeface="宋体" panose="02010600030101010101" pitchFamily="2" charset="-122"/>
                <a:ea typeface="宋体" panose="02010600030101010101" pitchFamily="2" charset="-122"/>
              </a:rPr>
              <a:t>。</a:t>
            </a:r>
            <a:endParaRPr lang="en-US" altLang="zh-CN" sz="4800" dirty="0" smtClean="0">
              <a:solidFill>
                <a:schemeClr val="tx1"/>
              </a:solidFill>
              <a:latin typeface="宋体" panose="02010600030101010101" pitchFamily="2" charset="-122"/>
              <a:ea typeface="宋体" panose="02010600030101010101" pitchFamily="2" charset="-122"/>
            </a:endParaRPr>
          </a:p>
          <a:p>
            <a:pPr algn="l"/>
            <a:r>
              <a:rPr lang="zh-CN" altLang="en-US" sz="4800" dirty="0" smtClean="0">
                <a:solidFill>
                  <a:schemeClr val="tx1"/>
                </a:solidFill>
                <a:latin typeface="宋体" panose="02010600030101010101" pitchFamily="2" charset="-122"/>
                <a:ea typeface="宋体" panose="02010600030101010101" pitchFamily="2" charset="-122"/>
              </a:rPr>
              <a:t>错误</a:t>
            </a:r>
            <a:r>
              <a:rPr lang="zh-CN" altLang="en-US" sz="4800" dirty="0">
                <a:solidFill>
                  <a:schemeClr val="tx1"/>
                </a:solidFill>
                <a:latin typeface="宋体" panose="02010600030101010101" pitchFamily="2" charset="-122"/>
                <a:ea typeface="宋体" panose="02010600030101010101" pitchFamily="2" charset="-122"/>
              </a:rPr>
              <a:t>的产生是滚动数组重复使用同一个空间引起的。</a:t>
            </a:r>
          </a:p>
        </p:txBody>
      </p:sp>
      <p:pic>
        <p:nvPicPr>
          <p:cNvPr id="3" name="图片 2"/>
          <p:cNvPicPr>
            <a:picLocks noChangeAspect="1"/>
          </p:cNvPicPr>
          <p:nvPr/>
        </p:nvPicPr>
        <p:blipFill>
          <a:blip r:embed="rId6"/>
          <a:stretch>
            <a:fillRect/>
          </a:stretch>
        </p:blipFill>
        <p:spPr>
          <a:xfrm>
            <a:off x="10368217" y="254000"/>
            <a:ext cx="14015783" cy="3485664"/>
          </a:xfrm>
          <a:prstGeom prst="rect">
            <a:avLst/>
          </a:prstGeom>
        </p:spPr>
      </p:pic>
    </p:spTree>
    <p:custDataLst>
      <p:tags r:id="rId1"/>
    </p:custDataLst>
    <p:extLst>
      <p:ext uri="{BB962C8B-B14F-4D97-AF65-F5344CB8AC3E}">
        <p14:creationId xmlns:p14="http://schemas.microsoft.com/office/powerpoint/2010/main" val="2313369040"/>
      </p:ext>
    </p:extLst>
  </p:cSld>
  <p:clrMapOvr>
    <a:masterClrMapping/>
  </p:clrMapOvr>
  <p:transition spd="slow" advClick="0" advTm="10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9" name="Text Box 305"/>
          <p:cNvSpPr txBox="1"/>
          <p:nvPr/>
        </p:nvSpPr>
        <p:spPr>
          <a:xfrm>
            <a:off x="1103849" y="4872229"/>
            <a:ext cx="21469032" cy="120032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en-US" altLang="zh-CN" sz="7200" dirty="0">
                <a:solidFill>
                  <a:srgbClr val="0070C0"/>
                </a:solidFill>
                <a:latin typeface="Times New Roman" panose="02020603050405020304" pitchFamily="18" charset="0"/>
                <a:cs typeface="Times New Roman" panose="02020603050405020304" pitchFamily="18" charset="0"/>
              </a:rPr>
              <a:t>j</a:t>
            </a:r>
            <a:r>
              <a:rPr lang="zh-CN" altLang="en-US" sz="7200" dirty="0">
                <a:solidFill>
                  <a:srgbClr val="0070C0"/>
                </a:solidFill>
                <a:latin typeface="Times New Roman" panose="02020603050405020304" pitchFamily="18" charset="0"/>
                <a:cs typeface="Times New Roman" panose="02020603050405020304" pitchFamily="18" charset="0"/>
              </a:rPr>
              <a:t>从大到小循环是对的</a:t>
            </a:r>
          </a:p>
        </p:txBody>
      </p:sp>
      <p:sp>
        <p:nvSpPr>
          <p:cNvPr id="2" name="矩形 1"/>
          <p:cNvSpPr/>
          <p:nvPr/>
        </p:nvSpPr>
        <p:spPr>
          <a:xfrm>
            <a:off x="1396999" y="10423065"/>
            <a:ext cx="21963281" cy="830997"/>
          </a:xfrm>
          <a:prstGeom prst="rect">
            <a:avLst/>
          </a:prstGeom>
        </p:spPr>
        <p:txBody>
          <a:bodyPr wrap="square">
            <a:spAutoFit/>
          </a:bodyPr>
          <a:lstStyle/>
          <a:p>
            <a:pPr algn="l"/>
            <a:r>
              <a:rPr lang="zh-CN" altLang="en-US" sz="4800" dirty="0">
                <a:solidFill>
                  <a:schemeClr val="tx1"/>
                </a:solidFill>
                <a:latin typeface="宋体" panose="02010600030101010101" pitchFamily="2" charset="-122"/>
                <a:ea typeface="宋体" panose="02010600030101010101" pitchFamily="2" charset="-122"/>
              </a:rPr>
              <a:t>例如</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 2</a:t>
            </a:r>
            <a:r>
              <a:rPr lang="zh-CN" altLang="en-US" sz="4800" dirty="0">
                <a:solidFill>
                  <a:schemeClr val="tx1"/>
                </a:solidFill>
                <a:latin typeface="宋体" panose="02010600030101010101" pitchFamily="2" charset="-122"/>
                <a:ea typeface="宋体" panose="02010600030101010101" pitchFamily="2" charset="-122"/>
              </a:rPr>
              <a:t>时，首先计算最后的</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[9] = 9</a:t>
            </a:r>
            <a:r>
              <a:rPr lang="zh-CN" altLang="en-US" sz="4800" dirty="0">
                <a:solidFill>
                  <a:schemeClr val="tx1"/>
                </a:solidFill>
                <a:latin typeface="宋体" panose="02010600030101010101" pitchFamily="2" charset="-122"/>
                <a:ea typeface="宋体" panose="02010600030101010101" pitchFamily="2" charset="-122"/>
              </a:rPr>
              <a:t>，它不影响前面状态的计算</a:t>
            </a:r>
            <a:r>
              <a:rPr lang="zh-CN" altLang="en-US" sz="4800" dirty="0" smtClean="0">
                <a:solidFill>
                  <a:schemeClr val="tx1"/>
                </a:solidFill>
                <a:latin typeface="宋体" panose="02010600030101010101" pitchFamily="2" charset="-122"/>
                <a:ea typeface="宋体" panose="02010600030101010101" pitchFamily="2" charset="-122"/>
              </a:rPr>
              <a:t>。 </a:t>
            </a:r>
            <a:endParaRPr lang="zh-CN" altLang="en-US" sz="4800" dirty="0">
              <a:solidFill>
                <a:schemeClr val="tx1"/>
              </a:solidFill>
              <a:latin typeface="宋体" panose="02010600030101010101" pitchFamily="2" charset="-122"/>
              <a:ea typeface="宋体" panose="02010600030101010101" pitchFamily="2" charset="-122"/>
            </a:endParaRPr>
          </a:p>
        </p:txBody>
      </p:sp>
      <p:pic>
        <p:nvPicPr>
          <p:cNvPr id="7" name="图片 6" descr="C:\Users\ECUST\AppData\Local\Temp\ksohtml11204\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81514" y="6772341"/>
            <a:ext cx="22678766" cy="3235259"/>
          </a:xfrm>
          <a:prstGeom prst="rect">
            <a:avLst/>
          </a:prstGeom>
          <a:noFill/>
          <a:ln>
            <a:noFill/>
          </a:ln>
        </p:spPr>
      </p:pic>
      <p:pic>
        <p:nvPicPr>
          <p:cNvPr id="9" name="图片 8"/>
          <p:cNvPicPr>
            <a:picLocks noChangeAspect="1"/>
          </p:cNvPicPr>
          <p:nvPr/>
        </p:nvPicPr>
        <p:blipFill>
          <a:blip r:embed="rId6"/>
          <a:stretch>
            <a:fillRect/>
          </a:stretch>
        </p:blipFill>
        <p:spPr>
          <a:xfrm>
            <a:off x="10368217" y="255824"/>
            <a:ext cx="14015783" cy="3485664"/>
          </a:xfrm>
          <a:prstGeom prst="rect">
            <a:avLst/>
          </a:prstGeom>
        </p:spPr>
      </p:pic>
    </p:spTree>
    <p:custDataLst>
      <p:tags r:id="rId1"/>
    </p:custDataLst>
    <p:extLst>
      <p:ext uri="{BB962C8B-B14F-4D97-AF65-F5344CB8AC3E}">
        <p14:creationId xmlns:p14="http://schemas.microsoft.com/office/powerpoint/2010/main" val="2421763777"/>
      </p:ext>
    </p:extLst>
  </p:cSld>
  <p:clrMapOvr>
    <a:masterClrMapping/>
  </p:clrMapOvr>
  <p:transition spd="slow" advClick="0" advTm="1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7.1 DP</a:t>
              </a:r>
              <a:r>
                <a:rPr lang="zh-CN" altLang="en-US" sz="5600" b="1" spc="600" dirty="0">
                  <a:solidFill>
                    <a:schemeClr val="bg1"/>
                  </a:solidFill>
                  <a:latin typeface="宋体" panose="02010600030101010101" pitchFamily="2" charset="-122"/>
                  <a:ea typeface="宋体" panose="02010600030101010101" pitchFamily="2" charset="-122"/>
                </a:rPr>
                <a:t>概念</a:t>
              </a: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598202" y="2690077"/>
            <a:ext cx="21033198" cy="9256758"/>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a:t>
            </a:r>
            <a:r>
              <a:rPr lang="en-US" altLang="zh-CN" sz="4800" dirty="0">
                <a:latin typeface="宋体" panose="02010600030101010101" pitchFamily="2" charset="-122"/>
                <a:ea typeface="宋体" panose="02010600030101010101" pitchFamily="2" charset="-122"/>
              </a:rPr>
              <a:t>1</a:t>
            </a:r>
            <a:r>
              <a:rPr lang="zh-CN" altLang="en-US" sz="4800" dirty="0">
                <a:latin typeface="宋体" panose="02010600030101010101" pitchFamily="2" charset="-122"/>
                <a:ea typeface="宋体" panose="02010600030101010101" pitchFamily="2" charset="-122"/>
              </a:rPr>
              <a:t>）重叠子问题</a:t>
            </a:r>
            <a:r>
              <a:rPr lang="zh-CN" altLang="en-US" sz="4800" dirty="0" smtClean="0">
                <a:latin typeface="宋体" panose="02010600030101010101" pitchFamily="2" charset="-122"/>
                <a:ea typeface="宋体" panose="02010600030101010101" pitchFamily="2" charset="-122"/>
              </a:rPr>
              <a:t>。子</a:t>
            </a:r>
            <a:r>
              <a:rPr lang="zh-CN" altLang="en-US" sz="4800" dirty="0">
                <a:latin typeface="宋体" panose="02010600030101010101" pitchFamily="2" charset="-122"/>
                <a:ea typeface="宋体" panose="02010600030101010101" pitchFamily="2" charset="-122"/>
              </a:rPr>
              <a:t>问题是原大问题的小版本，计算步骤完全一样</a:t>
            </a:r>
            <a:r>
              <a:rPr lang="zh-CN" altLang="en-US" sz="4800" dirty="0" smtClean="0">
                <a:latin typeface="宋体" panose="02010600030101010101" pitchFamily="2" charset="-122"/>
                <a:ea typeface="宋体" panose="02010600030101010101" pitchFamily="2" charset="-122"/>
              </a:rPr>
              <a:t>；计算</a:t>
            </a:r>
            <a:r>
              <a:rPr lang="zh-CN" altLang="en-US" sz="4800" dirty="0">
                <a:latin typeface="宋体" panose="02010600030101010101" pitchFamily="2" charset="-122"/>
                <a:ea typeface="宋体" panose="02010600030101010101" pitchFamily="2" charset="-122"/>
              </a:rPr>
              <a:t>大问题的时候，需要多次重复计算小问题</a:t>
            </a:r>
            <a:r>
              <a:rPr lang="zh-CN" altLang="en-US" sz="4800" dirty="0" smtClean="0">
                <a:latin typeface="宋体" panose="02010600030101010101" pitchFamily="2" charset="-122"/>
                <a:ea typeface="宋体" panose="02010600030101010101" pitchFamily="2" charset="-122"/>
              </a:rPr>
              <a:t>。 </a:t>
            </a:r>
            <a:endParaRPr lang="zh-CN" altLang="en-US" sz="4800" dirty="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    一</a:t>
            </a:r>
            <a:r>
              <a:rPr lang="zh-CN" altLang="en-US" sz="4800" dirty="0">
                <a:latin typeface="宋体" panose="02010600030101010101" pitchFamily="2" charset="-122"/>
                <a:ea typeface="宋体" panose="02010600030101010101" pitchFamily="2" charset="-122"/>
              </a:rPr>
              <a:t>个子问题的多次计算，耗费了大量时间。用</a:t>
            </a:r>
            <a:r>
              <a:rPr lang="en-US" altLang="zh-CN" sz="4800" dirty="0">
                <a:latin typeface="宋体" panose="02010600030101010101" pitchFamily="2" charset="-122"/>
                <a:ea typeface="宋体" panose="02010600030101010101" pitchFamily="2" charset="-122"/>
              </a:rPr>
              <a:t>DP</a:t>
            </a:r>
            <a:r>
              <a:rPr lang="zh-CN" altLang="en-US" sz="4800" dirty="0">
                <a:latin typeface="宋体" panose="02010600030101010101" pitchFamily="2" charset="-122"/>
                <a:ea typeface="宋体" panose="02010600030101010101" pitchFamily="2" charset="-122"/>
              </a:rPr>
              <a:t>处理重叠子问题，每个子问题只需要计算一次，从而避免了重复计算，这就是</a:t>
            </a:r>
            <a:r>
              <a:rPr lang="en-US" altLang="zh-CN" sz="4800" dirty="0">
                <a:latin typeface="宋体" panose="02010600030101010101" pitchFamily="2" charset="-122"/>
                <a:ea typeface="宋体" panose="02010600030101010101" pitchFamily="2" charset="-122"/>
              </a:rPr>
              <a:t>DP</a:t>
            </a:r>
            <a:r>
              <a:rPr lang="zh-CN" altLang="en-US" sz="4800" dirty="0">
                <a:latin typeface="宋体" panose="02010600030101010101" pitchFamily="2" charset="-122"/>
                <a:ea typeface="宋体" panose="02010600030101010101" pitchFamily="2" charset="-122"/>
              </a:rPr>
              <a:t>效率高的原因</a:t>
            </a:r>
            <a:r>
              <a:rPr lang="zh-CN" altLang="en-US" sz="4800" dirty="0" smtClean="0">
                <a:latin typeface="宋体" panose="02010600030101010101" pitchFamily="2" charset="-122"/>
                <a:ea typeface="宋体" panose="02010600030101010101" pitchFamily="2" charset="-122"/>
              </a:rPr>
              <a:t>。</a:t>
            </a:r>
            <a:r>
              <a:rPr lang="zh-CN" altLang="en-US" sz="4800" dirty="0">
                <a:latin typeface="宋体" panose="02010600030101010101" pitchFamily="2" charset="-122"/>
                <a:ea typeface="宋体" panose="02010600030101010101" pitchFamily="2" charset="-122"/>
              </a:rPr>
              <a:t>	</a:t>
            </a:r>
          </a:p>
          <a:p>
            <a:pPr marL="0" indent="0">
              <a:lnSpc>
                <a:spcPct val="150000"/>
              </a:lnSpc>
              <a:spcBef>
                <a:spcPts val="0"/>
              </a:spcBef>
              <a:buNone/>
            </a:pPr>
            <a:endParaRPr lang="en-US" altLang="zh-CN" sz="4800" dirty="0" smtClean="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a:t>
            </a:r>
            <a:r>
              <a:rPr lang="en-US" altLang="zh-CN" sz="4800" dirty="0">
                <a:latin typeface="宋体" panose="02010600030101010101" pitchFamily="2" charset="-122"/>
                <a:ea typeface="宋体" panose="02010600030101010101" pitchFamily="2" charset="-122"/>
              </a:rPr>
              <a:t>2</a:t>
            </a:r>
            <a:r>
              <a:rPr lang="zh-CN" altLang="en-US" sz="4800" dirty="0">
                <a:latin typeface="宋体" panose="02010600030101010101" pitchFamily="2" charset="-122"/>
                <a:ea typeface="宋体" panose="02010600030101010101" pitchFamily="2" charset="-122"/>
              </a:rPr>
              <a:t>）最优子结构</a:t>
            </a:r>
            <a:r>
              <a:rPr lang="zh-CN" altLang="en-US" sz="4800" dirty="0" smtClean="0">
                <a:latin typeface="宋体" panose="02010600030101010101" pitchFamily="2" charset="-122"/>
                <a:ea typeface="宋体" panose="02010600030101010101" pitchFamily="2" charset="-122"/>
              </a:rPr>
              <a:t>。首先</a:t>
            </a:r>
            <a:r>
              <a:rPr lang="zh-CN" altLang="en-US" sz="4800" dirty="0">
                <a:latin typeface="宋体" panose="02010600030101010101" pitchFamily="2" charset="-122"/>
                <a:ea typeface="宋体" panose="02010600030101010101" pitchFamily="2" charset="-122"/>
              </a:rPr>
              <a:t>，大问题的最优解包含小问题的最优解；其次，可以通过小问题的最优解推导出大问题的最优解。</a:t>
            </a:r>
            <a:endParaRPr lang="zh-CN" altLang="zh-CN" sz="60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43722536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fade">
                                      <p:cBhvr>
                                        <p:cTn id="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0630" cy="2472"/>
            </a:xfrm>
            <a:prstGeom prst="rect">
              <a:avLst/>
            </a:prstGeom>
            <a:noFill/>
          </p:spPr>
          <p:txBody>
            <a:bodyPr wrap="square">
              <a:spAutoFit/>
            </a:bodyPr>
            <a:lstStyle/>
            <a:p>
              <a:pPr algn="l"/>
              <a:r>
                <a:rPr lang="en-US" altLang="zh-CN" sz="4800" b="1" spc="600" dirty="0" smtClean="0">
                  <a:solidFill>
                    <a:schemeClr val="bg1"/>
                  </a:solidFill>
                  <a:latin typeface="宋体" panose="02010600030101010101" pitchFamily="2" charset="-122"/>
                  <a:ea typeface="宋体" panose="02010600030101010101" pitchFamily="2" charset="-122"/>
                </a:rPr>
                <a:t>7.3 </a:t>
              </a:r>
              <a:r>
                <a:rPr lang="zh-CN" altLang="en-US" sz="4800" b="1" spc="600" dirty="0" smtClean="0">
                  <a:solidFill>
                    <a:schemeClr val="bg1"/>
                  </a:solidFill>
                  <a:latin typeface="宋体" panose="02010600030101010101" pitchFamily="2" charset="-122"/>
                  <a:ea typeface="宋体" panose="02010600030101010101" pitchFamily="2" charset="-122"/>
                </a:rPr>
                <a:t>线性</a:t>
              </a:r>
              <a:r>
                <a:rPr lang="en-US" altLang="zh-CN" sz="4800" b="1" spc="600" dirty="0" smtClean="0">
                  <a:solidFill>
                    <a:schemeClr val="bg1"/>
                  </a:solidFill>
                  <a:latin typeface="宋体" panose="02010600030101010101" pitchFamily="2" charset="-122"/>
                  <a:ea typeface="宋体" panose="02010600030101010101" pitchFamily="2" charset="-122"/>
                </a:rPr>
                <a:t>DP </a:t>
              </a:r>
            </a:p>
            <a:p>
              <a:pPr algn="l"/>
              <a:r>
                <a:rPr lang="en-US" altLang="zh-CN" sz="4800" b="1" spc="600" dirty="0" smtClean="0">
                  <a:solidFill>
                    <a:schemeClr val="bg1"/>
                  </a:solidFill>
                  <a:latin typeface="宋体" panose="02010600030101010101" pitchFamily="2" charset="-122"/>
                  <a:ea typeface="宋体" panose="02010600030101010101" pitchFamily="2" charset="-122"/>
                </a:rPr>
                <a:t>0/1</a:t>
              </a:r>
              <a:r>
                <a:rPr lang="zh-CN" altLang="en-US" sz="4800" b="1" spc="600" dirty="0" smtClean="0">
                  <a:solidFill>
                    <a:schemeClr val="bg1"/>
                  </a:solidFill>
                  <a:latin typeface="宋体" panose="02010600030101010101" pitchFamily="2" charset="-122"/>
                  <a:ea typeface="宋体" panose="02010600030101010101" pitchFamily="2" charset="-122"/>
                </a:rPr>
                <a:t>背包简化版   装箱</a:t>
              </a:r>
              <a:r>
                <a:rPr lang="zh-CN" altLang="en-US" sz="4800" b="1" spc="600" dirty="0">
                  <a:solidFill>
                    <a:schemeClr val="bg1"/>
                  </a:solidFill>
                  <a:latin typeface="宋体" panose="02010600030101010101" pitchFamily="2" charset="-122"/>
                  <a:ea typeface="宋体" panose="02010600030101010101" pitchFamily="2" charset="-122"/>
                </a:rPr>
                <a:t>问题  </a:t>
              </a:r>
              <a:r>
                <a:rPr lang="en-US" altLang="zh-CN" sz="4800" b="1" spc="600" dirty="0" err="1">
                  <a:solidFill>
                    <a:schemeClr val="bg1"/>
                  </a:solidFill>
                  <a:latin typeface="宋体" panose="02010600030101010101" pitchFamily="2" charset="-122"/>
                  <a:ea typeface="宋体" panose="02010600030101010101" pitchFamily="2" charset="-122"/>
                </a:rPr>
                <a:t>lanqiaoOJ</a:t>
              </a:r>
              <a:r>
                <a:rPr lang="zh-CN" altLang="en-US" sz="4800" b="1" spc="600" dirty="0">
                  <a:solidFill>
                    <a:schemeClr val="bg1"/>
                  </a:solidFill>
                  <a:latin typeface="宋体" panose="02010600030101010101" pitchFamily="2" charset="-122"/>
                  <a:ea typeface="宋体" panose="02010600030101010101" pitchFamily="2" charset="-122"/>
                </a:rPr>
                <a:t>题号</a:t>
              </a:r>
              <a:r>
                <a:rPr lang="en-US" altLang="zh-CN" sz="4800" b="1" spc="600" dirty="0">
                  <a:solidFill>
                    <a:schemeClr val="bg1"/>
                  </a:solidFill>
                  <a:latin typeface="宋体" panose="02010600030101010101" pitchFamily="2" charset="-122"/>
                  <a:ea typeface="宋体" panose="02010600030101010101" pitchFamily="2" charset="-122"/>
                </a:rPr>
                <a:t>763</a:t>
              </a:r>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6186309"/>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有一个箱子容量为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（正整数，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0≤V≤20000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），同时有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0&lt; n ≤ 30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），每个物品有一个体积（正整数）。要求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个物品中，任取若干个装入箱内，使箱子的剩余空间为最小。</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输入第一行，一个整数，表示箱子容量。第二行，一个整数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个物品。接下来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行，分别表示这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个物品的各自体积。</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输出一行，表示箱子剩余空间。</a:t>
            </a:r>
          </a:p>
        </p:txBody>
      </p:sp>
    </p:spTree>
    <p:custDataLst>
      <p:tags r:id="rId1"/>
    </p:custDataLst>
    <p:extLst>
      <p:ext uri="{BB962C8B-B14F-4D97-AF65-F5344CB8AC3E}">
        <p14:creationId xmlns:p14="http://schemas.microsoft.com/office/powerpoint/2010/main" val="424193877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2472"/>
            </a:xfrm>
            <a:prstGeom prst="rect">
              <a:avLst/>
            </a:prstGeom>
            <a:noFill/>
          </p:spPr>
          <p:txBody>
            <a:bodyPr wrap="square">
              <a:spAutoFit/>
            </a:bodyPr>
            <a:lstStyle/>
            <a:p>
              <a:pPr algn="l"/>
              <a:r>
                <a:rPr lang="en-US" altLang="zh-CN" sz="4800" b="1" spc="600" dirty="0" smtClean="0">
                  <a:solidFill>
                    <a:schemeClr val="bg1"/>
                  </a:solidFill>
                  <a:latin typeface="宋体" panose="02010600030101010101" pitchFamily="2" charset="-122"/>
                  <a:ea typeface="宋体" panose="02010600030101010101" pitchFamily="2" charset="-122"/>
                </a:rPr>
                <a:t>0/1</a:t>
              </a:r>
              <a:r>
                <a:rPr lang="zh-CN" altLang="en-US" sz="4800" b="1" spc="600" dirty="0" smtClean="0">
                  <a:solidFill>
                    <a:schemeClr val="bg1"/>
                  </a:solidFill>
                  <a:latin typeface="宋体" panose="02010600030101010101" pitchFamily="2" charset="-122"/>
                  <a:ea typeface="宋体" panose="02010600030101010101" pitchFamily="2" charset="-122"/>
                </a:rPr>
                <a:t>背包简化版</a:t>
              </a:r>
              <a:endParaRPr lang="en-US" altLang="zh-CN" sz="4800" b="1" spc="600" dirty="0" smtClean="0">
                <a:solidFill>
                  <a:schemeClr val="bg1"/>
                </a:solidFill>
                <a:latin typeface="宋体" panose="02010600030101010101" pitchFamily="2" charset="-122"/>
                <a:ea typeface="宋体" panose="02010600030101010101" pitchFamily="2" charset="-122"/>
              </a:endParaRPr>
            </a:p>
            <a:p>
              <a:pPr algn="l"/>
              <a:r>
                <a:rPr lang="zh-CN" altLang="en-US" sz="4800" b="1" spc="600" dirty="0">
                  <a:solidFill>
                    <a:schemeClr val="bg1"/>
                  </a:solidFill>
                  <a:latin typeface="宋体" panose="02010600030101010101" pitchFamily="2" charset="-122"/>
                  <a:ea typeface="宋体" panose="02010600030101010101" pitchFamily="2" charset="-122"/>
                </a:rPr>
                <a:t>装箱问题  </a:t>
              </a:r>
              <a:r>
                <a:rPr lang="en-US" altLang="zh-CN" sz="4800" b="1" spc="600" dirty="0" err="1">
                  <a:solidFill>
                    <a:schemeClr val="bg1"/>
                  </a:solidFill>
                  <a:latin typeface="宋体" panose="02010600030101010101" pitchFamily="2" charset="-122"/>
                  <a:ea typeface="宋体" panose="02010600030101010101" pitchFamily="2" charset="-122"/>
                </a:rPr>
                <a:t>lanqiaoOJ</a:t>
              </a:r>
              <a:r>
                <a:rPr lang="zh-CN" altLang="en-US" sz="4800" b="1" spc="600" dirty="0">
                  <a:solidFill>
                    <a:schemeClr val="bg1"/>
                  </a:solidFill>
                  <a:latin typeface="宋体" panose="02010600030101010101" pitchFamily="2" charset="-122"/>
                  <a:ea typeface="宋体" panose="02010600030101010101" pitchFamily="2" charset="-122"/>
                </a:rPr>
                <a:t>题号</a:t>
              </a:r>
              <a:r>
                <a:rPr lang="en-US" altLang="zh-CN" sz="4800" b="1" spc="600" dirty="0">
                  <a:solidFill>
                    <a:schemeClr val="bg1"/>
                  </a:solidFill>
                  <a:latin typeface="宋体" panose="02010600030101010101" pitchFamily="2" charset="-122"/>
                  <a:ea typeface="宋体" panose="02010600030101010101" pitchFamily="2" charset="-122"/>
                </a:rPr>
                <a:t>763</a:t>
              </a:r>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460521" y="2806721"/>
            <a:ext cx="23055462" cy="979499"/>
          </a:xfrm>
          <a:prstGeom prst="rect">
            <a:avLst/>
          </a:prstGeom>
          <a:noFill/>
        </p:spPr>
        <p:txBody>
          <a:bodyPr wrap="square" rtlCol="0">
            <a:spAutoFit/>
          </a:bodyPr>
          <a:lstStyle/>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背包的简化版，</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不管</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物品的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价格。把体积（不是价格）看成最优化目标：</a:t>
            </a:r>
            <a:r>
              <a:rPr lang="zh-CN" altLang="en-US" sz="4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最大化体积。</a:t>
            </a:r>
            <a:endPar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6185164" y="539109"/>
            <a:ext cx="9182767" cy="16677530"/>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3454003" y="4690315"/>
            <a:ext cx="19304397" cy="8217634"/>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#include&lt;bits/</a:t>
            </a:r>
            <a:r>
              <a:rPr lang="en-US" altLang="zh-CN" sz="4400" dirty="0" err="1">
                <a:solidFill>
                  <a:schemeClr val="tx1"/>
                </a:solidFill>
                <a:latin typeface="宋体" panose="02010600030101010101" pitchFamily="2" charset="-122"/>
                <a:ea typeface="宋体" panose="02010600030101010101" pitchFamily="2" charset="-122"/>
              </a:rPr>
              <a:t>stdc</a:t>
            </a:r>
            <a:r>
              <a:rPr lang="en-US" altLang="zh-CN" sz="4400" dirty="0">
                <a:solidFill>
                  <a:schemeClr val="tx1"/>
                </a:solidFill>
                <a:latin typeface="宋体" panose="02010600030101010101" pitchFamily="2" charset="-122"/>
                <a:ea typeface="宋体" panose="02010600030101010101" pitchFamily="2" charset="-122"/>
              </a:rPr>
              <a:t>++.h&gt;</a:t>
            </a:r>
          </a:p>
          <a:p>
            <a:pPr algn="l"/>
            <a:r>
              <a:rPr lang="en-US" altLang="zh-CN" sz="4400" dirty="0">
                <a:solidFill>
                  <a:schemeClr val="tx1"/>
                </a:solidFill>
                <a:latin typeface="宋体" panose="02010600030101010101" pitchFamily="2" charset="-122"/>
                <a:ea typeface="宋体" panose="02010600030101010101" pitchFamily="2" charset="-122"/>
              </a:rPr>
              <a:t>using namespace </a:t>
            </a:r>
            <a:r>
              <a:rPr lang="en-US" altLang="zh-CN" sz="4400" dirty="0" err="1">
                <a:solidFill>
                  <a:schemeClr val="tx1"/>
                </a:solidFill>
                <a:latin typeface="宋体" panose="02010600030101010101" pitchFamily="2" charset="-122"/>
                <a:ea typeface="宋体" panose="02010600030101010101" pitchFamily="2" charset="-122"/>
              </a:rPr>
              <a:t>std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[20010];</a:t>
            </a:r>
          </a:p>
          <a:p>
            <a:pPr algn="l"/>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w[40];</a:t>
            </a:r>
          </a:p>
          <a:p>
            <a:pPr algn="l"/>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main(){</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V,n</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scanf</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d%d</a:t>
            </a:r>
            <a:r>
              <a:rPr lang="en-US" altLang="zh-CN" sz="4400" dirty="0">
                <a:solidFill>
                  <a:schemeClr val="tx1"/>
                </a:solidFill>
                <a:latin typeface="宋体" panose="02010600030101010101" pitchFamily="2" charset="-122"/>
                <a:ea typeface="宋体" panose="02010600030101010101" pitchFamily="2" charset="-122"/>
              </a:rPr>
              <a:t>",&amp;</a:t>
            </a:r>
            <a:r>
              <a:rPr lang="en-US" altLang="zh-CN" sz="4400" dirty="0" err="1">
                <a:solidFill>
                  <a:schemeClr val="tx1"/>
                </a:solidFill>
                <a:latin typeface="宋体" panose="02010600030101010101" pitchFamily="2" charset="-122"/>
                <a:ea typeface="宋体" panose="02010600030101010101" pitchFamily="2" charset="-122"/>
              </a:rPr>
              <a:t>V,&amp;n</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=1;i&lt;=</a:t>
            </a:r>
            <a:r>
              <a:rPr lang="en-US" altLang="zh-CN" sz="4400" dirty="0" err="1">
                <a:solidFill>
                  <a:schemeClr val="tx1"/>
                </a:solidFill>
                <a:latin typeface="宋体" panose="02010600030101010101" pitchFamily="2" charset="-122"/>
                <a:ea typeface="宋体" panose="02010600030101010101" pitchFamily="2" charset="-122"/>
              </a:rPr>
              <a:t>n;i</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scanf</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d",&amp;w</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=1;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&lt;=n;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j=V; j&gt;=w[</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[j] =max(</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[j],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[j-w[</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]]+w[</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printf</a:t>
            </a:r>
            <a:r>
              <a:rPr lang="en-US" altLang="zh-CN" sz="4400" dirty="0">
                <a:solidFill>
                  <a:schemeClr val="tx1"/>
                </a:solidFill>
                <a:latin typeface="宋体" panose="02010600030101010101" pitchFamily="2" charset="-122"/>
                <a:ea typeface="宋体" panose="02010600030101010101" pitchFamily="2" charset="-122"/>
              </a:rPr>
              <a:t>("%d\n",</a:t>
            </a:r>
            <a:r>
              <a:rPr lang="en-US" altLang="zh-CN" sz="4400" dirty="0" err="1">
                <a:solidFill>
                  <a:schemeClr val="tx1"/>
                </a:solidFill>
                <a:latin typeface="宋体" panose="02010600030101010101" pitchFamily="2" charset="-122"/>
                <a:ea typeface="宋体" panose="02010600030101010101" pitchFamily="2" charset="-122"/>
              </a:rPr>
              <a:t>V-dp</a:t>
            </a:r>
            <a:r>
              <a:rPr lang="en-US" altLang="zh-CN" sz="4400" dirty="0">
                <a:solidFill>
                  <a:schemeClr val="tx1"/>
                </a:solidFill>
                <a:latin typeface="宋体" panose="02010600030101010101" pitchFamily="2" charset="-122"/>
                <a:ea typeface="宋体" panose="02010600030101010101" pitchFamily="2" charset="-122"/>
              </a:rPr>
              <a:t>[V]);</a:t>
            </a:r>
          </a:p>
          <a:p>
            <a:pPr algn="l"/>
            <a:r>
              <a:rPr lang="en-US" altLang="zh-CN" sz="44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37223859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724" y="392"/>
              <a:ext cx="31716" cy="2860"/>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0/1</a:t>
              </a:r>
              <a:r>
                <a:rPr lang="zh-CN" altLang="en-US" sz="5600" b="1" spc="600" dirty="0" smtClean="0">
                  <a:solidFill>
                    <a:schemeClr val="bg1"/>
                  </a:solidFill>
                  <a:latin typeface="宋体" panose="02010600030101010101" pitchFamily="2" charset="-122"/>
                  <a:ea typeface="宋体" panose="02010600030101010101" pitchFamily="2" charset="-122"/>
                </a:rPr>
                <a:t>背包的方案数</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600" b="1" spc="600" dirty="0">
                  <a:solidFill>
                    <a:schemeClr val="bg1"/>
                  </a:solidFill>
                  <a:latin typeface="宋体" panose="02010600030101010101" pitchFamily="2" charset="-122"/>
                  <a:ea typeface="宋体" panose="02010600030101010101" pitchFamily="2" charset="-122"/>
                </a:rPr>
                <a:t>2022  2022</a:t>
              </a:r>
              <a:r>
                <a:rPr lang="zh-CN" altLang="en-US" sz="5600" b="1" spc="600" dirty="0" smtClean="0">
                  <a:solidFill>
                    <a:schemeClr val="bg1"/>
                  </a:solidFill>
                  <a:latin typeface="宋体" panose="02010600030101010101" pitchFamily="2" charset="-122"/>
                  <a:ea typeface="宋体" panose="02010600030101010101" pitchFamily="2" charset="-122"/>
                </a:rPr>
                <a:t>年届</a:t>
              </a:r>
              <a:r>
                <a:rPr lang="zh-CN" altLang="en-US" sz="5600" b="1" spc="600" dirty="0">
                  <a:solidFill>
                    <a:schemeClr val="bg1"/>
                  </a:solidFill>
                  <a:latin typeface="宋体" panose="02010600030101010101" pitchFamily="2" charset="-122"/>
                  <a:ea typeface="宋体" panose="02010600030101010101" pitchFamily="2" charset="-122"/>
                </a:rPr>
                <a:t>国赛，填空题，</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2186</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710606" y="3829050"/>
            <a:ext cx="22143307" cy="9350237"/>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en-US" altLang="zh-CN" sz="4800" dirty="0">
                <a:solidFill>
                  <a:srgbClr val="0070C0"/>
                </a:solidFill>
                <a:latin typeface="宋体" panose="02010600030101010101" pitchFamily="2" charset="-122"/>
                <a:ea typeface="宋体" panose="02010600030101010101" pitchFamily="2" charset="-122"/>
              </a:rPr>
              <a:t>【</a:t>
            </a:r>
            <a:r>
              <a:rPr lang="zh-CN" altLang="en-US" sz="4800" dirty="0">
                <a:solidFill>
                  <a:srgbClr val="0070C0"/>
                </a:solidFill>
                <a:latin typeface="宋体" panose="02010600030101010101" pitchFamily="2" charset="-122"/>
                <a:ea typeface="宋体" panose="02010600030101010101" pitchFamily="2" charset="-122"/>
              </a:rPr>
              <a:t>题目描述</a:t>
            </a:r>
            <a:r>
              <a:rPr lang="en-US" altLang="zh-CN" sz="4800" dirty="0">
                <a:solidFill>
                  <a:srgbClr val="0070C0"/>
                </a:solidFill>
                <a:latin typeface="宋体" panose="02010600030101010101" pitchFamily="2" charset="-122"/>
                <a:ea typeface="宋体" panose="02010600030101010101" pitchFamily="2" charset="-122"/>
              </a:rPr>
              <a:t>】</a:t>
            </a:r>
            <a:r>
              <a:rPr lang="zh-CN" altLang="en-US" sz="4800" dirty="0">
                <a:latin typeface="宋体" panose="02010600030101010101" pitchFamily="2" charset="-122"/>
                <a:ea typeface="宋体" panose="02010600030101010101" pitchFamily="2" charset="-122"/>
              </a:rPr>
              <a:t>将</a:t>
            </a:r>
            <a:r>
              <a:rPr lang="en-US" altLang="zh-CN" sz="4800" dirty="0">
                <a:latin typeface="宋体" panose="02010600030101010101" pitchFamily="2" charset="-122"/>
                <a:ea typeface="宋体" panose="02010600030101010101" pitchFamily="2" charset="-122"/>
              </a:rPr>
              <a:t>2022</a:t>
            </a:r>
            <a:r>
              <a:rPr lang="zh-CN" altLang="en-US" sz="4800" dirty="0">
                <a:latin typeface="宋体" panose="02010600030101010101" pitchFamily="2" charset="-122"/>
                <a:ea typeface="宋体" panose="02010600030101010101" pitchFamily="2" charset="-122"/>
              </a:rPr>
              <a:t>拆分成</a:t>
            </a:r>
            <a:r>
              <a:rPr lang="en-US" altLang="zh-CN" sz="4800" dirty="0">
                <a:latin typeface="宋体" panose="02010600030101010101" pitchFamily="2" charset="-122"/>
                <a:ea typeface="宋体" panose="02010600030101010101" pitchFamily="2" charset="-122"/>
              </a:rPr>
              <a:t>10</a:t>
            </a:r>
            <a:r>
              <a:rPr lang="zh-CN" altLang="en-US" sz="4800" dirty="0">
                <a:latin typeface="宋体" panose="02010600030101010101" pitchFamily="2" charset="-122"/>
                <a:ea typeface="宋体" panose="02010600030101010101" pitchFamily="2" charset="-122"/>
              </a:rPr>
              <a:t>个互不相同的正整数之和，总共有多少种拆分方法？注意交换顺序视为同一种方法</a:t>
            </a:r>
            <a:r>
              <a:rPr lang="zh-CN" altLang="en-US" sz="4800" dirty="0" smtClean="0">
                <a:latin typeface="宋体" panose="02010600030101010101" pitchFamily="2" charset="-122"/>
                <a:ea typeface="宋体" panose="02010600030101010101" pitchFamily="2" charset="-122"/>
              </a:rPr>
              <a:t>。</a:t>
            </a:r>
            <a:endParaRPr lang="en-US" altLang="zh-CN" sz="4800" dirty="0" smtClean="0">
              <a:latin typeface="宋体" panose="02010600030101010101" pitchFamily="2" charset="-122"/>
              <a:ea typeface="宋体" panose="02010600030101010101" pitchFamily="2" charset="-122"/>
            </a:endParaRPr>
          </a:p>
          <a:p>
            <a:pPr marL="0" indent="0">
              <a:lnSpc>
                <a:spcPct val="150000"/>
              </a:lnSpc>
              <a:spcBef>
                <a:spcPts val="0"/>
              </a:spcBef>
              <a:buNone/>
            </a:pPr>
            <a:endParaRPr lang="en-US" altLang="zh-CN" sz="4800" dirty="0" smtClean="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800" dirty="0">
                <a:latin typeface="宋体" panose="02010600030101010101" pitchFamily="2" charset="-122"/>
                <a:ea typeface="宋体" panose="02010600030101010101" pitchFamily="2" charset="-122"/>
              </a:rPr>
              <a:t>注意交换顺序视为同一种方法</a:t>
            </a:r>
            <a:r>
              <a:rPr lang="en-US" altLang="zh-CN" sz="4800" dirty="0">
                <a:latin typeface="宋体" panose="02010600030101010101" pitchFamily="2" charset="-122"/>
                <a:ea typeface="宋体" panose="02010600030101010101" pitchFamily="2" charset="-122"/>
              </a:rPr>
              <a:t>, </a:t>
            </a:r>
            <a:r>
              <a:rPr lang="zh-CN" altLang="en-US" sz="4800" dirty="0" smtClean="0">
                <a:latin typeface="宋体" panose="02010600030101010101" pitchFamily="2" charset="-122"/>
                <a:ea typeface="宋体" panose="02010600030101010101" pitchFamily="2" charset="-122"/>
              </a:rPr>
              <a:t>例如：</a:t>
            </a:r>
            <a:endParaRPr lang="en-US" altLang="zh-CN" sz="4800" dirty="0" smtClean="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 </a:t>
            </a:r>
            <a:r>
              <a:rPr lang="en-US" altLang="zh-CN" sz="4800" dirty="0" smtClean="0">
                <a:latin typeface="宋体" panose="02010600030101010101" pitchFamily="2" charset="-122"/>
                <a:ea typeface="宋体" panose="02010600030101010101" pitchFamily="2" charset="-122"/>
              </a:rPr>
              <a:t>	2022 = 1000+1022</a:t>
            </a:r>
          </a:p>
          <a:p>
            <a:pPr marL="0" indent="0">
              <a:lnSpc>
                <a:spcPct val="150000"/>
              </a:lnSpc>
              <a:spcBef>
                <a:spcPts val="0"/>
              </a:spcBef>
              <a:buNone/>
            </a:pPr>
            <a:r>
              <a:rPr lang="en-US" altLang="zh-CN" sz="4800" dirty="0" smtClean="0">
                <a:latin typeface="宋体" panose="02010600030101010101" pitchFamily="2" charset="-122"/>
                <a:ea typeface="宋体" panose="02010600030101010101" pitchFamily="2" charset="-122"/>
              </a:rPr>
              <a:t>	2022 = 1022+1000</a:t>
            </a:r>
          </a:p>
          <a:p>
            <a:pPr marL="0" indent="0">
              <a:lnSpc>
                <a:spcPct val="150000"/>
              </a:lnSpc>
              <a:spcBef>
                <a:spcPts val="0"/>
              </a:spcBef>
              <a:buNone/>
            </a:pPr>
            <a:r>
              <a:rPr lang="zh-CN" altLang="en-US" sz="4800" dirty="0" smtClean="0">
                <a:latin typeface="宋体" panose="02010600030101010101" pitchFamily="2" charset="-122"/>
                <a:ea typeface="宋体" panose="02010600030101010101" pitchFamily="2" charset="-122"/>
              </a:rPr>
              <a:t> 视为</a:t>
            </a:r>
            <a:r>
              <a:rPr lang="zh-CN" altLang="en-US" sz="4800" dirty="0">
                <a:latin typeface="宋体" panose="02010600030101010101" pitchFamily="2" charset="-122"/>
                <a:ea typeface="宋体" panose="02010600030101010101" pitchFamily="2" charset="-122"/>
              </a:rPr>
              <a:t>同一种方法。</a:t>
            </a:r>
            <a:endParaRPr lang="zh-CN" altLang="zh-CN"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665109213"/>
      </p:ext>
    </p:extLst>
  </p:cSld>
  <p:clrMapOvr>
    <a:masterClrMapping/>
  </p:clrMapOvr>
  <p:transition spd="slow" advClick="0" advTm="1000">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460520" y="2806721"/>
            <a:ext cx="23552659" cy="7201972"/>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题目求</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个数的组合情况，这十个数相加等于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2022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。因为是填空题可以不管运行时间，看起来可以用暴力</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for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循环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次，加上剪枝</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然而</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暴力的时间极长，因为答案是：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379187662194355221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5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这</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一题</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其实是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背包：背包容量为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2022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，物品体积为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1~2022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，往背包中装</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个物品，要求总体积为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2022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，问一共有多少种方案</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与</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标准背包的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区别：是</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求方案总数。</a:t>
            </a:r>
          </a:p>
        </p:txBody>
      </p:sp>
    </p:spTree>
    <p:custDataLst>
      <p:tags r:id="rId1"/>
    </p:custDataLst>
    <p:extLst>
      <p:ext uri="{BB962C8B-B14F-4D97-AF65-F5344CB8AC3E}">
        <p14:creationId xmlns:p14="http://schemas.microsoft.com/office/powerpoint/2010/main" val="27214069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460521" y="2806721"/>
            <a:ext cx="23055462" cy="8956298"/>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][j][k]</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表示数字</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取</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个，和</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的方案数</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下面</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的分析沿用标准</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背包的分析方法</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扩展到</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分两种</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情况</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Wingdings" panose="05000000000000000000" pitchFamily="2" charset="2"/>
              <a:buChar char="Ø"/>
            </a:pP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k≥i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可以要，也可以不要。</a:t>
            </a:r>
          </a:p>
          <a:p>
            <a:pPr lvl="1" indent="0" algn="l">
              <a:lnSpc>
                <a:spcPct val="150000"/>
              </a:lnSpc>
            </a:pP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1~i-1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中取</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个数，再取</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[i-1][j-1][k-</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a:lnSpc>
                <a:spcPct val="150000"/>
              </a:lnSpc>
            </a:pP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1~i-1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中取</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个数，等价于</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[i-1][j][k]</a:t>
            </a:r>
          </a:p>
          <a:p>
            <a:pPr algn="l">
              <a:lnSpc>
                <a:spcPct val="150000"/>
              </a:lnSpc>
            </a:pP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合起来</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][j][k</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[i-1][j][k]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[i-1][j-1][k-</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685800" indent="-685800" algn="l">
              <a:lnSpc>
                <a:spcPct val="150000"/>
              </a:lnSpc>
              <a:buFont typeface="Wingdings" panose="05000000000000000000" pitchFamily="2" charset="2"/>
              <a:buChar char="Ø"/>
            </a:pP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k&lt;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。由于数</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比总和</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还</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大，显然</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不能用。有：</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][j][k] =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[i-1][j][k]</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21589234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fade">
                                      <p:cBhvr>
                                        <p:cTn id="4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0" y="2709838"/>
            <a:ext cx="23055462" cy="1569660"/>
          </a:xfrm>
          <a:prstGeom prst="rect">
            <a:avLst/>
          </a:prstGeom>
          <a:noFill/>
        </p:spPr>
        <p:txBody>
          <a:bodyPr wrap="square" rtlCol="0">
            <a:spAutoFit/>
          </a:bodyPr>
          <a:lstStyle/>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][j][k]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[i-1][j][k]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[i-1][j-1][k-</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k&lt;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][j][k]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[i-1][j][k]</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6064052" y="-1784551"/>
            <a:ext cx="9436503" cy="2156460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218152" y="4760766"/>
            <a:ext cx="24007677" cy="8710077"/>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#include&lt;bits/</a:t>
            </a:r>
            <a:r>
              <a:rPr lang="en-US" altLang="zh-CN" sz="4000" dirty="0" err="1">
                <a:solidFill>
                  <a:schemeClr val="tx1"/>
                </a:solidFill>
                <a:latin typeface="宋体" panose="02010600030101010101" pitchFamily="2" charset="-122"/>
                <a:ea typeface="宋体" panose="02010600030101010101" pitchFamily="2" charset="-122"/>
              </a:rPr>
              <a:t>stdc</a:t>
            </a:r>
            <a:r>
              <a:rPr lang="en-US" altLang="zh-CN" sz="4000" dirty="0">
                <a:solidFill>
                  <a:schemeClr val="tx1"/>
                </a:solidFill>
                <a:latin typeface="宋体" panose="02010600030101010101" pitchFamily="2" charset="-122"/>
                <a:ea typeface="宋体" panose="02010600030101010101" pitchFamily="2" charset="-122"/>
              </a:rPr>
              <a:t>++.h&gt;</a:t>
            </a:r>
          </a:p>
          <a:p>
            <a:pPr algn="l"/>
            <a:r>
              <a:rPr lang="en-US" altLang="zh-CN" sz="4000" dirty="0">
                <a:solidFill>
                  <a:schemeClr val="tx1"/>
                </a:solidFill>
                <a:latin typeface="宋体" panose="02010600030101010101" pitchFamily="2" charset="-122"/>
                <a:ea typeface="宋体" panose="02010600030101010101" pitchFamily="2" charset="-122"/>
              </a:rPr>
              <a:t>using namespace </a:t>
            </a:r>
            <a:r>
              <a:rPr lang="en-US" altLang="zh-CN" sz="4000" dirty="0" err="1">
                <a:solidFill>
                  <a:schemeClr val="tx1"/>
                </a:solidFill>
                <a:latin typeface="宋体" panose="02010600030101010101" pitchFamily="2" charset="-122"/>
                <a:ea typeface="宋体" panose="02010600030101010101" pitchFamily="2" charset="-122"/>
              </a:rPr>
              <a:t>std</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long </a:t>
            </a:r>
            <a:r>
              <a:rPr lang="en-US" altLang="zh-CN" sz="4000" dirty="0" err="1">
                <a:solidFill>
                  <a:schemeClr val="tx1"/>
                </a:solidFill>
                <a:latin typeface="宋体" panose="02010600030101010101" pitchFamily="2" charset="-122"/>
                <a:ea typeface="宋体" panose="02010600030101010101" pitchFamily="2" charset="-122"/>
              </a:rPr>
              <a:t>long</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[2222][11][2222]={0};</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main(){</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=0;i&lt;=2022;i++)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][0][0]=1;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特别注意这个初始化</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=1;i&lt;=2022;i++)</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j=1;j&lt;=10;j++)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注意：</a:t>
            </a:r>
            <a:r>
              <a:rPr lang="en-US" altLang="zh-CN" sz="4000" dirty="0">
                <a:solidFill>
                  <a:schemeClr val="tx1"/>
                </a:solidFill>
                <a:latin typeface="宋体" panose="02010600030101010101" pitchFamily="2" charset="-122"/>
                <a:ea typeface="宋体" panose="02010600030101010101" pitchFamily="2" charset="-122"/>
              </a:rPr>
              <a:t>j</a:t>
            </a:r>
            <a:r>
              <a:rPr lang="zh-CN" altLang="en-US" sz="4000" dirty="0">
                <a:solidFill>
                  <a:schemeClr val="tx1"/>
                </a:solidFill>
                <a:latin typeface="宋体" panose="02010600030101010101" pitchFamily="2" charset="-122"/>
                <a:ea typeface="宋体" panose="02010600030101010101" pitchFamily="2" charset="-122"/>
              </a:rPr>
              <a:t>从小到大，或从大到小都行</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k=1;k&lt;=2022;k++){</a:t>
            </a:r>
          </a:p>
          <a:p>
            <a:pPr algn="l"/>
            <a:r>
              <a:rPr lang="en-US" altLang="zh-CN" sz="4000" dirty="0">
                <a:solidFill>
                  <a:schemeClr val="tx1"/>
                </a:solidFill>
                <a:latin typeface="宋体" panose="02010600030101010101" pitchFamily="2" charset="-122"/>
                <a:ea typeface="宋体" panose="02010600030101010101" pitchFamily="2" charset="-122"/>
              </a:rPr>
              <a:t>                if(k&lt;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][j][k]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[i-1][j][k];  //</a:t>
            </a:r>
            <a:r>
              <a:rPr lang="zh-CN" altLang="en-US" sz="4000" dirty="0">
                <a:solidFill>
                  <a:schemeClr val="tx1"/>
                </a:solidFill>
                <a:latin typeface="宋体" panose="02010600030101010101" pitchFamily="2" charset="-122"/>
                <a:ea typeface="宋体" panose="02010600030101010101" pitchFamily="2" charset="-122"/>
              </a:rPr>
              <a:t>无法装进背包</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else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][j][k]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[i-1][j][k]+</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[i-1][j-1][k-</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cout</a:t>
            </a:r>
            <a:r>
              <a:rPr lang="en-US" altLang="zh-CN" sz="4000" dirty="0">
                <a:solidFill>
                  <a:schemeClr val="tx1"/>
                </a:solidFill>
                <a:latin typeface="宋体" panose="02010600030101010101" pitchFamily="2" charset="-122"/>
                <a:ea typeface="宋体" panose="02010600030101010101" pitchFamily="2" charset="-122"/>
              </a:rPr>
              <a:t> &lt;&lt;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[2022][10][2022];</a:t>
            </a:r>
          </a:p>
          <a:p>
            <a:pPr algn="l"/>
            <a:r>
              <a:rPr lang="en-US" altLang="zh-CN" sz="4000" dirty="0">
                <a:solidFill>
                  <a:schemeClr val="tx1"/>
                </a:solidFill>
                <a:latin typeface="宋体" panose="02010600030101010101" pitchFamily="2" charset="-122"/>
                <a:ea typeface="宋体" panose="02010600030101010101" pitchFamily="2" charset="-122"/>
              </a:rPr>
              <a:t>    return 0;</a:t>
            </a:r>
          </a:p>
          <a:p>
            <a:pPr algn="l"/>
            <a:r>
              <a:rPr lang="en-US" altLang="zh-CN" sz="4000" dirty="0">
                <a:solidFill>
                  <a:schemeClr val="tx1"/>
                </a:solidFill>
                <a:latin typeface="宋体" panose="02010600030101010101" pitchFamily="2" charset="-122"/>
                <a:ea typeface="宋体" panose="02010600030101010101" pitchFamily="2" charset="-122"/>
              </a:rPr>
              <a:t>}</a:t>
            </a:r>
          </a:p>
        </p:txBody>
      </p:sp>
      <p:sp>
        <p:nvSpPr>
          <p:cNvPr id="14" name="文本框 13"/>
          <p:cNvSpPr txBox="1"/>
          <p:nvPr/>
        </p:nvSpPr>
        <p:spPr>
          <a:xfrm>
            <a:off x="460351" y="655806"/>
            <a:ext cx="20138611" cy="954107"/>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不用滚动数组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sp>
        <p:nvSpPr>
          <p:cNvPr id="3" name="矩形标注 2"/>
          <p:cNvSpPr/>
          <p:nvPr/>
        </p:nvSpPr>
        <p:spPr>
          <a:xfrm>
            <a:off x="19676175" y="4886492"/>
            <a:ext cx="3776862" cy="1396665"/>
          </a:xfrm>
          <a:prstGeom prst="wedgeRectCallout">
            <a:avLst>
              <a:gd name="adj1" fmla="val -90247"/>
              <a:gd name="adj2" fmla="val 80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smtClean="0">
                <a:solidFill>
                  <a:srgbClr val="FFFF00"/>
                </a:solidFill>
              </a:rPr>
              <a:t>复杂度？</a:t>
            </a:r>
            <a:endParaRPr lang="zh-CN" altLang="en-US" sz="4800" dirty="0">
              <a:solidFill>
                <a:srgbClr val="FFFF00"/>
              </a:solidFill>
            </a:endParaRPr>
          </a:p>
        </p:txBody>
      </p:sp>
    </p:spTree>
    <p:custDataLst>
      <p:tags r:id="rId1"/>
    </p:custDataLst>
    <p:extLst>
      <p:ext uri="{BB962C8B-B14F-4D97-AF65-F5344CB8AC3E}">
        <p14:creationId xmlns:p14="http://schemas.microsoft.com/office/powerpoint/2010/main" val="4631316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0" y="2709838"/>
            <a:ext cx="23055462" cy="1569660"/>
          </a:xfrm>
          <a:prstGeom prst="rect">
            <a:avLst/>
          </a:prstGeom>
          <a:noFill/>
        </p:spPr>
        <p:txBody>
          <a:bodyPr wrap="square" rtlCol="0">
            <a:spAutoFit/>
          </a:bodyPr>
          <a:lstStyle/>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][j][k]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[i-1][j][k]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[i-1][j-1][k-</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k&lt;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][j][k]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[i-1][j][k]</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5412850" y="-840851"/>
            <a:ext cx="9392698" cy="20218401"/>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1108718" y="5008399"/>
            <a:ext cx="21260849" cy="8956298"/>
          </a:xfrm>
          <a:prstGeom prst="rect">
            <a:avLst/>
          </a:prstGeom>
          <a:noFill/>
          <a:ln>
            <a:noFill/>
          </a:ln>
        </p:spPr>
        <p:txBody>
          <a:bodyPr wrap="square" rtlCol="0">
            <a:spAutoFit/>
          </a:bodyPr>
          <a:lstStyle/>
          <a:p>
            <a:pPr algn="l"/>
            <a:r>
              <a:rPr lang="en-US" altLang="zh-CN" sz="4800" dirty="0">
                <a:solidFill>
                  <a:schemeClr val="tx1"/>
                </a:solidFill>
                <a:latin typeface="宋体" panose="02010600030101010101" pitchFamily="2" charset="-122"/>
                <a:ea typeface="宋体" panose="02010600030101010101" pitchFamily="2" charset="-122"/>
              </a:rPr>
              <a:t>#include&lt;bits/</a:t>
            </a:r>
            <a:r>
              <a:rPr lang="en-US" altLang="zh-CN" sz="4800" dirty="0" err="1">
                <a:solidFill>
                  <a:schemeClr val="tx1"/>
                </a:solidFill>
                <a:latin typeface="宋体" panose="02010600030101010101" pitchFamily="2" charset="-122"/>
                <a:ea typeface="宋体" panose="02010600030101010101" pitchFamily="2" charset="-122"/>
              </a:rPr>
              <a:t>stdc</a:t>
            </a:r>
            <a:r>
              <a:rPr lang="en-US" altLang="zh-CN" sz="4800" dirty="0">
                <a:solidFill>
                  <a:schemeClr val="tx1"/>
                </a:solidFill>
                <a:latin typeface="宋体" panose="02010600030101010101" pitchFamily="2" charset="-122"/>
                <a:ea typeface="宋体" panose="02010600030101010101" pitchFamily="2" charset="-122"/>
              </a:rPr>
              <a:t>++.h&gt;</a:t>
            </a:r>
          </a:p>
          <a:p>
            <a:pPr algn="l"/>
            <a:r>
              <a:rPr lang="en-US" altLang="zh-CN" sz="4800" dirty="0">
                <a:solidFill>
                  <a:schemeClr val="tx1"/>
                </a:solidFill>
                <a:latin typeface="宋体" panose="02010600030101010101" pitchFamily="2" charset="-122"/>
                <a:ea typeface="宋体" panose="02010600030101010101" pitchFamily="2" charset="-122"/>
              </a:rPr>
              <a:t>using namespace </a:t>
            </a:r>
            <a:r>
              <a:rPr lang="en-US" altLang="zh-CN" sz="4800" dirty="0" err="1">
                <a:solidFill>
                  <a:schemeClr val="tx1"/>
                </a:solidFill>
                <a:latin typeface="宋体" panose="02010600030101010101" pitchFamily="2" charset="-122"/>
                <a:ea typeface="宋体" panose="02010600030101010101" pitchFamily="2" charset="-122"/>
              </a:rPr>
              <a:t>std</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long </a:t>
            </a:r>
            <a:r>
              <a:rPr lang="en-US" altLang="zh-CN" sz="4800" dirty="0" err="1">
                <a:solidFill>
                  <a:schemeClr val="tx1"/>
                </a:solidFill>
                <a:latin typeface="宋体" panose="02010600030101010101" pitchFamily="2" charset="-122"/>
                <a:ea typeface="宋体" panose="02010600030101010101" pitchFamily="2" charset="-122"/>
              </a:rPr>
              <a:t>long</a:t>
            </a:r>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[11][2222];</a:t>
            </a:r>
          </a:p>
          <a:p>
            <a:pPr algn="l"/>
            <a:r>
              <a:rPr lang="en-US" altLang="zh-CN" sz="4800" dirty="0" err="1">
                <a:solidFill>
                  <a:schemeClr val="tx1"/>
                </a:solidFill>
                <a:latin typeface="宋体" panose="02010600030101010101" pitchFamily="2" charset="-122"/>
                <a:ea typeface="宋体" panose="02010600030101010101" pitchFamily="2" charset="-122"/>
              </a:rPr>
              <a:t>int</a:t>
            </a:r>
            <a:r>
              <a:rPr lang="en-US" altLang="zh-CN" sz="4800" dirty="0">
                <a:solidFill>
                  <a:schemeClr val="tx1"/>
                </a:solidFill>
                <a:latin typeface="宋体" panose="02010600030101010101" pitchFamily="2" charset="-122"/>
                <a:ea typeface="宋体" panose="02010600030101010101" pitchFamily="2" charset="-122"/>
              </a:rPr>
              <a:t> main(){</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[0][0]=1;</a:t>
            </a:r>
          </a:p>
          <a:p>
            <a:pPr algn="l"/>
            <a:r>
              <a:rPr lang="en-US" altLang="zh-CN" sz="4800" dirty="0">
                <a:solidFill>
                  <a:schemeClr val="tx1"/>
                </a:solidFill>
                <a:latin typeface="宋体" panose="02010600030101010101" pitchFamily="2" charset="-122"/>
                <a:ea typeface="宋体" panose="02010600030101010101" pitchFamily="2" charset="-122"/>
              </a:rPr>
              <a:t>    for(</a:t>
            </a:r>
            <a:r>
              <a:rPr lang="en-US" altLang="zh-CN" sz="4800" dirty="0" err="1">
                <a:solidFill>
                  <a:schemeClr val="tx1"/>
                </a:solidFill>
                <a:latin typeface="宋体" panose="02010600030101010101" pitchFamily="2" charset="-122"/>
                <a:ea typeface="宋体" panose="02010600030101010101" pitchFamily="2" charset="-122"/>
              </a:rPr>
              <a:t>int</a:t>
            </a:r>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=1;i&lt;=2022;i++)</a:t>
            </a:r>
          </a:p>
          <a:p>
            <a:pPr algn="l"/>
            <a:r>
              <a:rPr lang="en-US" altLang="zh-CN" sz="4800" dirty="0">
                <a:solidFill>
                  <a:schemeClr val="tx1"/>
                </a:solidFill>
                <a:latin typeface="宋体" panose="02010600030101010101" pitchFamily="2" charset="-122"/>
                <a:ea typeface="宋体" panose="02010600030101010101" pitchFamily="2" charset="-122"/>
              </a:rPr>
              <a:t>        for(</a:t>
            </a:r>
            <a:r>
              <a:rPr lang="en-US" altLang="zh-CN" sz="4800" dirty="0" err="1">
                <a:solidFill>
                  <a:schemeClr val="tx1"/>
                </a:solidFill>
                <a:latin typeface="宋体" panose="02010600030101010101" pitchFamily="2" charset="-122"/>
                <a:ea typeface="宋体" panose="02010600030101010101" pitchFamily="2" charset="-122"/>
              </a:rPr>
              <a:t>int</a:t>
            </a:r>
            <a:r>
              <a:rPr lang="en-US" altLang="zh-CN" sz="4800" dirty="0">
                <a:solidFill>
                  <a:schemeClr val="tx1"/>
                </a:solidFill>
                <a:latin typeface="宋体" panose="02010600030101010101" pitchFamily="2" charset="-122"/>
                <a:ea typeface="宋体" panose="02010600030101010101" pitchFamily="2" charset="-122"/>
              </a:rPr>
              <a:t> j=10;j&gt;=1;j--)             //</a:t>
            </a:r>
            <a:r>
              <a:rPr lang="zh-CN" altLang="en-US" sz="4800" dirty="0">
                <a:solidFill>
                  <a:schemeClr val="tx1"/>
                </a:solidFill>
                <a:latin typeface="宋体" panose="02010600030101010101" pitchFamily="2" charset="-122"/>
                <a:ea typeface="宋体" panose="02010600030101010101" pitchFamily="2" charset="-122"/>
              </a:rPr>
              <a:t>注意：</a:t>
            </a:r>
            <a:r>
              <a:rPr lang="en-US" altLang="zh-CN" sz="4800" dirty="0">
                <a:solidFill>
                  <a:schemeClr val="tx1"/>
                </a:solidFill>
                <a:latin typeface="宋体" panose="02010600030101010101" pitchFamily="2" charset="-122"/>
                <a:ea typeface="宋体" panose="02010600030101010101" pitchFamily="2" charset="-122"/>
              </a:rPr>
              <a:t>j</a:t>
            </a:r>
            <a:r>
              <a:rPr lang="zh-CN" altLang="en-US" sz="4800" dirty="0">
                <a:solidFill>
                  <a:schemeClr val="tx1"/>
                </a:solidFill>
                <a:latin typeface="宋体" panose="02010600030101010101" pitchFamily="2" charset="-122"/>
                <a:ea typeface="宋体" panose="02010600030101010101" pitchFamily="2" charset="-122"/>
              </a:rPr>
              <a:t>一定要从大到小</a:t>
            </a:r>
          </a:p>
          <a:p>
            <a:pPr algn="l"/>
            <a:r>
              <a:rPr lang="zh-CN" altLang="en-US" sz="4800" dirty="0">
                <a:solidFill>
                  <a:schemeClr val="tx1"/>
                </a:solidFill>
                <a:latin typeface="宋体" panose="02010600030101010101" pitchFamily="2" charset="-122"/>
                <a:ea typeface="宋体" panose="02010600030101010101" pitchFamily="2" charset="-122"/>
              </a:rPr>
              <a:t>            </a:t>
            </a:r>
            <a:r>
              <a:rPr lang="en-US" altLang="zh-CN" sz="4800" dirty="0">
                <a:solidFill>
                  <a:schemeClr val="tx1"/>
                </a:solidFill>
                <a:latin typeface="宋体" panose="02010600030101010101" pitchFamily="2" charset="-122"/>
                <a:ea typeface="宋体" panose="02010600030101010101" pitchFamily="2" charset="-122"/>
              </a:rPr>
              <a:t>for(</a:t>
            </a:r>
            <a:r>
              <a:rPr lang="en-US" altLang="zh-CN" sz="4800" dirty="0" err="1">
                <a:solidFill>
                  <a:schemeClr val="tx1"/>
                </a:solidFill>
                <a:latin typeface="宋体" panose="02010600030101010101" pitchFamily="2" charset="-122"/>
                <a:ea typeface="宋体" panose="02010600030101010101" pitchFamily="2" charset="-122"/>
              </a:rPr>
              <a:t>int</a:t>
            </a:r>
            <a:r>
              <a:rPr lang="en-US" altLang="zh-CN" sz="4800" dirty="0">
                <a:solidFill>
                  <a:schemeClr val="tx1"/>
                </a:solidFill>
                <a:latin typeface="宋体" panose="02010600030101010101" pitchFamily="2" charset="-122"/>
                <a:ea typeface="宋体" panose="02010600030101010101" pitchFamily="2" charset="-122"/>
              </a:rPr>
              <a:t> k=</a:t>
            </a:r>
            <a:r>
              <a:rPr lang="en-US" altLang="zh-CN" sz="4800" dirty="0" err="1">
                <a:solidFill>
                  <a:schemeClr val="tx1"/>
                </a:solidFill>
                <a:latin typeface="宋体" panose="02010600030101010101" pitchFamily="2" charset="-122"/>
                <a:ea typeface="宋体" panose="02010600030101010101" pitchFamily="2" charset="-122"/>
              </a:rPr>
              <a:t>i;k</a:t>
            </a:r>
            <a:r>
              <a:rPr lang="en-US" altLang="zh-CN" sz="4800" dirty="0">
                <a:solidFill>
                  <a:schemeClr val="tx1"/>
                </a:solidFill>
                <a:latin typeface="宋体" panose="02010600030101010101" pitchFamily="2" charset="-122"/>
                <a:ea typeface="宋体" panose="02010600030101010101" pitchFamily="2" charset="-122"/>
              </a:rPr>
              <a:t>&lt;=2022;k++)</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[j][k]+=</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[j-1][k-</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cout</a:t>
            </a:r>
            <a:r>
              <a:rPr lang="en-US" altLang="zh-CN" sz="4800" dirty="0">
                <a:solidFill>
                  <a:schemeClr val="tx1"/>
                </a:solidFill>
                <a:latin typeface="宋体" panose="02010600030101010101" pitchFamily="2" charset="-122"/>
                <a:ea typeface="宋体" panose="02010600030101010101" pitchFamily="2" charset="-122"/>
              </a:rPr>
              <a:t> &lt;&lt; </a:t>
            </a:r>
            <a:r>
              <a:rPr lang="en-US" altLang="zh-CN" sz="4800" dirty="0" err="1">
                <a:solidFill>
                  <a:schemeClr val="tx1"/>
                </a:solidFill>
                <a:latin typeface="宋体" panose="02010600030101010101" pitchFamily="2" charset="-122"/>
                <a:ea typeface="宋体" panose="02010600030101010101" pitchFamily="2" charset="-122"/>
              </a:rPr>
              <a:t>dp</a:t>
            </a:r>
            <a:r>
              <a:rPr lang="en-US" altLang="zh-CN" sz="4800" dirty="0">
                <a:solidFill>
                  <a:schemeClr val="tx1"/>
                </a:solidFill>
                <a:latin typeface="宋体" panose="02010600030101010101" pitchFamily="2" charset="-122"/>
                <a:ea typeface="宋体" panose="02010600030101010101" pitchFamily="2" charset="-122"/>
              </a:rPr>
              <a:t>[10][2022];</a:t>
            </a:r>
          </a:p>
          <a:p>
            <a:pPr algn="l"/>
            <a:r>
              <a:rPr lang="en-US" altLang="zh-CN" sz="4800" dirty="0">
                <a:solidFill>
                  <a:schemeClr val="tx1"/>
                </a:solidFill>
                <a:latin typeface="宋体" panose="02010600030101010101" pitchFamily="2" charset="-122"/>
                <a:ea typeface="宋体" panose="02010600030101010101" pitchFamily="2" charset="-122"/>
              </a:rPr>
              <a:t>    return 0;</a:t>
            </a:r>
          </a:p>
          <a:p>
            <a:pPr algn="l"/>
            <a:r>
              <a:rPr lang="en-US" altLang="zh-CN" sz="4800" dirty="0">
                <a:solidFill>
                  <a:schemeClr val="tx1"/>
                </a:solidFill>
                <a:latin typeface="宋体" panose="02010600030101010101" pitchFamily="2" charset="-122"/>
                <a:ea typeface="宋体" panose="02010600030101010101" pitchFamily="2" charset="-122"/>
              </a:rPr>
              <a:t>}</a:t>
            </a:r>
          </a:p>
        </p:txBody>
      </p:sp>
      <p:sp>
        <p:nvSpPr>
          <p:cNvPr id="14" name="文本框 13"/>
          <p:cNvSpPr txBox="1"/>
          <p:nvPr/>
        </p:nvSpPr>
        <p:spPr>
          <a:xfrm>
            <a:off x="460351" y="655806"/>
            <a:ext cx="20138611" cy="954107"/>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用滚动数组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2065283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完全背包</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小明的背包</a:t>
              </a:r>
              <a:r>
                <a:rPr lang="en-US" altLang="zh-CN" sz="5600" b="1" spc="600" dirty="0">
                  <a:solidFill>
                    <a:schemeClr val="bg1"/>
                  </a:solidFill>
                  <a:latin typeface="宋体" panose="02010600030101010101" pitchFamily="2" charset="-122"/>
                  <a:ea typeface="宋体" panose="02010600030101010101" pitchFamily="2" charset="-122"/>
                </a:rPr>
                <a:t>2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1175</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558328" y="34062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dirty="0">
                <a:solidFill>
                  <a:srgbClr val="0070C0"/>
                </a:solidFill>
              </a:rPr>
              <a:t>【</a:t>
            </a:r>
            <a:r>
              <a:rPr lang="zh-CN" altLang="en-US" dirty="0">
                <a:solidFill>
                  <a:srgbClr val="0070C0"/>
                </a:solidFill>
              </a:rPr>
              <a:t>题目描述</a:t>
            </a:r>
            <a:r>
              <a:rPr lang="en-US" altLang="zh-CN" dirty="0">
                <a:solidFill>
                  <a:srgbClr val="0070C0"/>
                </a:solidFill>
              </a:rPr>
              <a:t>】</a:t>
            </a:r>
            <a:r>
              <a:rPr lang="zh-CN" altLang="en-US" dirty="0"/>
              <a:t>小明有一个容量为 </a:t>
            </a:r>
            <a:r>
              <a:rPr lang="en-US" altLang="zh-CN" dirty="0"/>
              <a:t>C</a:t>
            </a:r>
            <a:r>
              <a:rPr lang="zh-CN" altLang="en-US" dirty="0"/>
              <a:t>的背包。这天他去商场购物，商场一共有 </a:t>
            </a:r>
            <a:r>
              <a:rPr lang="en-US" altLang="zh-CN" dirty="0"/>
              <a:t>N </a:t>
            </a:r>
            <a:r>
              <a:rPr lang="zh-CN" altLang="en-US" dirty="0"/>
              <a:t>种物品，第</a:t>
            </a:r>
            <a:r>
              <a:rPr lang="en-US" altLang="zh-CN" dirty="0" err="1"/>
              <a:t>i</a:t>
            </a:r>
            <a:r>
              <a:rPr lang="zh-CN" altLang="en-US" dirty="0"/>
              <a:t>种物品的体积为 </a:t>
            </a:r>
            <a:r>
              <a:rPr lang="en-US" altLang="zh-CN" dirty="0"/>
              <a:t>ci</a:t>
            </a:r>
            <a:r>
              <a:rPr lang="zh-CN" altLang="en-US" dirty="0"/>
              <a:t>，价值为</a:t>
            </a:r>
            <a:r>
              <a:rPr lang="en-US" altLang="zh-CN" dirty="0" err="1"/>
              <a:t>wi</a:t>
            </a:r>
            <a:r>
              <a:rPr lang="zh-CN" altLang="en-US" dirty="0"/>
              <a:t>，每种物品都有</a:t>
            </a:r>
            <a:r>
              <a:rPr lang="zh-CN" altLang="en-US" dirty="0">
                <a:solidFill>
                  <a:srgbClr val="FF0000"/>
                </a:solidFill>
              </a:rPr>
              <a:t>无限多个</a:t>
            </a:r>
            <a:r>
              <a:rPr lang="zh-CN" altLang="en-US" dirty="0"/>
              <a:t>。小明想知道在购买的物品总体积不超过</a:t>
            </a:r>
            <a:r>
              <a:rPr lang="en-US" altLang="zh-CN" dirty="0"/>
              <a:t>C</a:t>
            </a:r>
            <a:r>
              <a:rPr lang="zh-CN" altLang="en-US" dirty="0"/>
              <a:t>的情况下所能获得的最大价值为多少，请你帮他算算。</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输入描述</a:t>
            </a:r>
            <a:r>
              <a:rPr lang="en-US" altLang="zh-CN" dirty="0">
                <a:solidFill>
                  <a:srgbClr val="0070C0"/>
                </a:solidFill>
              </a:rPr>
              <a:t>】</a:t>
            </a:r>
            <a:r>
              <a:rPr lang="zh-CN" altLang="en-US" dirty="0"/>
              <a:t>输入第</a:t>
            </a:r>
            <a:r>
              <a:rPr lang="en-US" altLang="zh-CN" dirty="0"/>
              <a:t>1</a:t>
            </a:r>
            <a:r>
              <a:rPr lang="zh-CN" altLang="en-US" dirty="0"/>
              <a:t>行包含两个正整数</a:t>
            </a:r>
            <a:r>
              <a:rPr lang="en-US" altLang="zh-CN" dirty="0"/>
              <a:t>N,C</a:t>
            </a:r>
            <a:r>
              <a:rPr lang="zh-CN" altLang="en-US" dirty="0"/>
              <a:t>，表示商场物品的数量和小明的背包容量。第</a:t>
            </a:r>
            <a:r>
              <a:rPr lang="en-US" altLang="zh-CN" dirty="0"/>
              <a:t>2</a:t>
            </a:r>
            <a:r>
              <a:rPr lang="zh-CN" altLang="en-US" dirty="0"/>
              <a:t>∼</a:t>
            </a:r>
            <a:r>
              <a:rPr lang="en-US" altLang="zh-CN" dirty="0"/>
              <a:t>N+1</a:t>
            </a:r>
            <a:r>
              <a:rPr lang="zh-CN" altLang="en-US" dirty="0"/>
              <a:t>行包含</a:t>
            </a:r>
            <a:r>
              <a:rPr lang="en-US" altLang="zh-CN" dirty="0"/>
              <a:t>2</a:t>
            </a:r>
            <a:r>
              <a:rPr lang="zh-CN" altLang="en-US" dirty="0"/>
              <a:t>个正整数</a:t>
            </a:r>
            <a:r>
              <a:rPr lang="en-US" altLang="zh-CN" dirty="0" err="1"/>
              <a:t>c,w</a:t>
            </a:r>
            <a:r>
              <a:rPr lang="zh-CN" altLang="en-US" dirty="0"/>
              <a:t>，表示物品的体积和价值。</a:t>
            </a:r>
            <a:r>
              <a:rPr lang="en-US" altLang="zh-CN" dirty="0"/>
              <a:t>1≤N≤10</a:t>
            </a:r>
            <a:r>
              <a:rPr lang="en-US" altLang="zh-CN" baseline="30000" dirty="0"/>
              <a:t>3</a:t>
            </a:r>
            <a:r>
              <a:rPr lang="zh-CN" altLang="en-US" dirty="0"/>
              <a:t>，</a:t>
            </a:r>
            <a:r>
              <a:rPr lang="en-US" altLang="zh-CN" dirty="0"/>
              <a:t>1≤C≤10</a:t>
            </a:r>
            <a:r>
              <a:rPr lang="en-US" altLang="zh-CN" baseline="30000" dirty="0"/>
              <a:t>3</a:t>
            </a:r>
            <a:r>
              <a:rPr lang="zh-CN" altLang="en-US" dirty="0"/>
              <a:t>，</a:t>
            </a:r>
            <a:r>
              <a:rPr lang="en-US" altLang="zh-CN" dirty="0"/>
              <a:t>1≤ci, wi≤10</a:t>
            </a:r>
            <a:r>
              <a:rPr lang="en-US" altLang="zh-CN" baseline="30000" dirty="0"/>
              <a:t>3</a:t>
            </a:r>
            <a:r>
              <a:rPr lang="zh-CN" altLang="en-US" dirty="0"/>
              <a:t>。</a:t>
            </a:r>
          </a:p>
          <a:p>
            <a:pPr marL="0" indent="0">
              <a:lnSpc>
                <a:spcPct val="150000"/>
              </a:lnSpc>
              <a:spcBef>
                <a:spcPts val="0"/>
              </a:spcBef>
              <a:buNone/>
            </a:pPr>
            <a:r>
              <a:rPr lang="en-US" altLang="zh-CN" dirty="0">
                <a:solidFill>
                  <a:srgbClr val="0070C0"/>
                </a:solidFill>
              </a:rPr>
              <a:t>【</a:t>
            </a:r>
            <a:r>
              <a:rPr lang="zh-CN" altLang="en-US" dirty="0">
                <a:solidFill>
                  <a:srgbClr val="0070C0"/>
                </a:solidFill>
              </a:rPr>
              <a:t>输出描述</a:t>
            </a:r>
            <a:r>
              <a:rPr lang="en-US" altLang="zh-CN" dirty="0">
                <a:solidFill>
                  <a:srgbClr val="0070C0"/>
                </a:solidFill>
              </a:rPr>
              <a:t>】</a:t>
            </a:r>
            <a:r>
              <a:rPr lang="zh-CN" altLang="en-US" dirty="0"/>
              <a:t>输出一行整数表示小明所能获得的最大价值。</a:t>
            </a:r>
          </a:p>
        </p:txBody>
      </p:sp>
    </p:spTree>
    <p:custDataLst>
      <p:tags r:id="rId1"/>
    </p:custDataLst>
    <p:extLst>
      <p:ext uri="{BB962C8B-B14F-4D97-AF65-F5344CB8AC3E}">
        <p14:creationId xmlns:p14="http://schemas.microsoft.com/office/powerpoint/2010/main" val="1360220857"/>
      </p:ext>
    </p:extLst>
  </p:cSld>
  <p:clrMapOvr>
    <a:masterClrMapping/>
  </p:clrMapOvr>
  <p:transition spd="slow" advClick="0" advTm="1000">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460521" y="2806721"/>
            <a:ext cx="23679652" cy="6740307"/>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思路和</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背包类似。</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背包的每种物品只有</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件，完全背包的每种物品有无穷多件，第</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种可以装</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C/ci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件。</a:t>
            </a:r>
          </a:p>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：把前</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种物品（从第</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种到第</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种）装入容量为</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的背包中获得的最大价值。</a:t>
            </a:r>
          </a:p>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把每个</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都看成一个背包：背包容量为</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，装</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这些物品。最后得到的</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[N][C]</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就是问题的答案：把</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种物品装进容量</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的背包的最大价值。</a:t>
            </a:r>
          </a:p>
          <a:p>
            <a:pPr marL="685800" indent="-685800" algn="l">
              <a:lnSpc>
                <a:spcPct val="15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背包问题中，每个物品只有拿与不拿两种；而完全背包问题，需要考虑拿几个。</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9" name="文本框 8"/>
          <p:cNvSpPr txBox="1"/>
          <p:nvPr/>
        </p:nvSpPr>
        <p:spPr>
          <a:xfrm>
            <a:off x="460351" y="655806"/>
            <a:ext cx="20138611" cy="954107"/>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完全背包</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70278408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2" name="文本框 1" descr="7b0a202020202262756c6c6574223a20227b5c2263617465676f727949645c223a31303030352c5c2274656d706c61746549645c223a32303233313332387d220a7d0a"/>
          <p:cNvSpPr txBox="1"/>
          <p:nvPr/>
        </p:nvSpPr>
        <p:spPr>
          <a:xfrm>
            <a:off x="435428" y="3493610"/>
            <a:ext cx="3846287" cy="3785652"/>
          </a:xfrm>
          <a:prstGeom prst="rect">
            <a:avLst/>
          </a:prstGeom>
          <a:noFill/>
        </p:spPr>
        <p:txBody>
          <a:bodyPr wrap="square" rtlCol="0">
            <a:spAutoFit/>
          </a:bodyPr>
          <a:lstStyle/>
          <a:p>
            <a:pPr algn="l"/>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完全背包的</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代码和</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背包的</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代码相似</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只多</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了一个</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循环，用来遍历每种物品拿几个。</a:t>
            </a:r>
            <a:endPar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7416475" y="-3135413"/>
            <a:ext cx="14268192" cy="20305492"/>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5828775" y="657813"/>
            <a:ext cx="18555225" cy="12834283"/>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const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 = 3011;</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w[N], c[N];    // </a:t>
            </a:r>
            <a:r>
              <a:rPr lang="zh-CN" altLang="en-US" sz="3600" dirty="0">
                <a:solidFill>
                  <a:schemeClr val="tx1"/>
                </a:solidFill>
                <a:latin typeface="宋体" panose="02010600030101010101" pitchFamily="2" charset="-122"/>
                <a:ea typeface="宋体" panose="02010600030101010101" pitchFamily="2" charset="-122"/>
              </a:rPr>
              <a:t>物品的价值和体积</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[N][N];</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solve(</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C){</a:t>
            </a:r>
          </a:p>
          <a:p>
            <a:pPr algn="l"/>
            <a:r>
              <a:rPr lang="en-US" altLang="zh-CN" sz="3600" dirty="0">
                <a:solidFill>
                  <a:schemeClr val="tx1"/>
                </a:solidFill>
                <a:latin typeface="宋体" panose="02010600030101010101" pitchFamily="2" charset="-122"/>
                <a:ea typeface="宋体" panose="02010600030101010101" pitchFamily="2" charset="-122"/>
              </a:rPr>
              <a:t>    for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 n;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for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 = C; j &gt;= 0; j--) { </a:t>
            </a:r>
            <a:r>
              <a:rPr lang="en-US" altLang="zh-CN" sz="3600" dirty="0" smtClean="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反过来也一样：</a:t>
            </a:r>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j=0;j&lt;=</a:t>
            </a:r>
            <a:r>
              <a:rPr lang="en-US" altLang="zh-CN" sz="3600" dirty="0" err="1">
                <a:solidFill>
                  <a:schemeClr val="tx1"/>
                </a:solidFill>
                <a:latin typeface="宋体" panose="02010600030101010101" pitchFamily="2" charset="-122"/>
                <a:ea typeface="宋体" panose="02010600030101010101" pitchFamily="2" charset="-122"/>
              </a:rPr>
              <a:t>C;j</a:t>
            </a:r>
            <a:r>
              <a:rPr lang="en-US" altLang="zh-CN" sz="3600" dirty="0">
                <a:solidFill>
                  <a:schemeClr val="tx1"/>
                </a:solidFill>
                <a:latin typeface="宋体" panose="02010600030101010101" pitchFamily="2" charset="-122"/>
                <a:ea typeface="宋体" panose="02010600030101010101" pitchFamily="2" charset="-122"/>
              </a:rPr>
              <a:t>++) {  </a:t>
            </a:r>
          </a:p>
          <a:p>
            <a:pPr algn="l"/>
            <a:r>
              <a:rPr lang="en-US" altLang="zh-CN" sz="3600" dirty="0">
                <a:solidFill>
                  <a:schemeClr val="tx1"/>
                </a:solidFill>
                <a:latin typeface="宋体" panose="02010600030101010101" pitchFamily="2" charset="-122"/>
                <a:ea typeface="宋体" panose="02010600030101010101" pitchFamily="2" charset="-122"/>
              </a:rPr>
              <a:t>            if(</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0;</a:t>
            </a:r>
          </a:p>
          <a:p>
            <a:pPr algn="l"/>
            <a:r>
              <a:rPr lang="en-US" altLang="zh-CN" sz="3600" dirty="0">
                <a:solidFill>
                  <a:schemeClr val="tx1"/>
                </a:solidFill>
                <a:latin typeface="宋体" panose="02010600030101010101" pitchFamily="2" charset="-122"/>
                <a:ea typeface="宋体" panose="02010600030101010101" pitchFamily="2" charset="-122"/>
              </a:rPr>
              <a:t>            else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- 1][j];  </a:t>
            </a:r>
          </a:p>
          <a:p>
            <a:pPr algn="l"/>
            <a:r>
              <a:rPr lang="en-US" altLang="zh-CN" sz="3600" dirty="0">
                <a:solidFill>
                  <a:schemeClr val="tx1"/>
                </a:solidFill>
                <a:latin typeface="宋体" panose="02010600030101010101" pitchFamily="2" charset="-122"/>
                <a:ea typeface="宋体" panose="02010600030101010101" pitchFamily="2" charset="-122"/>
              </a:rPr>
              <a:t>            for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k = 0; k * c[</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 j; k++)  //</a:t>
            </a:r>
            <a:r>
              <a:rPr lang="zh-CN" altLang="en-US" sz="3600" dirty="0">
                <a:solidFill>
                  <a:schemeClr val="tx1"/>
                </a:solidFill>
                <a:latin typeface="宋体" panose="02010600030101010101" pitchFamily="2" charset="-122"/>
                <a:ea typeface="宋体" panose="02010600030101010101" pitchFamily="2" charset="-122"/>
              </a:rPr>
              <a:t>在容量为</a:t>
            </a:r>
            <a:r>
              <a:rPr lang="en-US" altLang="zh-CN" sz="3600" dirty="0">
                <a:solidFill>
                  <a:schemeClr val="tx1"/>
                </a:solidFill>
                <a:latin typeface="宋体" panose="02010600030101010101" pitchFamily="2" charset="-122"/>
                <a:ea typeface="宋体" panose="02010600030101010101" pitchFamily="2" charset="-122"/>
              </a:rPr>
              <a:t>j</a:t>
            </a:r>
            <a:r>
              <a:rPr lang="zh-CN" altLang="en-US" sz="3600" dirty="0">
                <a:solidFill>
                  <a:schemeClr val="tx1"/>
                </a:solidFill>
                <a:latin typeface="宋体" panose="02010600030101010101" pitchFamily="2" charset="-122"/>
                <a:ea typeface="宋体" panose="02010600030101010101" pitchFamily="2" charset="-122"/>
              </a:rPr>
              <a:t>的背包中放</a:t>
            </a:r>
            <a:r>
              <a:rPr lang="en-US" altLang="zh-CN" sz="3600" dirty="0">
                <a:solidFill>
                  <a:schemeClr val="tx1"/>
                </a:solidFill>
                <a:latin typeface="宋体" panose="02010600030101010101" pitchFamily="2" charset="-122"/>
                <a:ea typeface="宋体" panose="02010600030101010101" pitchFamily="2" charset="-122"/>
              </a:rPr>
              <a:t>k</a:t>
            </a:r>
            <a:r>
              <a:rPr lang="zh-CN" altLang="en-US" sz="3600" dirty="0">
                <a:solidFill>
                  <a:schemeClr val="tx1"/>
                </a:solidFill>
                <a:latin typeface="宋体" panose="02010600030101010101" pitchFamily="2" charset="-122"/>
                <a:ea typeface="宋体" panose="02010600030101010101" pitchFamily="2" charset="-122"/>
              </a:rPr>
              <a:t>个</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max(</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- 1][j - k * c[</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k * w[</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return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[n][C];</a:t>
            </a:r>
          </a:p>
          <a:p>
            <a:pPr algn="l"/>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n,C</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cin</a:t>
            </a:r>
            <a:r>
              <a:rPr lang="en-US" altLang="zh-CN" sz="3600" dirty="0">
                <a:solidFill>
                  <a:schemeClr val="tx1"/>
                </a:solidFill>
                <a:latin typeface="宋体" panose="02010600030101010101" pitchFamily="2" charset="-122"/>
                <a:ea typeface="宋体" panose="02010600030101010101" pitchFamily="2" charset="-122"/>
              </a:rPr>
              <a:t> &gt;&gt; n &gt;&gt; C;</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=1;i&lt;=</a:t>
            </a:r>
            <a:r>
              <a:rPr lang="en-US" altLang="zh-CN" sz="3600" dirty="0" err="1">
                <a:solidFill>
                  <a:schemeClr val="tx1"/>
                </a:solidFill>
                <a:latin typeface="宋体" panose="02010600030101010101" pitchFamily="2" charset="-122"/>
                <a:ea typeface="宋体" panose="02010600030101010101" pitchFamily="2" charset="-122"/>
              </a:rPr>
              <a:t>n;i</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cin</a:t>
            </a:r>
            <a:r>
              <a:rPr lang="en-US" altLang="zh-CN" sz="3600" dirty="0">
                <a:solidFill>
                  <a:schemeClr val="tx1"/>
                </a:solidFill>
                <a:latin typeface="宋体" panose="02010600030101010101" pitchFamily="2" charset="-122"/>
                <a:ea typeface="宋体" panose="02010600030101010101" pitchFamily="2" charset="-122"/>
              </a:rPr>
              <a:t> &gt;&gt; c[</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&gt;&gt; w[</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memset</a:t>
            </a:r>
            <a:r>
              <a:rPr lang="en-US" altLang="zh-CN" sz="3600" dirty="0">
                <a:solidFill>
                  <a:schemeClr val="tx1"/>
                </a:solidFill>
                <a:latin typeface="宋体" panose="02010600030101010101" pitchFamily="2" charset="-122"/>
                <a:ea typeface="宋体" panose="02010600030101010101" pitchFamily="2" charset="-122"/>
              </a:rPr>
              <a:t>(dp,0,sizeof(</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cout</a:t>
            </a:r>
            <a:r>
              <a:rPr lang="en-US" altLang="zh-CN" sz="3600" dirty="0">
                <a:solidFill>
                  <a:schemeClr val="tx1"/>
                </a:solidFill>
                <a:latin typeface="宋体" panose="02010600030101010101" pitchFamily="2" charset="-122"/>
                <a:ea typeface="宋体" panose="02010600030101010101" pitchFamily="2" charset="-122"/>
              </a:rPr>
              <a:t> &lt;&lt; solve(n, C) &lt;&lt; </a:t>
            </a:r>
            <a:r>
              <a:rPr lang="en-US" altLang="zh-CN" sz="3600" dirty="0" err="1">
                <a:solidFill>
                  <a:schemeClr val="tx1"/>
                </a:solidFill>
                <a:latin typeface="宋体" panose="02010600030101010101" pitchFamily="2" charset="-122"/>
                <a:ea typeface="宋体" panose="02010600030101010101" pitchFamily="2" charset="-122"/>
              </a:rPr>
              <a:t>endl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return 0;</a:t>
            </a:r>
          </a:p>
          <a:p>
            <a:pPr algn="l"/>
            <a:r>
              <a:rPr lang="en-US" altLang="zh-CN" sz="3600" dirty="0">
                <a:solidFill>
                  <a:schemeClr val="tx1"/>
                </a:solidFill>
                <a:latin typeface="宋体" panose="02010600030101010101" pitchFamily="2" charset="-122"/>
                <a:ea typeface="宋体" panose="02010600030101010101" pitchFamily="2" charset="-122"/>
              </a:rPr>
              <a:t>}</a:t>
            </a:r>
          </a:p>
        </p:txBody>
      </p:sp>
      <p:sp>
        <p:nvSpPr>
          <p:cNvPr id="3" name="矩形标注 2"/>
          <p:cNvSpPr/>
          <p:nvPr/>
        </p:nvSpPr>
        <p:spPr>
          <a:xfrm>
            <a:off x="21808724" y="8090617"/>
            <a:ext cx="3776862" cy="1396665"/>
          </a:xfrm>
          <a:prstGeom prst="wedgeRectCallout">
            <a:avLst>
              <a:gd name="adj1" fmla="val -126371"/>
              <a:gd name="adj2" fmla="val 48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smtClean="0">
                <a:solidFill>
                  <a:srgbClr val="FFFF00"/>
                </a:solidFill>
              </a:rPr>
              <a:t>复杂度？</a:t>
            </a:r>
            <a:endParaRPr lang="zh-CN" altLang="en-US" sz="4800" dirty="0">
              <a:solidFill>
                <a:srgbClr val="FFFF00"/>
              </a:solidFill>
            </a:endParaRPr>
          </a:p>
        </p:txBody>
      </p:sp>
    </p:spTree>
    <p:custDataLst>
      <p:tags r:id="rId1"/>
    </p:custDataLst>
    <p:extLst>
      <p:ext uri="{BB962C8B-B14F-4D97-AF65-F5344CB8AC3E}">
        <p14:creationId xmlns:p14="http://schemas.microsoft.com/office/powerpoint/2010/main" val="235863097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：记忆化</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9" y="4033965"/>
            <a:ext cx="18901492"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defTabSz="914400" eaLnBrk="0" fontAlgn="base" hangingPunct="0">
              <a:lnSpc>
                <a:spcPct val="100000"/>
              </a:lnSpc>
              <a:spcBef>
                <a:spcPct val="20000"/>
              </a:spcBef>
              <a:spcAft>
                <a:spcPct val="0"/>
              </a:spcAft>
              <a:defRPr/>
            </a:pPr>
            <a:r>
              <a:rPr lang="zh-CN" altLang="en-US" sz="4800" dirty="0" smtClean="0">
                <a:latin typeface="宋体" panose="02010600030101010101" pitchFamily="2" charset="-122"/>
                <a:ea typeface="宋体" panose="02010600030101010101" pitchFamily="2" charset="-122"/>
              </a:rPr>
              <a:t>如果</a:t>
            </a:r>
            <a:r>
              <a:rPr lang="zh-CN" altLang="en-US" sz="4800" dirty="0">
                <a:latin typeface="宋体" panose="02010600030101010101" pitchFamily="2" charset="-122"/>
                <a:ea typeface="宋体" panose="02010600030101010101" pitchFamily="2" charset="-122"/>
              </a:rPr>
              <a:t>各个子问题不是独立的，如果能够</a:t>
            </a:r>
            <a:r>
              <a:rPr lang="zh-CN" altLang="en-US" sz="4800" dirty="0">
                <a:solidFill>
                  <a:schemeClr val="hlink"/>
                </a:solidFill>
                <a:latin typeface="宋体" panose="02010600030101010101" pitchFamily="2" charset="-122"/>
                <a:ea typeface="宋体" panose="02010600030101010101" pitchFamily="2" charset="-122"/>
              </a:rPr>
              <a:t>保存已经解决的子问题的答案</a:t>
            </a:r>
            <a:r>
              <a:rPr lang="zh-CN" altLang="en-US" sz="4800" dirty="0" smtClean="0">
                <a:latin typeface="宋体" panose="02010600030101010101" pitchFamily="2" charset="-122"/>
                <a:ea typeface="宋体" panose="02010600030101010101" pitchFamily="2" charset="-122"/>
              </a:rPr>
              <a:t>，在</a:t>
            </a:r>
            <a:r>
              <a:rPr lang="zh-CN" altLang="en-US" sz="4800" dirty="0">
                <a:latin typeface="宋体" panose="02010600030101010101" pitchFamily="2" charset="-122"/>
                <a:ea typeface="宋体" panose="02010600030101010101" pitchFamily="2" charset="-122"/>
              </a:rPr>
              <a:t>需要的时候再找出已求得的答案</a:t>
            </a:r>
            <a:r>
              <a:rPr lang="zh-CN" altLang="en-US" sz="4800" dirty="0" smtClean="0">
                <a:latin typeface="宋体" panose="02010600030101010101" pitchFamily="2" charset="-122"/>
                <a:ea typeface="宋体" panose="02010600030101010101" pitchFamily="2" charset="-122"/>
              </a:rPr>
              <a:t>，可以</a:t>
            </a:r>
            <a:r>
              <a:rPr lang="zh-CN" altLang="en-US" sz="4800" dirty="0">
                <a:latin typeface="宋体" panose="02010600030101010101" pitchFamily="2" charset="-122"/>
                <a:ea typeface="宋体" panose="02010600030101010101" pitchFamily="2" charset="-122"/>
              </a:rPr>
              <a:t>避免大量的重复计算。</a:t>
            </a:r>
          </a:p>
          <a:p>
            <a:pPr defTabSz="914400" eaLnBrk="0" fontAlgn="base" hangingPunct="0">
              <a:lnSpc>
                <a:spcPct val="100000"/>
              </a:lnSpc>
              <a:spcBef>
                <a:spcPct val="20000"/>
              </a:spcBef>
              <a:spcAft>
                <a:spcPct val="0"/>
              </a:spcAft>
              <a:defRPr/>
            </a:pPr>
            <a:r>
              <a:rPr lang="zh-CN" altLang="en-US" sz="4800" dirty="0" smtClean="0">
                <a:latin typeface="宋体" panose="02010600030101010101" pitchFamily="2" charset="-122"/>
                <a:ea typeface="宋体" panose="02010600030101010101" pitchFamily="2" charset="-122"/>
              </a:rPr>
              <a:t>基本思路：</a:t>
            </a:r>
            <a:r>
              <a:rPr lang="zh-CN" altLang="en-US" sz="4800" dirty="0" smtClean="0">
                <a:solidFill>
                  <a:schemeClr val="hlink"/>
                </a:solidFill>
                <a:latin typeface="宋体" panose="02010600030101010101" pitchFamily="2" charset="-122"/>
                <a:ea typeface="宋体" panose="02010600030101010101" pitchFamily="2" charset="-122"/>
              </a:rPr>
              <a:t>用</a:t>
            </a:r>
            <a:r>
              <a:rPr lang="zh-CN" altLang="en-US" sz="4800" dirty="0">
                <a:solidFill>
                  <a:schemeClr val="hlink"/>
                </a:solidFill>
                <a:latin typeface="宋体" panose="02010600030101010101" pitchFamily="2" charset="-122"/>
                <a:ea typeface="宋体" panose="02010600030101010101" pitchFamily="2" charset="-122"/>
              </a:rPr>
              <a:t>一个表记录所有已解决的子问题的答案</a:t>
            </a:r>
            <a:r>
              <a:rPr lang="zh-CN" altLang="en-US" sz="4800" dirty="0">
                <a:latin typeface="宋体" panose="02010600030101010101" pitchFamily="2" charset="-122"/>
                <a:ea typeface="宋体" panose="02010600030101010101" pitchFamily="2" charset="-122"/>
              </a:rPr>
              <a:t>，不管该问题以后是否被用到，只要它被计算过，就将其结果填入表中。 </a:t>
            </a:r>
            <a:endParaRPr lang="en-US" altLang="zh-CN" sz="4800" dirty="0" smtClean="0">
              <a:latin typeface="宋体" panose="02010600030101010101" pitchFamily="2" charset="-122"/>
              <a:ea typeface="宋体" panose="02010600030101010101" pitchFamily="2" charset="-122"/>
            </a:endParaRPr>
          </a:p>
          <a:p>
            <a:pPr defTabSz="914400" eaLnBrk="0" fontAlgn="base" hangingPunct="0">
              <a:lnSpc>
                <a:spcPct val="100000"/>
              </a:lnSpc>
              <a:spcBef>
                <a:spcPct val="20000"/>
              </a:spcBef>
              <a:spcAft>
                <a:spcPct val="0"/>
              </a:spcAft>
              <a:defRPr/>
            </a:pPr>
            <a:endParaRPr lang="en-US" altLang="zh-CN" sz="4800" dirty="0" smtClean="0">
              <a:latin typeface="宋体" panose="02010600030101010101" pitchFamily="2" charset="-122"/>
              <a:ea typeface="宋体" panose="02010600030101010101" pitchFamily="2" charset="-122"/>
            </a:endParaRPr>
          </a:p>
          <a:p>
            <a:pPr defTabSz="914400" eaLnBrk="0" fontAlgn="base" hangingPunct="0">
              <a:lnSpc>
                <a:spcPct val="100000"/>
              </a:lnSpc>
              <a:spcBef>
                <a:spcPct val="20000"/>
              </a:spcBef>
              <a:spcAft>
                <a:spcPct val="0"/>
              </a:spcAft>
              <a:defRPr/>
            </a:pPr>
            <a:r>
              <a:rPr lang="zh-CN" altLang="en-US" sz="4800" dirty="0" smtClean="0">
                <a:latin typeface="宋体" panose="02010600030101010101" pitchFamily="2" charset="-122"/>
                <a:ea typeface="宋体" panose="02010600030101010101" pitchFamily="2" charset="-122"/>
              </a:rPr>
              <a:t>记忆化</a:t>
            </a: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918898257"/>
      </p:ext>
    </p:extLst>
  </p:cSld>
  <p:clrMapOvr>
    <a:masterClrMapping/>
  </p:clrMapOvr>
  <p:transition spd="slow" advClick="0" advTm="1000">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32094"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最长公共子序列  </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400" b="1" spc="600" dirty="0" err="1" smtClean="0">
                  <a:solidFill>
                    <a:schemeClr val="bg1"/>
                  </a:solidFill>
                  <a:latin typeface="宋体" panose="02010600030101010101" pitchFamily="2" charset="-122"/>
                  <a:ea typeface="宋体" panose="02010600030101010101" pitchFamily="2" charset="-122"/>
                </a:rPr>
                <a:t>lanqiaoOJ</a:t>
              </a:r>
              <a:r>
                <a:rPr lang="zh-CN" altLang="en-US" sz="5400" b="1" spc="600" dirty="0">
                  <a:solidFill>
                    <a:schemeClr val="bg1"/>
                  </a:solidFill>
                  <a:latin typeface="宋体" panose="02010600030101010101" pitchFamily="2" charset="-122"/>
                  <a:ea typeface="宋体" panose="02010600030101010101" pitchFamily="2" charset="-122"/>
                </a:rPr>
                <a:t>题号</a:t>
              </a:r>
              <a:r>
                <a:rPr lang="en-US" altLang="zh-CN" sz="5400" b="1" spc="600" dirty="0">
                  <a:solidFill>
                    <a:schemeClr val="bg1"/>
                  </a:solidFill>
                  <a:latin typeface="宋体" panose="02010600030101010101" pitchFamily="2" charset="-122"/>
                  <a:ea typeface="宋体" panose="02010600030101010101" pitchFamily="2" charset="-122"/>
                </a:rPr>
                <a:t>1189</a:t>
              </a:r>
              <a:r>
                <a:rPr lang="zh-CN" altLang="en-US" sz="5400" b="1" spc="600" dirty="0">
                  <a:solidFill>
                    <a:schemeClr val="bg1"/>
                  </a:solidFill>
                  <a:latin typeface="宋体" panose="02010600030101010101" pitchFamily="2" charset="-122"/>
                  <a:ea typeface="宋体" panose="02010600030101010101" pitchFamily="2" charset="-122"/>
                </a:rPr>
                <a:t>（类似题目：</a:t>
              </a:r>
              <a:r>
                <a:rPr lang="en-US" altLang="zh-CN" sz="5400" b="1" spc="600" dirty="0" err="1">
                  <a:solidFill>
                    <a:schemeClr val="bg1"/>
                  </a:solidFill>
                  <a:latin typeface="宋体" panose="02010600030101010101" pitchFamily="2" charset="-122"/>
                  <a:ea typeface="宋体" panose="02010600030101010101" pitchFamily="2" charset="-122"/>
                </a:rPr>
                <a:t>lanqiaoOJ</a:t>
              </a:r>
              <a:r>
                <a:rPr lang="zh-CN" altLang="en-US" sz="5400" b="1" spc="600" dirty="0">
                  <a:solidFill>
                    <a:schemeClr val="bg1"/>
                  </a:solidFill>
                  <a:latin typeface="宋体" panose="02010600030101010101" pitchFamily="2" charset="-122"/>
                  <a:ea typeface="宋体" panose="02010600030101010101" pitchFamily="2" charset="-122"/>
                </a:rPr>
                <a:t>题号</a:t>
              </a:r>
              <a:r>
                <a:rPr lang="en-US" altLang="zh-CN" sz="5400" b="1" spc="600" dirty="0">
                  <a:solidFill>
                    <a:schemeClr val="bg1"/>
                  </a:solidFill>
                  <a:latin typeface="宋体" panose="02010600030101010101" pitchFamily="2" charset="-122"/>
                  <a:ea typeface="宋体" panose="02010600030101010101" pitchFamily="2" charset="-122"/>
                </a:rPr>
                <a:t>1054</a:t>
              </a:r>
              <a:r>
                <a:rPr lang="zh-CN" altLang="en-US" sz="5400" b="1" spc="600" dirty="0">
                  <a:solidFill>
                    <a:schemeClr val="bg1"/>
                  </a:solidFill>
                  <a:latin typeface="宋体" panose="02010600030101010101" pitchFamily="2" charset="-122"/>
                  <a:ea typeface="宋体" panose="02010600030101010101" pitchFamily="2" charset="-122"/>
                </a:rPr>
                <a:t>）</a:t>
              </a:r>
            </a:p>
          </p:txBody>
        </p:sp>
      </p:grpSp>
      <p:sp>
        <p:nvSpPr>
          <p:cNvPr id="2" name="文本框 1" descr="7b0a202020202262756c6c6574223a20227b5c2263617465676f727949645c223a31303030352c5c2274656d706c61746549645c223a32303233313332387d220a7d0a"/>
          <p:cNvSpPr txBox="1"/>
          <p:nvPr/>
        </p:nvSpPr>
        <p:spPr>
          <a:xfrm>
            <a:off x="1008967" y="4012088"/>
            <a:ext cx="19666186" cy="5170646"/>
          </a:xfrm>
          <a:prstGeom prst="rect">
            <a:avLst/>
          </a:prstGeom>
          <a:noFill/>
        </p:spPr>
        <p:txBody>
          <a:bodyPr wrap="square" rtlCol="0">
            <a:spAutoFit/>
          </a:bodyPr>
          <a:lstStyle/>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题目描述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给定一个长度为</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数组</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和一个长度为</a:t>
            </a:r>
            <a:r>
              <a:rPr lang="en-US" altLang="zh-CN" sz="44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的数组</a:t>
            </a:r>
            <a:r>
              <a:rPr lang="en-US" altLang="zh-CN" sz="4400" dirty="0">
                <a:solidFill>
                  <a:schemeClr val="tx1"/>
                </a:solidFill>
                <a:latin typeface="宋体" panose="02010600030101010101" pitchFamily="2" charset="-122"/>
                <a:ea typeface="宋体" panose="02010600030101010101" pitchFamily="2" charset="-122"/>
              </a:rPr>
              <a:t>B</a:t>
            </a:r>
            <a:r>
              <a:rPr lang="zh-CN" altLang="en-US" sz="4400" dirty="0">
                <a:solidFill>
                  <a:schemeClr val="tx1"/>
                </a:solidFill>
                <a:latin typeface="宋体" panose="02010600030101010101" pitchFamily="2" charset="-122"/>
                <a:ea typeface="宋体" panose="02010600030101010101" pitchFamily="2" charset="-122"/>
              </a:rPr>
              <a:t>。请你求出它们的最长公共子序列长度为多少。</a:t>
            </a:r>
          </a:p>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输入描述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输入第一行包含两个整数</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。第二行包含</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个整数</a:t>
            </a:r>
            <a:r>
              <a:rPr lang="en-US" altLang="zh-CN" sz="4400" dirty="0" err="1">
                <a:solidFill>
                  <a:schemeClr val="tx1"/>
                </a:solidFill>
                <a:latin typeface="宋体" panose="02010600030101010101" pitchFamily="2" charset="-122"/>
                <a:ea typeface="宋体" panose="02010600030101010101" pitchFamily="2" charset="-122"/>
              </a:rPr>
              <a:t>ai</a:t>
            </a:r>
            <a:r>
              <a:rPr lang="zh-CN" altLang="en-US" sz="4400" dirty="0">
                <a:solidFill>
                  <a:schemeClr val="tx1"/>
                </a:solidFill>
                <a:latin typeface="宋体" panose="02010600030101010101" pitchFamily="2" charset="-122"/>
                <a:ea typeface="宋体" panose="02010600030101010101" pitchFamily="2" charset="-122"/>
              </a:rPr>
              <a:t>，第三行包含</a:t>
            </a:r>
            <a:r>
              <a:rPr lang="en-US" altLang="zh-CN" sz="44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个整数</a:t>
            </a:r>
            <a:r>
              <a:rPr lang="en-US" altLang="zh-CN" sz="4400" dirty="0">
                <a:solidFill>
                  <a:schemeClr val="tx1"/>
                </a:solidFill>
                <a:latin typeface="宋体" panose="02010600030101010101" pitchFamily="2" charset="-122"/>
                <a:ea typeface="宋体" panose="02010600030101010101" pitchFamily="2" charset="-122"/>
              </a:rPr>
              <a:t>bi</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1≤n, m≤10</a:t>
            </a:r>
            <a:r>
              <a:rPr lang="en-US" altLang="zh-CN" sz="4400" baseline="30000" dirty="0">
                <a:solidFill>
                  <a:schemeClr val="tx1"/>
                </a:solidFill>
                <a:latin typeface="宋体" panose="02010600030101010101" pitchFamily="2" charset="-122"/>
                <a:ea typeface="宋体" panose="02010600030101010101" pitchFamily="2" charset="-122"/>
              </a:rPr>
              <a:t>3</a:t>
            </a:r>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1≤ai, bi≤10</a:t>
            </a:r>
            <a:r>
              <a:rPr lang="en-US" altLang="zh-CN" sz="4400" baseline="30000" dirty="0">
                <a:solidFill>
                  <a:schemeClr val="tx1"/>
                </a:solidFill>
                <a:latin typeface="宋体" panose="02010600030101010101" pitchFamily="2" charset="-122"/>
                <a:ea typeface="宋体" panose="02010600030101010101" pitchFamily="2" charset="-122"/>
              </a:rPr>
              <a:t>9</a:t>
            </a:r>
            <a:r>
              <a:rPr lang="zh-CN" altLang="en-US" sz="4400" dirty="0">
                <a:solidFill>
                  <a:schemeClr val="tx1"/>
                </a:solidFill>
                <a:latin typeface="宋体" panose="02010600030101010101" pitchFamily="2" charset="-122"/>
                <a:ea typeface="宋体" panose="02010600030101010101" pitchFamily="2" charset="-122"/>
              </a:rPr>
              <a:t>。</a:t>
            </a:r>
          </a:p>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输出描述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输出一行整数表示答案。</a:t>
            </a:r>
          </a:p>
        </p:txBody>
      </p:sp>
    </p:spTree>
    <p:custDataLst>
      <p:tags r:id="rId1"/>
    </p:custDataLst>
    <p:extLst>
      <p:ext uri="{BB962C8B-B14F-4D97-AF65-F5344CB8AC3E}">
        <p14:creationId xmlns:p14="http://schemas.microsoft.com/office/powerpoint/2010/main" val="33224725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最长公共</a:t>
              </a:r>
              <a:r>
                <a:rPr lang="zh-CN" altLang="en-US" sz="5600" b="1" spc="600" dirty="0" smtClean="0">
                  <a:solidFill>
                    <a:schemeClr val="bg1"/>
                  </a:solidFill>
                  <a:latin typeface="宋体" panose="02010600030101010101" pitchFamily="2" charset="-122"/>
                  <a:ea typeface="宋体" panose="02010600030101010101" pitchFamily="2" charset="-122"/>
                </a:rPr>
                <a:t>子序列问题</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008967" y="3554888"/>
            <a:ext cx="19666186" cy="6186309"/>
          </a:xfrm>
          <a:prstGeom prst="rect">
            <a:avLst/>
          </a:prstGeom>
          <a:noFill/>
        </p:spPr>
        <p:txBody>
          <a:bodyPr wrap="square" rtlCol="0">
            <a:spAutoFit/>
          </a:bodyPr>
          <a:lstStyle/>
          <a:p>
            <a:pPr algn="l"/>
            <a:r>
              <a:rPr lang="zh-CN" altLang="en-US" sz="4400" dirty="0" smtClean="0">
                <a:solidFill>
                  <a:schemeClr val="tx1"/>
                </a:solidFill>
                <a:latin typeface="宋体" panose="02010600030101010101" pitchFamily="2" charset="-122"/>
                <a:ea typeface="宋体" panose="02010600030101010101" pitchFamily="2" charset="-122"/>
              </a:rPr>
              <a:t>一</a:t>
            </a:r>
            <a:r>
              <a:rPr lang="zh-CN" altLang="en-US" sz="4400" dirty="0">
                <a:solidFill>
                  <a:schemeClr val="tx1"/>
                </a:solidFill>
                <a:latin typeface="宋体" panose="02010600030101010101" pitchFamily="2" charset="-122"/>
                <a:ea typeface="宋体" panose="02010600030101010101" pitchFamily="2" charset="-122"/>
              </a:rPr>
              <a:t>个给定序列的子序列，是在该序列中删去若干元素后得到的序列</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例如</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X = {A, B, C, B, D, A, B}</a:t>
            </a:r>
            <a:r>
              <a:rPr lang="zh-CN" altLang="en-US" sz="4400" dirty="0">
                <a:solidFill>
                  <a:schemeClr val="tx1"/>
                </a:solidFill>
                <a:latin typeface="宋体" panose="02010600030101010101" pitchFamily="2" charset="-122"/>
                <a:ea typeface="宋体" panose="02010600030101010101" pitchFamily="2" charset="-122"/>
              </a:rPr>
              <a:t>，它的子序列有</a:t>
            </a:r>
            <a:r>
              <a:rPr lang="en-US" altLang="zh-CN" sz="4400" dirty="0">
                <a:solidFill>
                  <a:schemeClr val="tx1"/>
                </a:solidFill>
                <a:latin typeface="宋体" panose="02010600030101010101" pitchFamily="2" charset="-122"/>
                <a:ea typeface="宋体" panose="02010600030101010101" pitchFamily="2" charset="-122"/>
              </a:rPr>
              <a:t>{A, B, C, B, A}</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{A, B, D}</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{B, C, D, B}</a:t>
            </a:r>
            <a:r>
              <a:rPr lang="zh-CN" altLang="en-US" sz="4400" dirty="0">
                <a:solidFill>
                  <a:schemeClr val="tx1"/>
                </a:solidFill>
                <a:latin typeface="宋体" panose="02010600030101010101" pitchFamily="2" charset="-122"/>
                <a:ea typeface="宋体" panose="02010600030101010101" pitchFamily="2" charset="-122"/>
              </a:rPr>
              <a:t>等</a:t>
            </a:r>
            <a:r>
              <a:rPr lang="zh-CN" altLang="en-US" sz="4400" dirty="0" smtClean="0">
                <a:solidFill>
                  <a:schemeClr val="tx1"/>
                </a:solidFill>
                <a:latin typeface="宋体" panose="02010600030101010101" pitchFamily="2" charset="-122"/>
                <a:ea typeface="宋体" panose="02010600030101010101" pitchFamily="2" charset="-122"/>
              </a:rPr>
              <a:t>。</a:t>
            </a:r>
            <a:endParaRPr lang="zh-CN" altLang="en-US" sz="4400" dirty="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给定</a:t>
            </a:r>
            <a:r>
              <a:rPr lang="zh-CN" altLang="en-US" sz="4400" dirty="0">
                <a:solidFill>
                  <a:schemeClr val="tx1"/>
                </a:solidFill>
                <a:latin typeface="宋体" panose="02010600030101010101" pitchFamily="2" charset="-122"/>
                <a:ea typeface="宋体" panose="02010600030101010101" pitchFamily="2" charset="-122"/>
              </a:rPr>
              <a:t>两个序列</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和</a:t>
            </a:r>
            <a:r>
              <a:rPr lang="en-US" altLang="zh-CN" sz="4400" dirty="0">
                <a:solidFill>
                  <a:schemeClr val="tx1"/>
                </a:solidFill>
                <a:latin typeface="宋体" panose="02010600030101010101" pitchFamily="2" charset="-122"/>
                <a:ea typeface="宋体" panose="02010600030101010101" pitchFamily="2" charset="-122"/>
              </a:rPr>
              <a:t>Y</a:t>
            </a:r>
            <a:r>
              <a:rPr lang="zh-CN" altLang="en-US" sz="4400" dirty="0">
                <a:solidFill>
                  <a:schemeClr val="tx1"/>
                </a:solidFill>
                <a:latin typeface="宋体" panose="02010600030101010101" pitchFamily="2" charset="-122"/>
                <a:ea typeface="宋体" panose="02010600030101010101" pitchFamily="2" charset="-122"/>
              </a:rPr>
              <a:t>，当另一序列</a:t>
            </a:r>
            <a:r>
              <a:rPr lang="en-US" altLang="zh-CN" sz="4400" dirty="0">
                <a:solidFill>
                  <a:schemeClr val="tx1"/>
                </a:solidFill>
                <a:latin typeface="宋体" panose="02010600030101010101" pitchFamily="2" charset="-122"/>
                <a:ea typeface="宋体" panose="02010600030101010101" pitchFamily="2" charset="-122"/>
              </a:rPr>
              <a:t>Z</a:t>
            </a:r>
            <a:r>
              <a:rPr lang="zh-CN" altLang="en-US" sz="4400" dirty="0">
                <a:solidFill>
                  <a:schemeClr val="tx1"/>
                </a:solidFill>
                <a:latin typeface="宋体" panose="02010600030101010101" pitchFamily="2" charset="-122"/>
                <a:ea typeface="宋体" panose="02010600030101010101" pitchFamily="2" charset="-122"/>
              </a:rPr>
              <a:t>既是</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的子序列又是</a:t>
            </a:r>
            <a:r>
              <a:rPr lang="en-US" altLang="zh-CN" sz="4400" dirty="0">
                <a:solidFill>
                  <a:schemeClr val="tx1"/>
                </a:solidFill>
                <a:latin typeface="宋体" panose="02010600030101010101" pitchFamily="2" charset="-122"/>
                <a:ea typeface="宋体" panose="02010600030101010101" pitchFamily="2" charset="-122"/>
              </a:rPr>
              <a:t>Y</a:t>
            </a:r>
            <a:r>
              <a:rPr lang="zh-CN" altLang="en-US" sz="4400" dirty="0">
                <a:solidFill>
                  <a:schemeClr val="tx1"/>
                </a:solidFill>
                <a:latin typeface="宋体" panose="02010600030101010101" pitchFamily="2" charset="-122"/>
                <a:ea typeface="宋体" panose="02010600030101010101" pitchFamily="2" charset="-122"/>
              </a:rPr>
              <a:t>的子序列时，称</a:t>
            </a:r>
            <a:r>
              <a:rPr lang="en-US" altLang="zh-CN" sz="4400" dirty="0">
                <a:solidFill>
                  <a:schemeClr val="tx1"/>
                </a:solidFill>
                <a:latin typeface="宋体" panose="02010600030101010101" pitchFamily="2" charset="-122"/>
                <a:ea typeface="宋体" panose="02010600030101010101" pitchFamily="2" charset="-122"/>
              </a:rPr>
              <a:t>Z</a:t>
            </a:r>
            <a:r>
              <a:rPr lang="zh-CN" altLang="en-US" sz="4400" dirty="0">
                <a:solidFill>
                  <a:schemeClr val="tx1"/>
                </a:solidFill>
                <a:latin typeface="宋体" panose="02010600030101010101" pitchFamily="2" charset="-122"/>
                <a:ea typeface="宋体" panose="02010600030101010101" pitchFamily="2" charset="-122"/>
              </a:rPr>
              <a:t>是序列</a:t>
            </a:r>
            <a:r>
              <a:rPr lang="en-US" altLang="zh-CN" sz="4400" dirty="0">
                <a:solidFill>
                  <a:schemeClr val="tx1"/>
                </a:solidFill>
                <a:latin typeface="宋体" panose="02010600030101010101" pitchFamily="2" charset="-122"/>
                <a:ea typeface="宋体" panose="02010600030101010101" pitchFamily="2" charset="-122"/>
              </a:rPr>
              <a:t>X</a:t>
            </a:r>
            <a:r>
              <a:rPr lang="zh-CN" altLang="en-US" sz="4400" dirty="0">
                <a:solidFill>
                  <a:schemeClr val="tx1"/>
                </a:solidFill>
                <a:latin typeface="宋体" panose="02010600030101010101" pitchFamily="2" charset="-122"/>
                <a:ea typeface="宋体" panose="02010600030101010101" pitchFamily="2" charset="-122"/>
              </a:rPr>
              <a:t>和</a:t>
            </a:r>
            <a:r>
              <a:rPr lang="en-US" altLang="zh-CN" sz="4400" dirty="0">
                <a:solidFill>
                  <a:schemeClr val="tx1"/>
                </a:solidFill>
                <a:latin typeface="宋体" panose="02010600030101010101" pitchFamily="2" charset="-122"/>
                <a:ea typeface="宋体" panose="02010600030101010101" pitchFamily="2" charset="-122"/>
              </a:rPr>
              <a:t>Y</a:t>
            </a:r>
            <a:r>
              <a:rPr lang="zh-CN" altLang="en-US" sz="4400" dirty="0">
                <a:solidFill>
                  <a:schemeClr val="tx1"/>
                </a:solidFill>
                <a:latin typeface="宋体" panose="02010600030101010101" pitchFamily="2" charset="-122"/>
                <a:ea typeface="宋体" panose="02010600030101010101" pitchFamily="2" charset="-122"/>
              </a:rPr>
              <a:t>的公共子序列</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最</a:t>
            </a:r>
            <a:r>
              <a:rPr lang="zh-CN" altLang="en-US" sz="4400" dirty="0">
                <a:solidFill>
                  <a:schemeClr val="tx1"/>
                </a:solidFill>
                <a:latin typeface="宋体" panose="02010600030101010101" pitchFamily="2" charset="-122"/>
                <a:ea typeface="宋体" panose="02010600030101010101" pitchFamily="2" charset="-122"/>
              </a:rPr>
              <a:t>长公共子序列是长度最长的子序列</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endParaRPr lang="zh-CN" altLang="en-US" sz="4400" dirty="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暴力法：先</a:t>
            </a:r>
            <a:r>
              <a:rPr lang="zh-CN" altLang="en-US" sz="4400" dirty="0">
                <a:solidFill>
                  <a:schemeClr val="tx1"/>
                </a:solidFill>
                <a:latin typeface="宋体" panose="02010600030101010101" pitchFamily="2" charset="-122"/>
                <a:ea typeface="宋体" panose="02010600030101010101" pitchFamily="2" charset="-122"/>
              </a:rPr>
              <a:t>找出</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的所有子序列，然后一一验证是否为</a:t>
            </a:r>
            <a:r>
              <a:rPr lang="en-US" altLang="zh-CN" sz="4400" dirty="0">
                <a:solidFill>
                  <a:schemeClr val="tx1"/>
                </a:solidFill>
                <a:latin typeface="宋体" panose="02010600030101010101" pitchFamily="2" charset="-122"/>
                <a:ea typeface="宋体" panose="02010600030101010101" pitchFamily="2" charset="-122"/>
              </a:rPr>
              <a:t>Y</a:t>
            </a:r>
            <a:r>
              <a:rPr lang="zh-CN" altLang="en-US" sz="4400" dirty="0">
                <a:solidFill>
                  <a:schemeClr val="tx1"/>
                </a:solidFill>
                <a:latin typeface="宋体" panose="02010600030101010101" pitchFamily="2" charset="-122"/>
                <a:ea typeface="宋体" panose="02010600030101010101" pitchFamily="2" charset="-122"/>
              </a:rPr>
              <a:t>的子序列</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zh-CN" altLang="en-US" sz="4400" dirty="0" smtClean="0">
                <a:solidFill>
                  <a:schemeClr val="tx1"/>
                </a:solidFill>
                <a:latin typeface="宋体" panose="02010600030101010101" pitchFamily="2" charset="-122"/>
                <a:ea typeface="宋体" panose="02010600030101010101" pitchFamily="2" charset="-122"/>
              </a:rPr>
              <a:t>如果</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有</a:t>
            </a:r>
            <a:r>
              <a:rPr lang="en-US" altLang="zh-CN" sz="44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个元素，那么</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有</a:t>
            </a:r>
            <a:r>
              <a:rPr lang="en-US" altLang="zh-CN" sz="4400" dirty="0">
                <a:solidFill>
                  <a:schemeClr val="tx1"/>
                </a:solidFill>
                <a:latin typeface="宋体" panose="02010600030101010101" pitchFamily="2" charset="-122"/>
                <a:ea typeface="宋体" panose="02010600030101010101" pitchFamily="2" charset="-122"/>
              </a:rPr>
              <a:t>2</a:t>
            </a:r>
            <a:r>
              <a:rPr lang="en-US" altLang="zh-CN" sz="4400" baseline="30000" dirty="0">
                <a:solidFill>
                  <a:schemeClr val="tx1"/>
                </a:solidFill>
                <a:latin typeface="宋体" panose="02010600030101010101" pitchFamily="2" charset="-122"/>
                <a:ea typeface="宋体" panose="02010600030101010101" pitchFamily="2" charset="-122"/>
              </a:rPr>
              <a:t>m</a:t>
            </a:r>
            <a:r>
              <a:rPr lang="zh-CN" altLang="en-US" sz="4400" dirty="0">
                <a:solidFill>
                  <a:schemeClr val="tx1"/>
                </a:solidFill>
                <a:latin typeface="宋体" panose="02010600030101010101" pitchFamily="2" charset="-122"/>
                <a:ea typeface="宋体" panose="02010600030101010101" pitchFamily="2" charset="-122"/>
              </a:rPr>
              <a:t>个子序列；</a:t>
            </a:r>
            <a:r>
              <a:rPr lang="en-US" altLang="zh-CN" sz="4400" dirty="0">
                <a:solidFill>
                  <a:schemeClr val="tx1"/>
                </a:solidFill>
                <a:latin typeface="宋体" panose="02010600030101010101" pitchFamily="2" charset="-122"/>
                <a:ea typeface="宋体" panose="02010600030101010101" pitchFamily="2" charset="-122"/>
              </a:rPr>
              <a:t>B</a:t>
            </a:r>
            <a:r>
              <a:rPr lang="zh-CN" altLang="en-US" sz="4400" dirty="0">
                <a:solidFill>
                  <a:schemeClr val="tx1"/>
                </a:solidFill>
                <a:latin typeface="宋体" panose="02010600030101010101" pitchFamily="2" charset="-122"/>
                <a:ea typeface="宋体" panose="02010600030101010101" pitchFamily="2" charset="-122"/>
              </a:rPr>
              <a:t>有</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个元素；总复杂度大于</a:t>
            </a:r>
            <a:r>
              <a:rPr lang="en-US" altLang="zh-CN" sz="4400" dirty="0">
                <a:solidFill>
                  <a:schemeClr val="tx1"/>
                </a:solidFill>
                <a:latin typeface="宋体" panose="02010600030101010101" pitchFamily="2" charset="-122"/>
                <a:ea typeface="宋体" panose="02010600030101010101" pitchFamily="2" charset="-122"/>
              </a:rPr>
              <a:t>O(n2</a:t>
            </a:r>
            <a:r>
              <a:rPr lang="en-US" altLang="zh-CN" sz="4400" baseline="30000" dirty="0">
                <a:solidFill>
                  <a:schemeClr val="tx1"/>
                </a:solidFill>
                <a:latin typeface="宋体" panose="02010600030101010101" pitchFamily="2" charset="-122"/>
                <a:ea typeface="宋体" panose="02010600030101010101" pitchFamily="2" charset="-122"/>
              </a:rPr>
              <a:t>m</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41872642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 calcmode="lin" valueType="num">
                                      <p:cBhvr additive="base">
                                        <p:cTn id="12"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5" end="5"/>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 calcmode="lin" valueType="num">
                                      <p:cBhvr additive="base">
                                        <p:cTn id="16"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32094" cy="1454"/>
            </a:xfrm>
            <a:prstGeom prst="rect">
              <a:avLst/>
            </a:prstGeom>
            <a:noFill/>
          </p:spPr>
          <p:txBody>
            <a:bodyPr wrap="square">
              <a:spAutoFit/>
            </a:bodyPr>
            <a:lstStyle/>
            <a:p>
              <a:pPr algn="l"/>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792428" y="2631643"/>
            <a:ext cx="21450146" cy="10248960"/>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4400">
                <a:solidFill>
                  <a:schemeClr val="tx1"/>
                </a:solidFill>
                <a:latin typeface="宋体" panose="02010600030101010101" pitchFamily="2" charset="-122"/>
                <a:ea typeface="宋体" panose="02010600030101010101" pitchFamily="2" charset="-122"/>
              </a:defRPr>
            </a:lvl1pPr>
          </a:lstStyle>
          <a:p>
            <a:pPr>
              <a:lnSpc>
                <a:spcPct val="150000"/>
              </a:lnSpc>
            </a:pP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][j</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：序列</a:t>
            </a:r>
            <a:r>
              <a:rPr lang="en-US" altLang="zh-CN" dirty="0" smtClean="0">
                <a:latin typeface="Times New Roman" panose="02020603050405020304" pitchFamily="18" charset="0"/>
                <a:cs typeface="Times New Roman" panose="02020603050405020304" pitchFamily="18" charset="0"/>
              </a:rPr>
              <a:t>Ai</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a1~ai)</a:t>
            </a:r>
            <a:r>
              <a:rPr lang="zh-CN" altLang="en-US" dirty="0" smtClean="0">
                <a:latin typeface="Times New Roman" panose="02020603050405020304" pitchFamily="18" charset="0"/>
                <a:cs typeface="Times New Roman" panose="02020603050405020304" pitchFamily="18" charset="0"/>
              </a:rPr>
              <a:t>和</a:t>
            </a:r>
            <a:r>
              <a:rPr lang="en-US" altLang="zh-CN" dirty="0" err="1" smtClean="0">
                <a:latin typeface="Times New Roman" panose="02020603050405020304" pitchFamily="18" charset="0"/>
                <a:cs typeface="Times New Roman" panose="02020603050405020304" pitchFamily="18" charset="0"/>
              </a:rPr>
              <a:t>Bj</a:t>
            </a:r>
            <a:r>
              <a:rPr lang="zh-CN" altLang="en-US"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b1~bj)</a:t>
            </a:r>
            <a:r>
              <a:rPr lang="zh-CN" altLang="en-US" dirty="0" smtClean="0">
                <a:latin typeface="Times New Roman" panose="02020603050405020304" pitchFamily="18" charset="0"/>
                <a:cs typeface="Times New Roman" panose="02020603050405020304" pitchFamily="18" charset="0"/>
              </a:rPr>
              <a:t>的</a:t>
            </a:r>
            <a:r>
              <a:rPr lang="zh-CN" altLang="en-US" dirty="0">
                <a:latin typeface="Times New Roman" panose="02020603050405020304" pitchFamily="18" charset="0"/>
                <a:cs typeface="Times New Roman" panose="02020603050405020304" pitchFamily="18" charset="0"/>
              </a:rPr>
              <a:t>最长公共子序列的</a:t>
            </a:r>
            <a:r>
              <a:rPr lang="zh-CN" altLang="en-US" dirty="0" smtClean="0">
                <a:latin typeface="Times New Roman" panose="02020603050405020304" pitchFamily="18" charset="0"/>
                <a:cs typeface="Times New Roman" panose="02020603050405020304" pitchFamily="18" charset="0"/>
              </a:rPr>
              <a:t>长度。</a:t>
            </a:r>
            <a:endParaRPr lang="en-US" altLang="zh-CN" dirty="0" smtClean="0">
              <a:latin typeface="Times New Roman" panose="02020603050405020304" pitchFamily="18" charset="0"/>
              <a:cs typeface="Times New Roman" panose="02020603050405020304" pitchFamily="18" charset="0"/>
            </a:endParaRPr>
          </a:p>
          <a:p>
            <a:pPr>
              <a:lnSpc>
                <a:spcPct val="150000"/>
              </a:lnSpc>
            </a:pPr>
            <a:r>
              <a:rPr lang="zh-CN" altLang="en-US" dirty="0" smtClean="0">
                <a:latin typeface="Times New Roman" panose="02020603050405020304" pitchFamily="18" charset="0"/>
                <a:cs typeface="Times New Roman" panose="02020603050405020304" pitchFamily="18" charset="0"/>
              </a:rPr>
              <a:t>答案：</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a:t>
            </a: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分解为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种情况：</a:t>
            </a:r>
          </a:p>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）当</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a:t>
            </a:r>
            <a:r>
              <a:rPr lang="en-US" altLang="zh-CN" baseline="-25000" dirty="0" err="1">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时，已求得</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i-1</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j-1</a:t>
            </a:r>
            <a:r>
              <a:rPr lang="zh-CN" altLang="en-US" dirty="0">
                <a:latin typeface="Times New Roman" panose="02020603050405020304" pitchFamily="18" charset="0"/>
                <a:cs typeface="Times New Roman" panose="02020603050405020304" pitchFamily="18" charset="0"/>
              </a:rPr>
              <a:t>的最长公共子序列，在其尾部加上</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或</a:t>
            </a:r>
            <a:r>
              <a:rPr lang="en-US" altLang="zh-CN" dirty="0" err="1">
                <a:latin typeface="Times New Roman" panose="02020603050405020304" pitchFamily="18" charset="0"/>
                <a:cs typeface="Times New Roman" panose="02020603050405020304" pitchFamily="18" charset="0"/>
              </a:rPr>
              <a:t>b</a:t>
            </a:r>
            <a:r>
              <a:rPr lang="en-US" altLang="zh-CN" baseline="-25000" dirty="0" err="1">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即可得到</a:t>
            </a:r>
            <a:r>
              <a:rPr lang="en-US" altLang="zh-CN" dirty="0" smtClean="0">
                <a:latin typeface="Times New Roman" panose="02020603050405020304" pitchFamily="18" charset="0"/>
                <a:cs typeface="Times New Roman" panose="02020603050405020304" pitchFamily="18" charset="0"/>
              </a:rPr>
              <a:t>Ai</a:t>
            </a:r>
            <a:r>
              <a:rPr lang="zh-CN" altLang="en-US" dirty="0" smtClean="0">
                <a:latin typeface="Times New Roman" panose="02020603050405020304" pitchFamily="18" charset="0"/>
                <a:cs typeface="Times New Roman" panose="02020603050405020304" pitchFamily="18" charset="0"/>
              </a:rPr>
              <a:t>和</a:t>
            </a:r>
            <a:r>
              <a:rPr lang="en-US" altLang="zh-CN" dirty="0" err="1">
                <a:latin typeface="Times New Roman" panose="02020603050405020304" pitchFamily="18" charset="0"/>
                <a:cs typeface="Times New Roman" panose="02020603050405020304" pitchFamily="18" charset="0"/>
              </a:rPr>
              <a:t>Bj</a:t>
            </a:r>
            <a:r>
              <a:rPr lang="zh-CN" altLang="en-US" dirty="0">
                <a:latin typeface="Times New Roman" panose="02020603050405020304" pitchFamily="18" charset="0"/>
                <a:cs typeface="Times New Roman" panose="02020603050405020304" pitchFamily="18" charset="0"/>
              </a:rPr>
              <a:t>的最长公共子序列</a:t>
            </a:r>
            <a:r>
              <a:rPr lang="zh-CN" altLang="en-US" dirty="0" smtClean="0">
                <a:latin typeface="Times New Roman" panose="02020603050405020304" pitchFamily="18" charset="0"/>
                <a:cs typeface="Times New Roman" panose="02020603050405020304" pitchFamily="18" charset="0"/>
              </a:rPr>
              <a:t>。 状态转移方程：</a:t>
            </a:r>
            <a:endParaRPr lang="en-US" altLang="zh-CN" dirty="0" smtClean="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][j] = </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[i-1][j-1] + 1</a:t>
            </a:r>
            <a:endParaRPr lang="zh-CN" altLang="en-US"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当</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b</a:t>
            </a:r>
            <a:r>
              <a:rPr lang="en-US" altLang="zh-CN" baseline="-25000" dirty="0" err="1">
                <a:latin typeface="Times New Roman" panose="02020603050405020304" pitchFamily="18" charset="0"/>
                <a:cs typeface="Times New Roman" panose="02020603050405020304" pitchFamily="18" charset="0"/>
              </a:rPr>
              <a:t>j</a:t>
            </a:r>
            <a:r>
              <a:rPr lang="zh-CN" altLang="en-US" dirty="0" smtClean="0">
                <a:latin typeface="Times New Roman" panose="02020603050405020304" pitchFamily="18" charset="0"/>
                <a:cs typeface="Times New Roman" panose="02020603050405020304" pitchFamily="18" charset="0"/>
              </a:rPr>
              <a:t>时</a:t>
            </a:r>
            <a:r>
              <a:rPr lang="zh-CN" altLang="en-US" dirty="0">
                <a:latin typeface="Times New Roman" panose="02020603050405020304" pitchFamily="18" charset="0"/>
                <a:cs typeface="Times New Roman" panose="02020603050405020304" pitchFamily="18" charset="0"/>
              </a:rPr>
              <a:t>，求解两个子问题</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a:t>
            </a:r>
            <a:r>
              <a:rPr lang="en-US" altLang="zh-CN" baseline="-25000" dirty="0">
                <a:latin typeface="Times New Roman" panose="02020603050405020304" pitchFamily="18" charset="0"/>
                <a:cs typeface="Times New Roman" panose="02020603050405020304" pitchFamily="18" charset="0"/>
              </a:rPr>
              <a:t>i-1</a:t>
            </a:r>
            <a:r>
              <a:rPr lang="zh-CN" altLang="en-US" dirty="0" smtClean="0">
                <a:latin typeface="Times New Roman" panose="02020603050405020304" pitchFamily="18" charset="0"/>
                <a:cs typeface="Times New Roman" panose="02020603050405020304" pitchFamily="18" charset="0"/>
              </a:rPr>
              <a:t>和</a:t>
            </a:r>
            <a:r>
              <a:rPr lang="en-US" altLang="zh-CN" dirty="0" err="1" smtClean="0">
                <a:latin typeface="Times New Roman" panose="02020603050405020304" pitchFamily="18" charset="0"/>
                <a:cs typeface="Times New Roman" panose="02020603050405020304" pitchFamily="18" charset="0"/>
              </a:rPr>
              <a:t>B</a:t>
            </a:r>
            <a:r>
              <a:rPr lang="en-US" altLang="zh-CN" baseline="-25000" dirty="0" err="1" smtClean="0">
                <a:latin typeface="Times New Roman" panose="02020603050405020304" pitchFamily="18" charset="0"/>
                <a:cs typeface="Times New Roman" panose="02020603050405020304" pitchFamily="18" charset="0"/>
              </a:rPr>
              <a:t>j</a:t>
            </a:r>
            <a:r>
              <a:rPr lang="zh-CN" altLang="en-US" dirty="0" smtClean="0">
                <a:latin typeface="Times New Roman" panose="02020603050405020304" pitchFamily="18" charset="0"/>
                <a:cs typeface="Times New Roman" panose="02020603050405020304" pitchFamily="18" charset="0"/>
              </a:rPr>
              <a:t>的</a:t>
            </a:r>
            <a:r>
              <a:rPr lang="zh-CN" altLang="en-US" dirty="0">
                <a:latin typeface="Times New Roman" panose="02020603050405020304" pitchFamily="18" charset="0"/>
                <a:cs typeface="Times New Roman" panose="02020603050405020304" pitchFamily="18" charset="0"/>
              </a:rPr>
              <a:t>最长公共子序列；</a:t>
            </a:r>
            <a:r>
              <a:rPr lang="en-US" altLang="zh-CN" dirty="0" smtClean="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j-1</a:t>
            </a:r>
            <a:r>
              <a:rPr lang="zh-CN" altLang="en-US" dirty="0">
                <a:latin typeface="Times New Roman" panose="02020603050405020304" pitchFamily="18" charset="0"/>
                <a:cs typeface="Times New Roman" panose="02020603050405020304" pitchFamily="18" charset="0"/>
              </a:rPr>
              <a:t>的最长公共子序列</a:t>
            </a:r>
            <a:r>
              <a:rPr lang="zh-CN" altLang="en-US" dirty="0" smtClean="0">
                <a:latin typeface="Times New Roman" panose="02020603050405020304" pitchFamily="18" charset="0"/>
                <a:cs typeface="Times New Roman" panose="02020603050405020304" pitchFamily="18" charset="0"/>
              </a:rPr>
              <a:t>。取最大</a:t>
            </a:r>
            <a:r>
              <a:rPr lang="zh-CN" altLang="en-US" dirty="0">
                <a:latin typeface="Times New Roman" panose="02020603050405020304" pitchFamily="18" charset="0"/>
                <a:cs typeface="Times New Roman" panose="02020603050405020304" pitchFamily="18" charset="0"/>
              </a:rPr>
              <a:t>值，状态</a:t>
            </a:r>
            <a:r>
              <a:rPr lang="zh-CN" altLang="en-US" dirty="0" smtClean="0">
                <a:latin typeface="Times New Roman" panose="02020603050405020304" pitchFamily="18" charset="0"/>
                <a:cs typeface="Times New Roman" panose="02020603050405020304" pitchFamily="18" charset="0"/>
              </a:rPr>
              <a:t>转移方程：</a:t>
            </a:r>
            <a:endParaRPr lang="en-US" altLang="zh-CN" dirty="0" smtClean="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][j] = max{</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][j-1], </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[i-1][j]}  </a:t>
            </a:r>
            <a:endParaRPr lang="zh-CN" altLang="en-US" dirty="0">
              <a:latin typeface="Times New Roman" panose="02020603050405020304" pitchFamily="18" charset="0"/>
              <a:cs typeface="Times New Roman" panose="02020603050405020304" pitchFamily="18" charset="0"/>
            </a:endParaRPr>
          </a:p>
        </p:txBody>
      </p:sp>
      <p:sp>
        <p:nvSpPr>
          <p:cNvPr id="9" name="矩形标注 8"/>
          <p:cNvSpPr/>
          <p:nvPr/>
        </p:nvSpPr>
        <p:spPr>
          <a:xfrm>
            <a:off x="19318606" y="4080164"/>
            <a:ext cx="4694574" cy="1396665"/>
          </a:xfrm>
          <a:prstGeom prst="wedgeRectCallout">
            <a:avLst>
              <a:gd name="adj1" fmla="val -32793"/>
              <a:gd name="adj2" fmla="val 898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800" dirty="0" smtClean="0">
                <a:solidFill>
                  <a:srgbClr val="FFFF00"/>
                </a:solidFill>
              </a:rPr>
              <a:t>复杂度</a:t>
            </a:r>
            <a:r>
              <a:rPr lang="en-US" altLang="zh-CN" sz="4800" dirty="0">
                <a:solidFill>
                  <a:srgbClr val="FFFF00"/>
                </a:solidFill>
              </a:rPr>
              <a:t>O(nm)</a:t>
            </a:r>
            <a:endParaRPr lang="zh-CN" altLang="en-US" sz="4800" dirty="0">
              <a:solidFill>
                <a:srgbClr val="FFFF00"/>
              </a:solidFill>
            </a:endParaRPr>
          </a:p>
        </p:txBody>
      </p:sp>
      <p:sp>
        <p:nvSpPr>
          <p:cNvPr id="10" name="文本框 9"/>
          <p:cNvSpPr txBox="1"/>
          <p:nvPr/>
        </p:nvSpPr>
        <p:spPr>
          <a:xfrm>
            <a:off x="652746" y="693384"/>
            <a:ext cx="20378629" cy="954355"/>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最长公共</a:t>
            </a:r>
            <a:r>
              <a:rPr lang="zh-CN" altLang="en-US" sz="5600" b="1" spc="600" dirty="0" smtClean="0">
                <a:solidFill>
                  <a:schemeClr val="bg1"/>
                </a:solidFill>
                <a:latin typeface="宋体" panose="02010600030101010101" pitchFamily="2" charset="-122"/>
                <a:ea typeface="宋体" panose="02010600030101010101" pitchFamily="2" charset="-122"/>
              </a:rPr>
              <a:t>子序列问题：动态规划</a:t>
            </a:r>
            <a:endParaRPr lang="zh-CN" altLang="en-US" sz="54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25193617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34278" y="2453052"/>
            <a:ext cx="23055462" cy="1822165"/>
          </a:xfrm>
          <a:prstGeom prst="rect">
            <a:avLst/>
          </a:prstGeom>
          <a:noFill/>
        </p:spPr>
        <p:txBody>
          <a:bodyPr wrap="square" rtlCol="0">
            <a:spAutoFit/>
          </a:bodyPr>
          <a:lstStyle/>
          <a:p>
            <a:pPr algn="l">
              <a:lnSpc>
                <a:spcPct val="150000"/>
              </a:lnSpc>
            </a:pP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0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40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a:t>
            </a:r>
            <a:r>
              <a:rPr lang="zh-CN" altLang="en-US"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状态转移方程：</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[i-1][j-1] + 1</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0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40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a:t>
            </a:r>
            <a:r>
              <a:rPr lang="zh-CN" altLang="en-US" sz="4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转移方程：</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max{</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][j-1], </a:t>
            </a:r>
            <a:r>
              <a:rPr lang="en-US" altLang="zh-CN" sz="4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[i-1][j]}  </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6358773" y="-1331471"/>
            <a:ext cx="9622973" cy="20471973"/>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2144856" y="4696233"/>
            <a:ext cx="21260849" cy="10618291"/>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[2][1001];</a:t>
            </a:r>
          </a:p>
          <a:p>
            <a:pPr algn="l"/>
            <a:r>
              <a:rPr lang="en-US" altLang="zh-CN" sz="3600" dirty="0">
                <a:solidFill>
                  <a:schemeClr val="tx1"/>
                </a:solidFill>
                <a:latin typeface="宋体" panose="02010600030101010101" pitchFamily="2" charset="-122"/>
                <a:ea typeface="宋体" panose="02010600030101010101" pitchFamily="2" charset="-122"/>
              </a:rPr>
              <a:t>char a[1001],b[1001];</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n,m</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cin</a:t>
            </a:r>
            <a:r>
              <a:rPr lang="en-US" altLang="zh-CN" sz="3600" dirty="0">
                <a:solidFill>
                  <a:schemeClr val="tx1"/>
                </a:solidFill>
                <a:latin typeface="宋体" panose="02010600030101010101" pitchFamily="2" charset="-122"/>
                <a:ea typeface="宋体" panose="02010600030101010101" pitchFamily="2" charset="-122"/>
              </a:rPr>
              <a:t>&gt;&gt;n&gt;&gt;m;</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=1;i&lt;=</a:t>
            </a:r>
            <a:r>
              <a:rPr lang="en-US" altLang="zh-CN" sz="3600" dirty="0" err="1">
                <a:solidFill>
                  <a:schemeClr val="tx1"/>
                </a:solidFill>
                <a:latin typeface="宋体" panose="02010600030101010101" pitchFamily="2" charset="-122"/>
                <a:ea typeface="宋体" panose="02010600030101010101" pitchFamily="2" charset="-122"/>
              </a:rPr>
              <a:t>n;i</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scanf</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d",&amp;a</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=1;i&lt;=</a:t>
            </a:r>
            <a:r>
              <a:rPr lang="en-US" altLang="zh-CN" sz="3600" dirty="0" err="1">
                <a:solidFill>
                  <a:schemeClr val="tx1"/>
                </a:solidFill>
                <a:latin typeface="宋体" panose="02010600030101010101" pitchFamily="2" charset="-122"/>
                <a:ea typeface="宋体" panose="02010600030101010101" pitchFamily="2" charset="-122"/>
              </a:rPr>
              <a:t>m;i</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scanf</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d",&amp;b</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now=0,old=1;</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=1;i&lt;=</a:t>
            </a:r>
            <a:r>
              <a:rPr lang="en-US" altLang="zh-CN" sz="3600" dirty="0" err="1">
                <a:solidFill>
                  <a:schemeClr val="tx1"/>
                </a:solidFill>
                <a:latin typeface="宋体" panose="02010600030101010101" pitchFamily="2" charset="-122"/>
                <a:ea typeface="宋体" panose="02010600030101010101" pitchFamily="2" charset="-122"/>
              </a:rPr>
              <a:t>n;i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swap(</a:t>
            </a:r>
            <a:r>
              <a:rPr lang="en-US" altLang="zh-CN" sz="3600" dirty="0" err="1">
                <a:solidFill>
                  <a:schemeClr val="tx1"/>
                </a:solidFill>
                <a:latin typeface="宋体" panose="02010600030101010101" pitchFamily="2" charset="-122"/>
                <a:ea typeface="宋体" panose="02010600030101010101" pitchFamily="2" charset="-122"/>
              </a:rPr>
              <a:t>now,old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j=1;j&lt;=</a:t>
            </a:r>
            <a:r>
              <a:rPr lang="en-US" altLang="zh-CN" sz="3600" dirty="0" err="1">
                <a:solidFill>
                  <a:schemeClr val="tx1"/>
                </a:solidFill>
                <a:latin typeface="宋体" panose="02010600030101010101" pitchFamily="2" charset="-122"/>
                <a:ea typeface="宋体" panose="02010600030101010101" pitchFamily="2" charset="-122"/>
              </a:rPr>
              <a:t>m;j</a:t>
            </a:r>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[now][j] = max(</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[now][j-1],</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[old][j]);</a:t>
            </a:r>
          </a:p>
          <a:p>
            <a:pPr algn="l"/>
            <a:r>
              <a:rPr lang="en-US" altLang="zh-CN" sz="3600" dirty="0">
                <a:solidFill>
                  <a:schemeClr val="tx1"/>
                </a:solidFill>
                <a:latin typeface="宋体" panose="02010600030101010101" pitchFamily="2" charset="-122"/>
                <a:ea typeface="宋体" panose="02010600030101010101" pitchFamily="2" charset="-122"/>
              </a:rPr>
              <a:t>            if(a[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]==b[j])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[now][j]=max(</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[now][j],</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[old][j-1]+1);</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cout</a:t>
            </a:r>
            <a:r>
              <a:rPr lang="en-US" altLang="zh-CN" sz="3600" dirty="0">
                <a:solidFill>
                  <a:schemeClr val="tx1"/>
                </a:solidFill>
                <a:latin typeface="宋体" panose="02010600030101010101" pitchFamily="2" charset="-122"/>
                <a:ea typeface="宋体" panose="02010600030101010101" pitchFamily="2" charset="-122"/>
              </a:rPr>
              <a:t>&lt;&lt;</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[now][m]&lt;&lt;</a:t>
            </a:r>
            <a:r>
              <a:rPr lang="en-US" altLang="zh-CN" sz="3600" dirty="0" err="1">
                <a:solidFill>
                  <a:schemeClr val="tx1"/>
                </a:solidFill>
                <a:latin typeface="宋体" panose="02010600030101010101" pitchFamily="2" charset="-122"/>
                <a:ea typeface="宋体" panose="02010600030101010101" pitchFamily="2" charset="-122"/>
              </a:rPr>
              <a:t>endl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return 0;</a:t>
            </a:r>
          </a:p>
          <a:p>
            <a:pPr algn="l"/>
            <a:r>
              <a:rPr lang="en-US" altLang="zh-CN" sz="3600" dirty="0">
                <a:solidFill>
                  <a:schemeClr val="tx1"/>
                </a:solidFill>
                <a:latin typeface="宋体" panose="02010600030101010101" pitchFamily="2" charset="-122"/>
                <a:ea typeface="宋体" panose="02010600030101010101" pitchFamily="2" charset="-122"/>
              </a:rPr>
              <a:t>}</a:t>
            </a:r>
          </a:p>
        </p:txBody>
      </p:sp>
      <p:sp>
        <p:nvSpPr>
          <p:cNvPr id="14" name="文本框 13"/>
          <p:cNvSpPr txBox="1"/>
          <p:nvPr/>
        </p:nvSpPr>
        <p:spPr>
          <a:xfrm>
            <a:off x="460351" y="655806"/>
            <a:ext cx="20138611" cy="954107"/>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用交替滚动数组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3035447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696"/>
              <a:ext cx="33507" cy="2181"/>
            </a:xfrm>
            <a:prstGeom prst="rect">
              <a:avLst/>
            </a:prstGeom>
            <a:noFill/>
          </p:spPr>
          <p:txBody>
            <a:bodyPr wrap="square">
              <a:spAutoFit/>
            </a:bodyPr>
            <a:lstStyle/>
            <a:p>
              <a:pPr algn="l"/>
              <a:r>
                <a:rPr lang="zh-CN" altLang="en-US" sz="4400" b="1" spc="600" dirty="0">
                  <a:solidFill>
                    <a:schemeClr val="bg1"/>
                  </a:solidFill>
                  <a:latin typeface="宋体" panose="02010600030101010101" pitchFamily="2" charset="-122"/>
                  <a:ea typeface="宋体" panose="02010600030101010101" pitchFamily="2" charset="-122"/>
                </a:rPr>
                <a:t>最长递增子序列</a:t>
              </a:r>
              <a:r>
                <a:rPr lang="zh-CN" altLang="en-US" sz="4000" b="1" spc="600" dirty="0">
                  <a:solidFill>
                    <a:schemeClr val="bg1"/>
                  </a:solidFill>
                  <a:latin typeface="宋体" panose="02010600030101010101" pitchFamily="2" charset="-122"/>
                  <a:ea typeface="宋体" panose="02010600030101010101" pitchFamily="2" charset="-122"/>
                </a:rPr>
                <a:t>，</a:t>
              </a:r>
              <a:r>
                <a:rPr lang="en-US" altLang="zh-CN" sz="4000" b="1" spc="600" dirty="0">
                  <a:solidFill>
                    <a:schemeClr val="bg1"/>
                  </a:solidFill>
                  <a:latin typeface="宋体" panose="02010600030101010101" pitchFamily="2" charset="-122"/>
                  <a:ea typeface="宋体" panose="02010600030101010101" pitchFamily="2" charset="-122"/>
                </a:rPr>
                <a:t>Longest Increasing Subsequence</a:t>
              </a:r>
              <a:r>
                <a:rPr lang="zh-CN" altLang="en-US" sz="4000" b="1" spc="600" dirty="0">
                  <a:solidFill>
                    <a:schemeClr val="bg1"/>
                  </a:solidFill>
                  <a:latin typeface="宋体" panose="02010600030101010101" pitchFamily="2" charset="-122"/>
                  <a:ea typeface="宋体" panose="02010600030101010101" pitchFamily="2" charset="-122"/>
                </a:rPr>
                <a:t>，</a:t>
              </a:r>
              <a:r>
                <a:rPr lang="en-US" altLang="zh-CN" sz="4000" b="1" spc="600" dirty="0">
                  <a:solidFill>
                    <a:schemeClr val="bg1"/>
                  </a:solidFill>
                  <a:latin typeface="宋体" panose="02010600030101010101" pitchFamily="2" charset="-122"/>
                  <a:ea typeface="宋体" panose="02010600030101010101" pitchFamily="2" charset="-122"/>
                </a:rPr>
                <a:t>LIS</a:t>
              </a:r>
              <a:r>
                <a:rPr lang="zh-CN" altLang="en-US" sz="4000" b="1" spc="600" dirty="0" smtClean="0">
                  <a:solidFill>
                    <a:schemeClr val="bg1"/>
                  </a:solidFill>
                  <a:latin typeface="宋体" panose="02010600030101010101" pitchFamily="2" charset="-122"/>
                  <a:ea typeface="宋体" panose="02010600030101010101" pitchFamily="2" charset="-122"/>
                </a:rPr>
                <a:t>）</a:t>
              </a:r>
              <a:endParaRPr lang="en-US" altLang="zh-CN" sz="4000" b="1" spc="600" dirty="0" smtClean="0">
                <a:solidFill>
                  <a:schemeClr val="bg1"/>
                </a:solidFill>
                <a:latin typeface="宋体" panose="02010600030101010101" pitchFamily="2" charset="-122"/>
                <a:ea typeface="宋体" panose="02010600030101010101" pitchFamily="2" charset="-122"/>
              </a:endParaRPr>
            </a:p>
            <a:p>
              <a:pPr algn="l"/>
              <a:r>
                <a:rPr lang="zh-CN" altLang="en-US" sz="4000" b="1" spc="600" dirty="0" smtClean="0">
                  <a:solidFill>
                    <a:schemeClr val="bg1"/>
                  </a:solidFill>
                  <a:latin typeface="宋体" panose="02010600030101010101" pitchFamily="2" charset="-122"/>
                  <a:ea typeface="宋体" panose="02010600030101010101" pitchFamily="2" charset="-122"/>
                </a:rPr>
                <a:t>蓝</a:t>
              </a:r>
              <a:r>
                <a:rPr lang="zh-CN" altLang="en-US" sz="4000" b="1" spc="600" dirty="0">
                  <a:solidFill>
                    <a:schemeClr val="bg1"/>
                  </a:solidFill>
                  <a:latin typeface="宋体" panose="02010600030101010101" pitchFamily="2" charset="-122"/>
                  <a:ea typeface="宋体" panose="02010600030101010101" pitchFamily="2" charset="-122"/>
                </a:rPr>
                <a:t>桥骑士 </a:t>
              </a:r>
              <a:r>
                <a:rPr lang="en-US" altLang="zh-CN" sz="4000" b="1" spc="600" dirty="0" err="1">
                  <a:solidFill>
                    <a:schemeClr val="bg1"/>
                  </a:solidFill>
                  <a:latin typeface="宋体" panose="02010600030101010101" pitchFamily="2" charset="-122"/>
                  <a:ea typeface="宋体" panose="02010600030101010101" pitchFamily="2" charset="-122"/>
                </a:rPr>
                <a:t>lanqiaoOJ</a:t>
              </a:r>
              <a:r>
                <a:rPr lang="zh-CN" altLang="en-US" sz="4000" b="1" spc="600" dirty="0">
                  <a:solidFill>
                    <a:schemeClr val="bg1"/>
                  </a:solidFill>
                  <a:latin typeface="宋体" panose="02010600030101010101" pitchFamily="2" charset="-122"/>
                  <a:ea typeface="宋体" panose="02010600030101010101" pitchFamily="2" charset="-122"/>
                </a:rPr>
                <a:t>题号</a:t>
              </a:r>
              <a:r>
                <a:rPr lang="en-US" altLang="zh-CN" sz="4000" b="1" spc="600" dirty="0">
                  <a:solidFill>
                    <a:schemeClr val="bg1"/>
                  </a:solidFill>
                  <a:latin typeface="宋体" panose="02010600030101010101" pitchFamily="2" charset="-122"/>
                  <a:ea typeface="宋体" panose="02010600030101010101" pitchFamily="2" charset="-122"/>
                </a:rPr>
                <a:t>1188</a:t>
              </a:r>
              <a:endParaRPr lang="zh-CN" altLang="en-US" sz="40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87327" y="3455497"/>
            <a:ext cx="21909046" cy="7201972"/>
          </a:xfrm>
          <a:prstGeom prst="rect">
            <a:avLst/>
          </a:prstGeom>
          <a:noFill/>
        </p:spPr>
        <p:txBody>
          <a:bodyPr wrap="square" rtlCol="0">
            <a:spAutoFit/>
          </a:bodyPr>
          <a:lstStyle/>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题目描述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小明是蓝桥王国的骑士，他喜欢不断突破自我。这天蓝桥国王给他安排了</a:t>
            </a:r>
            <a:r>
              <a:rPr lang="en-US" altLang="zh-CN" sz="4400" dirty="0">
                <a:solidFill>
                  <a:schemeClr val="tx1"/>
                </a:solidFill>
                <a:latin typeface="宋体" panose="02010600030101010101" pitchFamily="2" charset="-122"/>
                <a:ea typeface="宋体" panose="02010600030101010101" pitchFamily="2" charset="-122"/>
              </a:rPr>
              <a:t>N</a:t>
            </a:r>
            <a:r>
              <a:rPr lang="zh-CN" altLang="en-US" sz="4400" dirty="0">
                <a:solidFill>
                  <a:schemeClr val="tx1"/>
                </a:solidFill>
                <a:latin typeface="宋体" panose="02010600030101010101" pitchFamily="2" charset="-122"/>
                <a:ea typeface="宋体" panose="02010600030101010101" pitchFamily="2" charset="-122"/>
              </a:rPr>
              <a:t>个对手，他们的战力值分别为 </a:t>
            </a:r>
            <a:r>
              <a:rPr lang="en-US" altLang="zh-CN" sz="4400" dirty="0">
                <a:solidFill>
                  <a:schemeClr val="tx1"/>
                </a:solidFill>
                <a:latin typeface="宋体" panose="02010600030101010101" pitchFamily="2" charset="-122"/>
                <a:ea typeface="宋体" panose="02010600030101010101" pitchFamily="2" charset="-122"/>
              </a:rPr>
              <a:t>a1, a2, ..., an</a:t>
            </a:r>
            <a:r>
              <a:rPr lang="zh-CN" altLang="en-US" sz="4400" dirty="0">
                <a:solidFill>
                  <a:schemeClr val="tx1"/>
                </a:solidFill>
                <a:latin typeface="宋体" panose="02010600030101010101" pitchFamily="2" charset="-122"/>
                <a:ea typeface="宋体" panose="02010600030101010101" pitchFamily="2" charset="-122"/>
              </a:rPr>
              <a:t>，且按顺序阻挡在小明的前方。对于这些对手小明可以选择挑战，也可以选择避战。身为高傲的骑士，小明从不走回头路，且只愿意挑战战力值越来越高的对手。请你算算小明最多会挑战多少名对手</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algn="l">
              <a:lnSpc>
                <a:spcPct val="150000"/>
              </a:lnSpc>
            </a:pPr>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smtClean="0">
                <a:solidFill>
                  <a:srgbClr val="0070C0"/>
                </a:solidFill>
                <a:latin typeface="宋体" panose="02010600030101010101" pitchFamily="2" charset="-122"/>
                <a:ea typeface="宋体" panose="02010600030101010101" pitchFamily="2" charset="-122"/>
              </a:rPr>
              <a:t>输入描述</a:t>
            </a:r>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smtClean="0">
                <a:solidFill>
                  <a:schemeClr val="tx1"/>
                </a:solidFill>
                <a:latin typeface="宋体" panose="02010600030101010101" pitchFamily="2" charset="-122"/>
                <a:ea typeface="宋体" panose="02010600030101010101" pitchFamily="2" charset="-122"/>
              </a:rPr>
              <a:t>第一行是整数</a:t>
            </a:r>
            <a:r>
              <a:rPr lang="en-US" altLang="zh-CN" sz="4400" dirty="0" smtClean="0">
                <a:solidFill>
                  <a:schemeClr val="tx1"/>
                </a:solidFill>
                <a:latin typeface="宋体" panose="02010600030101010101" pitchFamily="2" charset="-122"/>
                <a:ea typeface="宋体" panose="02010600030101010101" pitchFamily="2" charset="-122"/>
              </a:rPr>
              <a:t>N</a:t>
            </a:r>
            <a:r>
              <a:rPr lang="zh-CN" altLang="en-US" sz="4400" dirty="0" smtClean="0">
                <a:solidFill>
                  <a:schemeClr val="tx1"/>
                </a:solidFill>
                <a:latin typeface="宋体" panose="02010600030101010101" pitchFamily="2" charset="-122"/>
                <a:ea typeface="宋体" panose="02010600030101010101" pitchFamily="2" charset="-122"/>
              </a:rPr>
              <a:t>，表示对手的个数，第二行是</a:t>
            </a:r>
            <a:r>
              <a:rPr lang="en-US" altLang="zh-CN" sz="4400" dirty="0" smtClean="0">
                <a:solidFill>
                  <a:schemeClr val="tx1"/>
                </a:solidFill>
                <a:latin typeface="宋体" panose="02010600030101010101" pitchFamily="2" charset="-122"/>
                <a:ea typeface="宋体" panose="02010600030101010101" pitchFamily="2" charset="-122"/>
              </a:rPr>
              <a:t>N</a:t>
            </a:r>
            <a:r>
              <a:rPr lang="zh-CN" altLang="en-US" sz="4400" dirty="0" smtClean="0">
                <a:solidFill>
                  <a:schemeClr val="tx1"/>
                </a:solidFill>
                <a:latin typeface="宋体" panose="02010600030101010101" pitchFamily="2" charset="-122"/>
                <a:ea typeface="宋体" panose="02010600030101010101" pitchFamily="2" charset="-122"/>
              </a:rPr>
              <a:t>个整数</a:t>
            </a:r>
            <a:r>
              <a:rPr lang="en-US" altLang="zh-CN" sz="4400" dirty="0">
                <a:solidFill>
                  <a:schemeClr val="tx1"/>
                </a:solidFill>
                <a:latin typeface="宋体" panose="02010600030101010101" pitchFamily="2" charset="-122"/>
                <a:ea typeface="宋体" panose="02010600030101010101" pitchFamily="2" charset="-122"/>
              </a:rPr>
              <a:t>a1, a2, ..., an </a:t>
            </a:r>
            <a:r>
              <a:rPr lang="zh-CN" altLang="en-US" sz="4400" dirty="0" smtClean="0">
                <a:solidFill>
                  <a:schemeClr val="tx1"/>
                </a:solidFill>
                <a:latin typeface="宋体" panose="02010600030101010101" pitchFamily="2" charset="-122"/>
                <a:ea typeface="宋体" panose="02010600030101010101" pitchFamily="2" charset="-122"/>
              </a:rPr>
              <a:t>，表示对手战力值。</a:t>
            </a:r>
            <a:r>
              <a:rPr lang="en-US" altLang="zh-CN" sz="4400" dirty="0">
                <a:solidFill>
                  <a:schemeClr val="tx1"/>
                </a:solidFill>
                <a:latin typeface="宋体" panose="02010600030101010101" pitchFamily="2" charset="-122"/>
                <a:ea typeface="宋体" panose="02010600030101010101" pitchFamily="2" charset="-122"/>
              </a:rPr>
              <a:t>1 </a:t>
            </a:r>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N </a:t>
            </a:r>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3×10</a:t>
            </a:r>
            <a:r>
              <a:rPr lang="en-US" altLang="zh-CN" sz="4400" baseline="30000" dirty="0">
                <a:solidFill>
                  <a:schemeClr val="tx1"/>
                </a:solidFill>
                <a:latin typeface="宋体" panose="02010600030101010101" pitchFamily="2" charset="-122"/>
                <a:ea typeface="宋体" panose="02010600030101010101" pitchFamily="2" charset="-122"/>
              </a:rPr>
              <a:t>5</a:t>
            </a:r>
            <a:endParaRPr lang="zh-CN" altLang="en-US" sz="4400" dirty="0">
              <a:solidFill>
                <a:schemeClr val="tx1"/>
              </a:solidFill>
              <a:latin typeface="宋体" panose="02010600030101010101" pitchFamily="2" charset="-122"/>
              <a:ea typeface="宋体" panose="02010600030101010101" pitchFamily="2" charset="-122"/>
            </a:endParaRPr>
          </a:p>
          <a:p>
            <a:pPr algn="l">
              <a:lnSpc>
                <a:spcPct val="150000"/>
              </a:lnSpc>
            </a:pPr>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smtClean="0">
                <a:solidFill>
                  <a:srgbClr val="0070C0"/>
                </a:solidFill>
                <a:latin typeface="宋体" panose="02010600030101010101" pitchFamily="2" charset="-122"/>
                <a:ea typeface="宋体" panose="02010600030101010101" pitchFamily="2" charset="-122"/>
              </a:rPr>
              <a:t>输出描述</a:t>
            </a:r>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smtClean="0">
                <a:solidFill>
                  <a:schemeClr val="tx1"/>
                </a:solidFill>
                <a:latin typeface="宋体" panose="02010600030101010101" pitchFamily="2" charset="-122"/>
                <a:ea typeface="宋体" panose="02010600030101010101" pitchFamily="2" charset="-122"/>
              </a:rPr>
              <a:t>输出一行整数表示答案。</a:t>
            </a:r>
            <a:endParaRPr lang="zh-CN" altLang="en-US" sz="44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99075260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a:t>
              </a:r>
              <a:r>
                <a:rPr lang="zh-CN" altLang="en-US" sz="5600" b="1" spc="600" dirty="0" smtClean="0">
                  <a:solidFill>
                    <a:schemeClr val="bg1"/>
                  </a:solidFill>
                  <a:latin typeface="宋体" panose="02010600030101010101" pitchFamily="2" charset="-122"/>
                  <a:ea typeface="宋体" panose="02010600030101010101" pitchFamily="2" charset="-122"/>
                </a:rPr>
                <a:t>长递增子序列问题</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008966" y="3131023"/>
            <a:ext cx="22427504" cy="10064294"/>
          </a:xfrm>
          <a:prstGeom prst="rect">
            <a:avLst/>
          </a:prstGeom>
          <a:noFill/>
        </p:spPr>
        <p:txBody>
          <a:bodyPr wrap="square" rtlCol="0">
            <a:spAutoFit/>
          </a:bodyPr>
          <a:lstStyle/>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给定</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一个长度为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的数组，找出一个最长的单调递增子序列。</a:t>
            </a:r>
          </a:p>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例：序列</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A={5, 6, 7, 4, 2, 8, 3}</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，它最长的单调递增子序列为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 6, 7, 8}</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，长度为</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以第</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个数为结尾的最长递增子序列的长度</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转移方程：</a:t>
            </a:r>
          </a:p>
          <a:p>
            <a:pPr algn="l">
              <a:lnSpc>
                <a:spcPct val="150000"/>
              </a:lnSpc>
            </a:pP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max{</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+ 1,  0&lt; j &lt;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&lt; A</a:t>
            </a:r>
            <a:r>
              <a:rPr lang="en-US" altLang="zh-CN" sz="48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endPar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答案</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max{</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复杂度：</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之间滑动，复杂</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度</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的变动范围也是</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的；总复杂度</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Tree>
    <p:custDataLst>
      <p:tags r:id="rId1"/>
    </p:custDataLst>
    <p:extLst>
      <p:ext uri="{BB962C8B-B14F-4D97-AF65-F5344CB8AC3E}">
        <p14:creationId xmlns:p14="http://schemas.microsoft.com/office/powerpoint/2010/main" val="269876646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57718" y="4023435"/>
            <a:ext cx="23055462" cy="7848302"/>
          </a:xfrm>
          <a:prstGeom prst="rect">
            <a:avLst/>
          </a:prstGeom>
          <a:noFill/>
        </p:spPr>
        <p:txBody>
          <a:bodyPr wrap="square" rtlCol="0">
            <a:spAutoFit/>
          </a:bodyPr>
          <a:lstStyle/>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动态规划：复杂</a:t>
            </a:r>
            <a:r>
              <a:rPr lang="zh-CN" altLang="en-US" sz="4800" dirty="0">
                <a:solidFill>
                  <a:schemeClr val="tx1"/>
                </a:solidFill>
                <a:latin typeface="宋体" panose="02010600030101010101" pitchFamily="2" charset="-122"/>
                <a:ea typeface="宋体" panose="02010600030101010101" pitchFamily="2" charset="-122"/>
                <a:cs typeface="Times New Roman" panose="02020603050405020304" pitchFamily="18" charset="0"/>
              </a:rPr>
              <a:t>度</a:t>
            </a:r>
            <a:r>
              <a:rPr lang="en-US" altLang="zh-CN" sz="4800" dirty="0">
                <a:solidFill>
                  <a:schemeClr val="tx1"/>
                </a:solidFill>
                <a:latin typeface="宋体" panose="02010600030101010101" pitchFamily="2" charset="-122"/>
                <a:ea typeface="宋体" panose="02010600030101010101" pitchFamily="2" charset="-122"/>
                <a:cs typeface="Times New Roman" panose="02020603050405020304" pitchFamily="18" charset="0"/>
              </a:rPr>
              <a:t>O(n</a:t>
            </a:r>
            <a:r>
              <a:rPr lang="en-US" altLang="zh-CN" sz="4800" baseline="30000" dirty="0">
                <a:solidFill>
                  <a:schemeClr val="tx1"/>
                </a:solidFill>
                <a:latin typeface="宋体" panose="02010600030101010101" pitchFamily="2" charset="-122"/>
                <a:ea typeface="宋体" panose="02010600030101010101" pitchFamily="2" charset="-122"/>
                <a:cs typeface="Times New Roman" panose="02020603050405020304" pitchFamily="18" charset="0"/>
              </a:rPr>
              <a:t>2</a:t>
            </a:r>
            <a:r>
              <a:rPr lang="en-US" altLang="zh-CN" sz="48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l">
              <a:lnSpc>
                <a:spcPct val="150000"/>
              </a:lnSpc>
            </a:pPr>
            <a:endParaRPr lang="en-US" altLang="zh-CN" sz="48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本题</a:t>
            </a:r>
            <a:r>
              <a:rPr lang="en-US" altLang="zh-CN" sz="4800" dirty="0">
                <a:solidFill>
                  <a:schemeClr val="tx1"/>
                </a:solidFill>
                <a:latin typeface="宋体" panose="02010600030101010101" pitchFamily="2" charset="-122"/>
                <a:ea typeface="宋体" panose="02010600030101010101" pitchFamily="2" charset="-122"/>
              </a:rPr>
              <a:t>n</a:t>
            </a:r>
            <a:r>
              <a:rPr lang="zh-CN" altLang="en-US" sz="4800" dirty="0">
                <a:solidFill>
                  <a:schemeClr val="tx1"/>
                </a:solidFill>
                <a:latin typeface="宋体" panose="02010600030101010101" pitchFamily="2" charset="-122"/>
                <a:ea typeface="宋体" panose="02010600030101010101" pitchFamily="2" charset="-122"/>
              </a:rPr>
              <a:t> ≤ </a:t>
            </a:r>
            <a:r>
              <a:rPr lang="en-US" altLang="zh-CN" sz="4800" dirty="0">
                <a:solidFill>
                  <a:schemeClr val="tx1"/>
                </a:solidFill>
                <a:latin typeface="宋体" panose="02010600030101010101" pitchFamily="2" charset="-122"/>
                <a:ea typeface="宋体" panose="02010600030101010101" pitchFamily="2" charset="-122"/>
              </a:rPr>
              <a:t>3×10</a:t>
            </a:r>
            <a:r>
              <a:rPr lang="en-US" altLang="zh-CN" sz="4800" baseline="30000" dirty="0">
                <a:solidFill>
                  <a:schemeClr val="tx1"/>
                </a:solidFill>
                <a:latin typeface="宋体" panose="02010600030101010101" pitchFamily="2" charset="-122"/>
                <a:ea typeface="宋体" panose="02010600030101010101" pitchFamily="2" charset="-122"/>
              </a:rPr>
              <a:t>5</a:t>
            </a:r>
            <a:r>
              <a:rPr lang="zh-CN" altLang="en-US" sz="4800" dirty="0" smtClean="0">
                <a:solidFill>
                  <a:schemeClr val="tx1"/>
                </a:solidFill>
                <a:latin typeface="宋体" panose="02010600030101010101" pitchFamily="2" charset="-122"/>
                <a:ea typeface="宋体" panose="02010600030101010101" pitchFamily="2" charset="-122"/>
              </a:rPr>
              <a:t>，</a:t>
            </a:r>
            <a:r>
              <a:rPr lang="en-US" altLang="zh-CN" sz="4800" dirty="0" smtClean="0">
                <a:solidFill>
                  <a:schemeClr val="tx1"/>
                </a:solidFill>
                <a:latin typeface="宋体" panose="02010600030101010101" pitchFamily="2" charset="-122"/>
                <a:ea typeface="宋体" panose="02010600030101010101" pitchFamily="2" charset="-122"/>
              </a:rPr>
              <a:t>DP</a:t>
            </a:r>
            <a:r>
              <a:rPr lang="zh-CN" altLang="en-US" sz="4800" dirty="0" smtClean="0">
                <a:solidFill>
                  <a:schemeClr val="tx1"/>
                </a:solidFill>
                <a:latin typeface="宋体" panose="02010600030101010101" pitchFamily="2" charset="-122"/>
                <a:ea typeface="宋体" panose="02010600030101010101" pitchFamily="2" charset="-122"/>
              </a:rPr>
              <a:t>代码提交</a:t>
            </a:r>
            <a:r>
              <a:rPr lang="zh-CN" altLang="en-US" sz="4800" dirty="0">
                <a:solidFill>
                  <a:schemeClr val="tx1"/>
                </a:solidFill>
                <a:latin typeface="宋体" panose="02010600030101010101" pitchFamily="2" charset="-122"/>
                <a:ea typeface="宋体" panose="02010600030101010101" pitchFamily="2" charset="-122"/>
              </a:rPr>
              <a:t>到</a:t>
            </a:r>
            <a:r>
              <a:rPr lang="en-US" altLang="zh-CN" sz="4800" dirty="0">
                <a:solidFill>
                  <a:schemeClr val="tx1"/>
                </a:solidFill>
                <a:latin typeface="宋体" panose="02010600030101010101" pitchFamily="2" charset="-122"/>
                <a:ea typeface="宋体" panose="02010600030101010101" pitchFamily="2" charset="-122"/>
              </a:rPr>
              <a:t>OJ</a:t>
            </a:r>
            <a:r>
              <a:rPr lang="zh-CN" altLang="en-US" sz="4800" dirty="0">
                <a:solidFill>
                  <a:schemeClr val="tx1"/>
                </a:solidFill>
                <a:latin typeface="宋体" panose="02010600030101010101" pitchFamily="2" charset="-122"/>
                <a:ea typeface="宋体" panose="02010600030101010101" pitchFamily="2" charset="-122"/>
              </a:rPr>
              <a:t>会超时</a:t>
            </a:r>
            <a:r>
              <a:rPr lang="zh-CN" altLang="en-US" sz="4800" dirty="0" smtClean="0">
                <a:solidFill>
                  <a:schemeClr val="tx1"/>
                </a:solidFill>
                <a:latin typeface="宋体" panose="02010600030101010101" pitchFamily="2" charset="-122"/>
                <a:ea typeface="宋体" panose="02010600030101010101" pitchFamily="2" charset="-122"/>
              </a:rPr>
              <a:t>。</a:t>
            </a:r>
            <a:endParaRPr lang="en-US" altLang="zh-CN" sz="4800" dirty="0" smtClean="0">
              <a:solidFill>
                <a:schemeClr val="tx1"/>
              </a:solidFill>
              <a:latin typeface="宋体" panose="02010600030101010101" pitchFamily="2" charset="-122"/>
              <a:ea typeface="宋体" panose="02010600030101010101" pitchFamily="2" charset="-122"/>
            </a:endParaRPr>
          </a:p>
          <a:p>
            <a:pPr algn="l">
              <a:lnSpc>
                <a:spcPct val="150000"/>
              </a:lnSpc>
            </a:pPr>
            <a:endParaRPr lang="en-US" altLang="zh-CN" sz="4800" dirty="0" smtClean="0">
              <a:solidFill>
                <a:schemeClr val="tx1"/>
              </a:solidFill>
              <a:latin typeface="宋体" panose="02010600030101010101" pitchFamily="2" charset="-122"/>
              <a:ea typeface="宋体" panose="02010600030101010101" pitchFamily="2" charset="-122"/>
            </a:endParaRPr>
          </a:p>
          <a:p>
            <a:pPr algn="l">
              <a:lnSpc>
                <a:spcPct val="150000"/>
              </a:lnSpc>
            </a:pPr>
            <a:r>
              <a:rPr lang="en-US" altLang="zh-CN" sz="4800" dirty="0" smtClean="0">
                <a:solidFill>
                  <a:schemeClr val="tx1"/>
                </a:solidFill>
                <a:latin typeface="宋体" panose="02010600030101010101" pitchFamily="2" charset="-122"/>
                <a:ea typeface="宋体" panose="02010600030101010101" pitchFamily="2" charset="-122"/>
              </a:rPr>
              <a:t>DP</a:t>
            </a:r>
            <a:r>
              <a:rPr lang="zh-CN" altLang="en-US" sz="4800" dirty="0" smtClean="0">
                <a:solidFill>
                  <a:schemeClr val="tx1"/>
                </a:solidFill>
                <a:latin typeface="宋体" panose="02010600030101010101" pitchFamily="2" charset="-122"/>
                <a:ea typeface="宋体" panose="02010600030101010101" pitchFamily="2" charset="-122"/>
              </a:rPr>
              <a:t>不是</a:t>
            </a:r>
            <a:r>
              <a:rPr lang="en-US" altLang="zh-CN" sz="4800" dirty="0">
                <a:solidFill>
                  <a:schemeClr val="tx1"/>
                </a:solidFill>
                <a:latin typeface="宋体" panose="02010600030101010101" pitchFamily="2" charset="-122"/>
                <a:ea typeface="宋体" panose="02010600030101010101" pitchFamily="2" charset="-122"/>
              </a:rPr>
              <a:t>LIS</a:t>
            </a:r>
            <a:r>
              <a:rPr lang="zh-CN" altLang="en-US" sz="4800" dirty="0">
                <a:solidFill>
                  <a:schemeClr val="tx1"/>
                </a:solidFill>
                <a:latin typeface="宋体" panose="02010600030101010101" pitchFamily="2" charset="-122"/>
                <a:ea typeface="宋体" panose="02010600030101010101" pitchFamily="2" charset="-122"/>
              </a:rPr>
              <a:t>问题的最优解法，有复杂度</a:t>
            </a:r>
            <a:r>
              <a:rPr lang="en-US" altLang="zh-CN" sz="4800" dirty="0">
                <a:solidFill>
                  <a:schemeClr val="tx1"/>
                </a:solidFill>
                <a:latin typeface="宋体" panose="02010600030101010101" pitchFamily="2" charset="-122"/>
                <a:ea typeface="宋体" panose="02010600030101010101" pitchFamily="2" charset="-122"/>
              </a:rPr>
              <a:t>O(</a:t>
            </a:r>
            <a:r>
              <a:rPr lang="en-US" altLang="zh-CN" sz="4800" dirty="0" err="1">
                <a:solidFill>
                  <a:schemeClr val="tx1"/>
                </a:solidFill>
                <a:latin typeface="宋体" panose="02010600030101010101" pitchFamily="2" charset="-122"/>
                <a:ea typeface="宋体" panose="02010600030101010101" pitchFamily="2" charset="-122"/>
              </a:rPr>
              <a:t>nlogn</a:t>
            </a:r>
            <a:r>
              <a:rPr lang="en-US" altLang="zh-CN" sz="4800" dirty="0">
                <a:solidFill>
                  <a:schemeClr val="tx1"/>
                </a:solidFill>
                <a:latin typeface="宋体" panose="02010600030101010101" pitchFamily="2" charset="-122"/>
                <a:ea typeface="宋体" panose="02010600030101010101" pitchFamily="2" charset="-122"/>
              </a:rPr>
              <a:t>)</a:t>
            </a:r>
            <a:r>
              <a:rPr lang="zh-CN" altLang="en-US" sz="4800" dirty="0">
                <a:solidFill>
                  <a:schemeClr val="tx1"/>
                </a:solidFill>
                <a:latin typeface="宋体" panose="02010600030101010101" pitchFamily="2" charset="-122"/>
                <a:ea typeface="宋体" panose="02010600030101010101" pitchFamily="2" charset="-122"/>
              </a:rPr>
              <a:t>的非</a:t>
            </a:r>
            <a:r>
              <a:rPr lang="en-US" altLang="zh-CN" sz="4800" dirty="0">
                <a:solidFill>
                  <a:schemeClr val="tx1"/>
                </a:solidFill>
                <a:latin typeface="宋体" panose="02010600030101010101" pitchFamily="2" charset="-122"/>
                <a:ea typeface="宋体" panose="02010600030101010101" pitchFamily="2" charset="-122"/>
              </a:rPr>
              <a:t>DP</a:t>
            </a:r>
            <a:r>
              <a:rPr lang="zh-CN" altLang="en-US" sz="4800" dirty="0">
                <a:solidFill>
                  <a:schemeClr val="tx1"/>
                </a:solidFill>
                <a:latin typeface="宋体" panose="02010600030101010101" pitchFamily="2" charset="-122"/>
                <a:ea typeface="宋体" panose="02010600030101010101" pitchFamily="2" charset="-122"/>
              </a:rPr>
              <a:t>解法</a:t>
            </a:r>
          </a:p>
          <a:p>
            <a:pPr algn="l">
              <a:lnSpc>
                <a:spcPct val="150000"/>
              </a:lnSpc>
            </a:pPr>
            <a:endParaRPr lang="en-US" altLang="zh-CN" sz="4800" dirty="0" smtClean="0">
              <a:solidFill>
                <a:schemeClr val="tx1"/>
              </a:solidFill>
              <a:latin typeface="宋体" panose="02010600030101010101" pitchFamily="2" charset="-122"/>
              <a:ea typeface="宋体" panose="02010600030101010101" pitchFamily="2" charset="-122"/>
            </a:endParaRPr>
          </a:p>
          <a:p>
            <a:pPr algn="l">
              <a:lnSpc>
                <a:spcPct val="150000"/>
              </a:lnSpc>
            </a:pPr>
            <a:endParaRPr lang="zh-CN" altLang="en-US" sz="48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4427649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632"/>
              <a:ext cx="31716"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编辑距离</a:t>
              </a:r>
            </a:p>
            <a:p>
              <a:pPr algn="l"/>
              <a:r>
                <a:rPr lang="zh-CN" altLang="en-US" sz="5600" b="1" spc="600" dirty="0">
                  <a:solidFill>
                    <a:schemeClr val="bg1"/>
                  </a:solidFill>
                  <a:latin typeface="宋体" panose="02010600030101010101" pitchFamily="2" charset="-122"/>
                  <a:ea typeface="宋体" panose="02010600030101010101" pitchFamily="2" charset="-122"/>
                </a:rPr>
                <a:t>字符串转换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1507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649647" y="3829050"/>
            <a:ext cx="19779117"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题目描述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smtClean="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给定两个单词</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和</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，计算出将</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转换为</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所需的最小操作数。一个单词允许进行以下</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种操作：（</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）插入一个字符；（</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）删除一个字符；（</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）替换一个字符。</a:t>
            </a:r>
          </a:p>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输入描述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输入第一行包含一个字符串</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。输入第二行包含一个字符串</a:t>
            </a:r>
            <a:r>
              <a:rPr lang="en-US" altLang="zh-CN" sz="4400" dirty="0">
                <a:latin typeface="宋体" panose="02010600030101010101" pitchFamily="2" charset="-122"/>
                <a:ea typeface="宋体" panose="02010600030101010101" pitchFamily="2" charset="-122"/>
              </a:rPr>
              <a:t>T</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T</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2×10</a:t>
            </a:r>
            <a:r>
              <a:rPr lang="en-US" altLang="zh-CN" sz="4400" baseline="300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，保证</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T</a:t>
            </a:r>
            <a:r>
              <a:rPr lang="zh-CN" altLang="en-US" sz="4400" dirty="0">
                <a:latin typeface="宋体" panose="02010600030101010101" pitchFamily="2" charset="-122"/>
                <a:ea typeface="宋体" panose="02010600030101010101" pitchFamily="2" charset="-122"/>
              </a:rPr>
              <a:t>只包含小写字母。</a:t>
            </a:r>
          </a:p>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输出描述</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输出一个整数表示答案。</a:t>
            </a:r>
          </a:p>
        </p:txBody>
      </p:sp>
    </p:spTree>
    <p:custDataLst>
      <p:tags r:id="rId1"/>
    </p:custDataLst>
    <p:extLst>
      <p:ext uri="{BB962C8B-B14F-4D97-AF65-F5344CB8AC3E}">
        <p14:creationId xmlns:p14="http://schemas.microsoft.com/office/powerpoint/2010/main" val="3369558325"/>
      </p:ext>
    </p:extLst>
  </p:cSld>
  <p:clrMapOvr>
    <a:masterClrMapping/>
  </p:clrMapOvr>
  <p:transition spd="slow" advClick="0" advTm="1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编辑距离</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3" y="2768734"/>
            <a:ext cx="22427504" cy="415498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把</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长度</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存储在数组</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a[1] ~ a[m]</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，长度为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存储在</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b[1] ~ b[n]</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，不用</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a[0]</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b[0]</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定义状态</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的前</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个字符转换</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的前</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个字符所需要的操作</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步骤</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571500" indent="-571500" algn="l">
              <a:lnSpc>
                <a:spcPct val="150000"/>
              </a:lnSpc>
              <a:buFont typeface="Arial" panose="020B0604020202020204" pitchFamily="34" charset="0"/>
              <a:buChar char="•"/>
            </a:pP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就是</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答案</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下</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图是</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abcf</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bcfe</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的状态转移矩阵。</a:t>
            </a:r>
          </a:p>
        </p:txBody>
      </p:sp>
      <p:pic>
        <p:nvPicPr>
          <p:cNvPr id="9" name="图片 8"/>
          <p:cNvPicPr>
            <a:picLocks noChangeAspect="1"/>
          </p:cNvPicPr>
          <p:nvPr/>
        </p:nvPicPr>
        <p:blipFill>
          <a:blip r:embed="rId5"/>
          <a:stretch>
            <a:fillRect/>
          </a:stretch>
        </p:blipFill>
        <p:spPr>
          <a:xfrm>
            <a:off x="13417049" y="5654535"/>
            <a:ext cx="6969401" cy="6504775"/>
          </a:xfrm>
          <a:prstGeom prst="rect">
            <a:avLst/>
          </a:prstGeom>
          <a:noFill/>
          <a:ln>
            <a:noFill/>
          </a:ln>
        </p:spPr>
      </p:pic>
    </p:spTree>
    <p:custDataLst>
      <p:tags r:id="rId1"/>
    </p:custDataLst>
    <p:extLst>
      <p:ext uri="{BB962C8B-B14F-4D97-AF65-F5344CB8AC3E}">
        <p14:creationId xmlns:p14="http://schemas.microsoft.com/office/powerpoint/2010/main" val="67939369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编辑距离</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3" y="2768734"/>
            <a:ext cx="14665308" cy="10248960"/>
          </a:xfrm>
          <a:prstGeom prst="rect">
            <a:avLst/>
          </a:prstGeom>
          <a:noFill/>
        </p:spPr>
        <p:txBody>
          <a:bodyPr wrap="square" rtlCol="0">
            <a:spAutoFit/>
          </a:bodyPr>
          <a:lstStyle/>
          <a:p>
            <a:pPr algn="l">
              <a:lnSpc>
                <a:spcPct val="150000"/>
              </a:lnSpc>
            </a:pPr>
            <a:r>
              <a:rPr lang="zh-CN" altLang="en-US" sz="4000" dirty="0">
                <a:solidFill>
                  <a:schemeClr val="tx1"/>
                </a:solidFill>
                <a:latin typeface="宋体" panose="02010600030101010101" pitchFamily="2" charset="-122"/>
                <a:ea typeface="宋体" panose="02010600030101010101" pitchFamily="2" charset="-122"/>
              </a:rPr>
              <a:t>状态转移方程：</a:t>
            </a: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1</a:t>
            </a:r>
            <a:r>
              <a:rPr lang="zh-CN" altLang="en-US" sz="4000" dirty="0">
                <a:solidFill>
                  <a:schemeClr val="tx1"/>
                </a:solidFill>
                <a:latin typeface="宋体" panose="02010600030101010101" pitchFamily="2" charset="-122"/>
                <a:ea typeface="宋体" panose="02010600030101010101" pitchFamily="2" charset="-122"/>
              </a:rPr>
              <a:t>）若</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b[j]</a:t>
            </a:r>
            <a:r>
              <a:rPr lang="zh-CN" altLang="en-US" sz="4000" dirty="0">
                <a:solidFill>
                  <a:schemeClr val="tx1"/>
                </a:solidFill>
                <a:latin typeface="宋体" panose="02010600030101010101" pitchFamily="2" charset="-122"/>
                <a:ea typeface="宋体" panose="02010600030101010101" pitchFamily="2" charset="-122"/>
              </a:rPr>
              <a:t>，则</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[i-1][j-1]</a:t>
            </a:r>
            <a:r>
              <a:rPr lang="zh-CN" altLang="en-US" sz="4000" dirty="0">
                <a:solidFill>
                  <a:schemeClr val="tx1"/>
                </a:solidFill>
                <a:latin typeface="宋体" panose="02010600030101010101" pitchFamily="2" charset="-122"/>
                <a:ea typeface="宋体" panose="02010600030101010101" pitchFamily="2" charset="-122"/>
              </a:rPr>
              <a:t>。例如图中</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[2][1]</a:t>
            </a:r>
            <a:r>
              <a:rPr lang="zh-CN" altLang="en-US" sz="4000" dirty="0">
                <a:solidFill>
                  <a:schemeClr val="tx1"/>
                </a:solidFill>
                <a:latin typeface="宋体" panose="02010600030101010101" pitchFamily="2" charset="-122"/>
                <a:ea typeface="宋体" panose="02010600030101010101" pitchFamily="2" charset="-122"/>
              </a:rPr>
              <a:t>处的箭头。</a:t>
            </a: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rPr>
              <a:t>（</a:t>
            </a:r>
            <a:r>
              <a:rPr lang="en-US" altLang="zh-CN" sz="4000" dirty="0">
                <a:solidFill>
                  <a:schemeClr val="tx1"/>
                </a:solidFill>
                <a:latin typeface="宋体" panose="02010600030101010101" pitchFamily="2" charset="-122"/>
                <a:ea typeface="宋体" panose="02010600030101010101" pitchFamily="2" charset="-122"/>
              </a:rPr>
              <a:t>2</a:t>
            </a:r>
            <a:r>
              <a:rPr lang="zh-CN" altLang="en-US" sz="4000" dirty="0">
                <a:solidFill>
                  <a:schemeClr val="tx1"/>
                </a:solidFill>
                <a:latin typeface="宋体" panose="02010600030101010101" pitchFamily="2" charset="-122"/>
                <a:ea typeface="宋体" panose="02010600030101010101" pitchFamily="2" charset="-122"/>
              </a:rPr>
              <a:t>）其他情况：</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 = min{</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[i-1][j-1],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[i-1][j],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][j-1]} + 1</a:t>
            </a:r>
            <a:r>
              <a:rPr lang="zh-CN" altLang="en-US" sz="4000" dirty="0">
                <a:solidFill>
                  <a:schemeClr val="tx1"/>
                </a:solidFill>
                <a:latin typeface="宋体" panose="02010600030101010101" pitchFamily="2" charset="-122"/>
                <a:ea typeface="宋体" panose="02010600030101010101" pitchFamily="2" charset="-122"/>
              </a:rPr>
              <a:t>。例如图中</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[4][2]</a:t>
            </a:r>
            <a:r>
              <a:rPr lang="zh-CN" altLang="en-US" sz="4000" dirty="0">
                <a:solidFill>
                  <a:schemeClr val="tx1"/>
                </a:solidFill>
                <a:latin typeface="宋体" panose="02010600030101010101" pitchFamily="2" charset="-122"/>
                <a:ea typeface="宋体" panose="02010600030101010101" pitchFamily="2" charset="-122"/>
              </a:rPr>
              <a:t>处的箭头。</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a:t>
            </a:r>
            <a:r>
              <a:rPr lang="zh-CN" altLang="en-US" sz="4000" dirty="0">
                <a:solidFill>
                  <a:schemeClr val="tx1"/>
                </a:solidFill>
                <a:latin typeface="宋体" panose="02010600030101010101" pitchFamily="2" charset="-122"/>
                <a:ea typeface="宋体" panose="02010600030101010101" pitchFamily="2" charset="-122"/>
              </a:rPr>
              <a:t>是它左、左上、上的三个值中的最小值加</a:t>
            </a:r>
            <a:r>
              <a:rPr lang="en-US" altLang="zh-CN" sz="4000" dirty="0">
                <a:solidFill>
                  <a:schemeClr val="tx1"/>
                </a:solidFill>
                <a:latin typeface="宋体" panose="02010600030101010101" pitchFamily="2" charset="-122"/>
                <a:ea typeface="宋体" panose="02010600030101010101" pitchFamily="2" charset="-122"/>
              </a:rPr>
              <a:t>1</a:t>
            </a:r>
            <a:r>
              <a:rPr lang="zh-CN" altLang="en-US" sz="4000" dirty="0">
                <a:solidFill>
                  <a:schemeClr val="tx1"/>
                </a:solidFill>
                <a:latin typeface="宋体" panose="02010600030101010101" pitchFamily="2" charset="-122"/>
                <a:ea typeface="宋体" panose="02010600030101010101" pitchFamily="2" charset="-122"/>
              </a:rPr>
              <a:t>，分别对应以下操作：</a:t>
            </a:r>
          </a:p>
          <a:p>
            <a:pPr marL="571500" indent="-571500" algn="l">
              <a:lnSpc>
                <a:spcPct val="150000"/>
              </a:lnSpc>
              <a:buFont typeface="Arial" panose="020B0604020202020204" pitchFamily="34" charset="0"/>
              <a:buChar char="•"/>
            </a:pPr>
            <a:r>
              <a:rPr lang="en-US" altLang="zh-CN" sz="4000" dirty="0" err="1" smtClean="0">
                <a:solidFill>
                  <a:schemeClr val="tx1"/>
                </a:solidFill>
                <a:latin typeface="宋体" panose="02010600030101010101" pitchFamily="2" charset="-122"/>
                <a:ea typeface="宋体" panose="02010600030101010101" pitchFamily="2" charset="-122"/>
              </a:rPr>
              <a:t>dp</a:t>
            </a:r>
            <a:r>
              <a:rPr lang="en-US" altLang="zh-CN" sz="4000" dirty="0" smtClean="0">
                <a:solidFill>
                  <a:schemeClr val="tx1"/>
                </a:solidFill>
                <a:latin typeface="宋体" panose="02010600030101010101" pitchFamily="2" charset="-122"/>
                <a:ea typeface="宋体" panose="02010600030101010101" pitchFamily="2" charset="-122"/>
              </a:rPr>
              <a:t>[i-1</a:t>
            </a:r>
            <a:r>
              <a:rPr lang="en-US" altLang="zh-CN" sz="4000" dirty="0">
                <a:solidFill>
                  <a:schemeClr val="tx1"/>
                </a:solidFill>
                <a:latin typeface="宋体" panose="02010600030101010101" pitchFamily="2" charset="-122"/>
                <a:ea typeface="宋体" panose="02010600030101010101" pitchFamily="2" charset="-122"/>
              </a:rPr>
              <a:t>][j]+1</a:t>
            </a:r>
            <a:r>
              <a:rPr lang="zh-CN" altLang="en-US" sz="4000" dirty="0">
                <a:solidFill>
                  <a:schemeClr val="tx1"/>
                </a:solidFill>
                <a:latin typeface="宋体" panose="02010600030101010101" pitchFamily="2" charset="-122"/>
                <a:ea typeface="宋体" panose="02010600030101010101" pitchFamily="2" charset="-122"/>
              </a:rPr>
              <a:t>，删除，将</a:t>
            </a:r>
            <a:r>
              <a:rPr lang="en-US" altLang="zh-CN" sz="4000" dirty="0">
                <a:solidFill>
                  <a:schemeClr val="tx1"/>
                </a:solidFill>
                <a:latin typeface="宋体" panose="02010600030101010101" pitchFamily="2" charset="-122"/>
                <a:ea typeface="宋体" panose="02010600030101010101" pitchFamily="2" charset="-122"/>
              </a:rPr>
              <a:t>A</a:t>
            </a:r>
            <a:r>
              <a:rPr lang="zh-CN" altLang="en-US" sz="4000" dirty="0">
                <a:solidFill>
                  <a:schemeClr val="tx1"/>
                </a:solidFill>
                <a:latin typeface="宋体" panose="02010600030101010101" pitchFamily="2" charset="-122"/>
                <a:ea typeface="宋体" panose="02010600030101010101" pitchFamily="2" charset="-122"/>
              </a:rPr>
              <a:t>的最后字符删除；</a:t>
            </a:r>
          </a:p>
          <a:p>
            <a:pPr marL="571500" indent="-571500" algn="l">
              <a:lnSpc>
                <a:spcPct val="150000"/>
              </a:lnSpc>
              <a:buFont typeface="Arial" panose="020B0604020202020204" pitchFamily="34" charset="0"/>
              <a:buChar char="•"/>
            </a:pPr>
            <a:r>
              <a:rPr lang="en-US" altLang="zh-CN" sz="4000" dirty="0" err="1" smtClean="0">
                <a:solidFill>
                  <a:schemeClr val="tx1"/>
                </a:solidFill>
                <a:latin typeface="宋体" panose="02010600030101010101" pitchFamily="2" charset="-122"/>
                <a:ea typeface="宋体" panose="02010600030101010101" pitchFamily="2" charset="-122"/>
              </a:rPr>
              <a:t>dp</a:t>
            </a:r>
            <a:r>
              <a:rPr lang="en-US" altLang="zh-CN" sz="4000" dirty="0" smtClean="0">
                <a:solidFill>
                  <a:schemeClr val="tx1"/>
                </a:solidFill>
                <a:latin typeface="宋体" panose="02010600030101010101" pitchFamily="2" charset="-122"/>
                <a:ea typeface="宋体" panose="02010600030101010101" pitchFamily="2" charset="-122"/>
              </a:rPr>
              <a:t>[</a:t>
            </a:r>
            <a:r>
              <a:rPr lang="en-US" altLang="zh-CN" sz="4000" dirty="0" err="1" smtClean="0">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][j-1]+1</a:t>
            </a:r>
            <a:r>
              <a:rPr lang="zh-CN" altLang="en-US" sz="4000" dirty="0">
                <a:solidFill>
                  <a:schemeClr val="tx1"/>
                </a:solidFill>
                <a:latin typeface="宋体" panose="02010600030101010101" pitchFamily="2" charset="-122"/>
                <a:ea typeface="宋体" panose="02010600030101010101" pitchFamily="2" charset="-122"/>
              </a:rPr>
              <a:t>，插入，在</a:t>
            </a:r>
            <a:r>
              <a:rPr lang="en-US" altLang="zh-CN" sz="4000" dirty="0">
                <a:solidFill>
                  <a:schemeClr val="tx1"/>
                </a:solidFill>
                <a:latin typeface="宋体" panose="02010600030101010101" pitchFamily="2" charset="-122"/>
                <a:ea typeface="宋体" panose="02010600030101010101" pitchFamily="2" charset="-122"/>
              </a:rPr>
              <a:t>B</a:t>
            </a:r>
            <a:r>
              <a:rPr lang="zh-CN" altLang="en-US" sz="4000" dirty="0">
                <a:solidFill>
                  <a:schemeClr val="tx1"/>
                </a:solidFill>
                <a:latin typeface="宋体" panose="02010600030101010101" pitchFamily="2" charset="-122"/>
                <a:ea typeface="宋体" panose="02010600030101010101" pitchFamily="2" charset="-122"/>
              </a:rPr>
              <a:t>的最后插入</a:t>
            </a:r>
            <a:r>
              <a:rPr lang="en-US" altLang="zh-CN" sz="4000" dirty="0">
                <a:solidFill>
                  <a:schemeClr val="tx1"/>
                </a:solidFill>
                <a:latin typeface="宋体" panose="02010600030101010101" pitchFamily="2" charset="-122"/>
                <a:ea typeface="宋体" panose="02010600030101010101" pitchFamily="2" charset="-122"/>
              </a:rPr>
              <a:t>A</a:t>
            </a:r>
            <a:r>
              <a:rPr lang="zh-CN" altLang="en-US" sz="4000" dirty="0">
                <a:solidFill>
                  <a:schemeClr val="tx1"/>
                </a:solidFill>
                <a:latin typeface="宋体" panose="02010600030101010101" pitchFamily="2" charset="-122"/>
                <a:ea typeface="宋体" panose="02010600030101010101" pitchFamily="2" charset="-122"/>
              </a:rPr>
              <a:t>的最后字符；</a:t>
            </a:r>
          </a:p>
          <a:p>
            <a:pPr marL="571500" indent="-571500" algn="l">
              <a:lnSpc>
                <a:spcPct val="150000"/>
              </a:lnSpc>
              <a:buFont typeface="Arial" panose="020B0604020202020204" pitchFamily="34" charset="0"/>
              <a:buChar char="•"/>
            </a:pPr>
            <a:r>
              <a:rPr lang="en-US" altLang="zh-CN" sz="4000" dirty="0" err="1" smtClean="0">
                <a:solidFill>
                  <a:schemeClr val="tx1"/>
                </a:solidFill>
                <a:latin typeface="宋体" panose="02010600030101010101" pitchFamily="2" charset="-122"/>
                <a:ea typeface="宋体" panose="02010600030101010101" pitchFamily="2" charset="-122"/>
              </a:rPr>
              <a:t>dp</a:t>
            </a:r>
            <a:r>
              <a:rPr lang="en-US" altLang="zh-CN" sz="4000" dirty="0" smtClean="0">
                <a:solidFill>
                  <a:schemeClr val="tx1"/>
                </a:solidFill>
                <a:latin typeface="宋体" panose="02010600030101010101" pitchFamily="2" charset="-122"/>
                <a:ea typeface="宋体" panose="02010600030101010101" pitchFamily="2" charset="-122"/>
              </a:rPr>
              <a:t>[i-1</a:t>
            </a:r>
            <a:r>
              <a:rPr lang="en-US" altLang="zh-CN" sz="4000" dirty="0">
                <a:solidFill>
                  <a:schemeClr val="tx1"/>
                </a:solidFill>
                <a:latin typeface="宋体" panose="02010600030101010101" pitchFamily="2" charset="-122"/>
                <a:ea typeface="宋体" panose="02010600030101010101" pitchFamily="2" charset="-122"/>
              </a:rPr>
              <a:t>][j-1]+1</a:t>
            </a:r>
            <a:r>
              <a:rPr lang="zh-CN" altLang="en-US" sz="4000" dirty="0">
                <a:solidFill>
                  <a:schemeClr val="tx1"/>
                </a:solidFill>
                <a:latin typeface="宋体" panose="02010600030101010101" pitchFamily="2" charset="-122"/>
                <a:ea typeface="宋体" panose="02010600030101010101" pitchFamily="2" charset="-122"/>
              </a:rPr>
              <a:t>，替换，将</a:t>
            </a:r>
            <a:r>
              <a:rPr lang="en-US" altLang="zh-CN" sz="4000" dirty="0">
                <a:solidFill>
                  <a:schemeClr val="tx1"/>
                </a:solidFill>
                <a:latin typeface="宋体" panose="02010600030101010101" pitchFamily="2" charset="-122"/>
                <a:ea typeface="宋体" panose="02010600030101010101" pitchFamily="2" charset="-122"/>
              </a:rPr>
              <a:t>B</a:t>
            </a:r>
            <a:r>
              <a:rPr lang="zh-CN" altLang="en-US" sz="4000" dirty="0">
                <a:solidFill>
                  <a:schemeClr val="tx1"/>
                </a:solidFill>
                <a:latin typeface="宋体" panose="02010600030101010101" pitchFamily="2" charset="-122"/>
                <a:ea typeface="宋体" panose="02010600030101010101" pitchFamily="2" charset="-122"/>
              </a:rPr>
              <a:t>的最后一个字符替换为</a:t>
            </a:r>
            <a:r>
              <a:rPr lang="en-US" altLang="zh-CN" sz="4000" dirty="0">
                <a:solidFill>
                  <a:schemeClr val="tx1"/>
                </a:solidFill>
                <a:latin typeface="宋体" panose="02010600030101010101" pitchFamily="2" charset="-122"/>
                <a:ea typeface="宋体" panose="02010600030101010101" pitchFamily="2" charset="-122"/>
              </a:rPr>
              <a:t>A</a:t>
            </a:r>
            <a:r>
              <a:rPr lang="zh-CN" altLang="en-US" sz="4000" dirty="0">
                <a:solidFill>
                  <a:schemeClr val="tx1"/>
                </a:solidFill>
                <a:latin typeface="宋体" panose="02010600030101010101" pitchFamily="2" charset="-122"/>
                <a:ea typeface="宋体" panose="02010600030101010101" pitchFamily="2" charset="-122"/>
              </a:rPr>
              <a:t>的最后一个字符。</a:t>
            </a: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rPr>
              <a:t>复杂</a:t>
            </a:r>
            <a:r>
              <a:rPr lang="zh-CN" altLang="en-US" sz="4000" dirty="0">
                <a:solidFill>
                  <a:schemeClr val="tx1"/>
                </a:solidFill>
                <a:latin typeface="宋体" panose="02010600030101010101" pitchFamily="2" charset="-122"/>
                <a:ea typeface="宋体" panose="02010600030101010101" pitchFamily="2" charset="-122"/>
              </a:rPr>
              <a:t>度：</a:t>
            </a:r>
            <a:r>
              <a:rPr lang="en-US" altLang="zh-CN" sz="4000" dirty="0">
                <a:solidFill>
                  <a:schemeClr val="tx1"/>
                </a:solidFill>
                <a:latin typeface="宋体" panose="02010600030101010101" pitchFamily="2" charset="-122"/>
                <a:ea typeface="宋体" panose="02010600030101010101" pitchFamily="2" charset="-122"/>
              </a:rPr>
              <a:t>O(</a:t>
            </a:r>
            <a:r>
              <a:rPr lang="en-US" altLang="zh-CN" sz="4000" dirty="0" err="1">
                <a:solidFill>
                  <a:schemeClr val="tx1"/>
                </a:solidFill>
                <a:latin typeface="宋体" panose="02010600030101010101" pitchFamily="2" charset="-122"/>
                <a:ea typeface="宋体" panose="02010600030101010101" pitchFamily="2" charset="-122"/>
              </a:rPr>
              <a:t>mn</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5"/>
          <a:stretch>
            <a:fillRect/>
          </a:stretch>
        </p:blipFill>
        <p:spPr>
          <a:xfrm>
            <a:off x="15961467" y="5833439"/>
            <a:ext cx="6969401" cy="6504775"/>
          </a:xfrm>
          <a:prstGeom prst="rect">
            <a:avLst/>
          </a:prstGeom>
          <a:noFill/>
          <a:ln>
            <a:noFill/>
          </a:ln>
        </p:spPr>
      </p:pic>
    </p:spTree>
    <p:custDataLst>
      <p:tags r:id="rId1"/>
    </p:custDataLst>
    <p:extLst>
      <p:ext uri="{BB962C8B-B14F-4D97-AF65-F5344CB8AC3E}">
        <p14:creationId xmlns:p14="http://schemas.microsoft.com/office/powerpoint/2010/main" val="101305440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7.2 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295318" y="300178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342900" lvl="0" indent="-342900" defTabSz="914400" eaLnBrk="0" fontAlgn="base" hangingPunct="0">
              <a:lnSpc>
                <a:spcPct val="100000"/>
              </a:lnSpc>
              <a:spcBef>
                <a:spcPct val="20000"/>
              </a:spcBef>
              <a:spcAft>
                <a:spcPct val="0"/>
              </a:spcAft>
              <a:buNone/>
              <a:defRPr/>
            </a:pPr>
            <a:r>
              <a:rPr lang="en-US" altLang="zh-CN" sz="4800" dirty="0" smtClean="0">
                <a:solidFill>
                  <a:srgbClr val="FF0000"/>
                </a:solidFill>
                <a:latin typeface="+mn-ea"/>
              </a:rPr>
              <a:t>DP</a:t>
            </a:r>
            <a:r>
              <a:rPr lang="zh-CN" altLang="en-US" sz="4800" dirty="0" smtClean="0">
                <a:solidFill>
                  <a:srgbClr val="FF0000"/>
                </a:solidFill>
                <a:latin typeface="+mn-ea"/>
              </a:rPr>
              <a:t>求解过程</a:t>
            </a:r>
            <a:endParaRPr lang="zh-CN" altLang="en-US" sz="4800" dirty="0">
              <a:solidFill>
                <a:srgbClr val="FF0000"/>
              </a:solidFill>
              <a:latin typeface="+mn-ea"/>
            </a:endParaRPr>
          </a:p>
        </p:txBody>
      </p:sp>
      <p:pic>
        <p:nvPicPr>
          <p:cNvPr id="2" name="图片 1"/>
          <p:cNvPicPr>
            <a:picLocks noChangeAspect="1"/>
          </p:cNvPicPr>
          <p:nvPr/>
        </p:nvPicPr>
        <p:blipFill>
          <a:blip r:embed="rId5"/>
          <a:stretch>
            <a:fillRect/>
          </a:stretch>
        </p:blipFill>
        <p:spPr>
          <a:xfrm>
            <a:off x="5031518" y="3804415"/>
            <a:ext cx="14488933" cy="8455999"/>
          </a:xfrm>
          <a:prstGeom prst="rect">
            <a:avLst/>
          </a:prstGeom>
        </p:spPr>
      </p:pic>
    </p:spTree>
    <p:custDataLst>
      <p:tags r:id="rId1"/>
    </p:custDataLst>
    <p:extLst>
      <p:ext uri="{BB962C8B-B14F-4D97-AF65-F5344CB8AC3E}">
        <p14:creationId xmlns:p14="http://schemas.microsoft.com/office/powerpoint/2010/main" val="1320378864"/>
      </p:ext>
    </p:extLst>
  </p:cSld>
  <p:clrMapOvr>
    <a:masterClrMapping/>
  </p:clrMapOvr>
  <p:transition spd="slow" advClick="0" advTm="1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2" name="文本框 1" descr="7b0a202020202262756c6c6574223a20227b5c2263617465676f727949645c223a31303030352c5c2274656d706c61746549645c223a32303233313332387d220a7d0a"/>
          <p:cNvSpPr txBox="1"/>
          <p:nvPr/>
        </p:nvSpPr>
        <p:spPr>
          <a:xfrm>
            <a:off x="934278" y="2453052"/>
            <a:ext cx="3579665" cy="5908156"/>
          </a:xfrm>
          <a:prstGeom prst="rect">
            <a:avLst/>
          </a:prstGeom>
          <a:noFill/>
        </p:spPr>
        <p:txBody>
          <a:bodyPr wrap="square" rtlCol="0">
            <a:spAutoFit/>
          </a:bodyPr>
          <a:lstStyle/>
          <a:p>
            <a:pPr algn="l">
              <a:lnSpc>
                <a:spcPct val="150000"/>
              </a:lnSpc>
            </a:pPr>
            <a:r>
              <a:rPr lang="zh-CN" altLang="en-US" sz="3200" dirty="0">
                <a:solidFill>
                  <a:schemeClr val="tx1"/>
                </a:solidFill>
                <a:latin typeface="宋体" panose="02010600030101010101" pitchFamily="2" charset="-122"/>
                <a:ea typeface="宋体" panose="02010600030101010101" pitchFamily="2" charset="-122"/>
              </a:rPr>
              <a:t>（</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smtClean="0">
                <a:solidFill>
                  <a:schemeClr val="tx1"/>
                </a:solidFill>
                <a:latin typeface="宋体" panose="02010600030101010101" pitchFamily="2" charset="-122"/>
                <a:ea typeface="宋体" panose="02010600030101010101" pitchFamily="2" charset="-122"/>
              </a:rPr>
              <a:t>）</a:t>
            </a:r>
            <a:r>
              <a:rPr lang="en-US" altLang="zh-CN" sz="3200" dirty="0" smtClean="0">
                <a:solidFill>
                  <a:schemeClr val="tx1"/>
                </a:solidFill>
                <a:latin typeface="宋体" panose="02010600030101010101" pitchFamily="2" charset="-122"/>
                <a:ea typeface="宋体" panose="02010600030101010101" pitchFamily="2" charset="-122"/>
              </a:rPr>
              <a:t>a[</a:t>
            </a:r>
            <a:r>
              <a:rPr lang="en-US" altLang="zh-CN" sz="3200" dirty="0" err="1" smtClean="0">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b[j]</a:t>
            </a:r>
            <a:r>
              <a:rPr lang="zh-CN" altLang="en-US" sz="3200" dirty="0">
                <a:solidFill>
                  <a:schemeClr val="tx1"/>
                </a:solidFill>
                <a:latin typeface="宋体" panose="02010600030101010101" pitchFamily="2" charset="-122"/>
                <a:ea typeface="宋体" panose="02010600030101010101" pitchFamily="2" charset="-122"/>
              </a:rPr>
              <a:t>，则</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][j]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[i-1][j-1</a:t>
            </a:r>
            <a:r>
              <a:rPr lang="en-US" altLang="zh-CN" sz="3200" dirty="0" smtClean="0">
                <a:solidFill>
                  <a:schemeClr val="tx1"/>
                </a:solidFill>
                <a:latin typeface="宋体" panose="02010600030101010101" pitchFamily="2" charset="-122"/>
                <a:ea typeface="宋体" panose="02010600030101010101" pitchFamily="2" charset="-122"/>
              </a:rPr>
              <a:t>]</a:t>
            </a:r>
          </a:p>
          <a:p>
            <a:pPr algn="l">
              <a:lnSpc>
                <a:spcPct val="150000"/>
              </a:lnSpc>
            </a:pPr>
            <a:r>
              <a:rPr lang="zh-CN" altLang="en-US" sz="3200" dirty="0" smtClean="0">
                <a:solidFill>
                  <a:schemeClr val="tx1"/>
                </a:solidFill>
                <a:latin typeface="宋体" panose="02010600030101010101" pitchFamily="2" charset="-122"/>
                <a:ea typeface="宋体" panose="02010600030101010101" pitchFamily="2" charset="-122"/>
              </a:rPr>
              <a:t>（</a:t>
            </a:r>
            <a:r>
              <a:rPr lang="en-US" altLang="zh-CN" sz="3200" dirty="0">
                <a:solidFill>
                  <a:schemeClr val="tx1"/>
                </a:solidFill>
                <a:latin typeface="宋体" panose="02010600030101010101" pitchFamily="2" charset="-122"/>
                <a:ea typeface="宋体" panose="02010600030101010101" pitchFamily="2" charset="-122"/>
              </a:rPr>
              <a:t>2</a:t>
            </a:r>
            <a:r>
              <a:rPr lang="zh-CN" altLang="en-US" sz="3200" dirty="0">
                <a:solidFill>
                  <a:schemeClr val="tx1"/>
                </a:solidFill>
                <a:latin typeface="宋体" panose="02010600030101010101" pitchFamily="2" charset="-122"/>
                <a:ea typeface="宋体" panose="02010600030101010101" pitchFamily="2" charset="-122"/>
              </a:rPr>
              <a:t>）其他情况：</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][j] = min{</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[i-1][j-1],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[i-1][j],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][j-1]} + </a:t>
            </a:r>
            <a:r>
              <a:rPr lang="en-US" altLang="zh-CN" sz="3200" dirty="0" smtClean="0">
                <a:solidFill>
                  <a:schemeClr val="tx1"/>
                </a:solidFill>
                <a:latin typeface="宋体" panose="02010600030101010101" pitchFamily="2" charset="-122"/>
                <a:ea typeface="宋体" panose="02010600030101010101" pitchFamily="2" charset="-122"/>
              </a:rPr>
              <a:t>1</a:t>
            </a:r>
            <a:endPar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7953301" y="-3164644"/>
            <a:ext cx="13121577" cy="20349427"/>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5779471" y="1146925"/>
            <a:ext cx="23314416" cy="11726287"/>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[3005][3005],</a:t>
            </a:r>
            <a:r>
              <a:rPr lang="en-US" altLang="zh-CN" sz="3600" dirty="0" err="1">
                <a:solidFill>
                  <a:schemeClr val="tx1"/>
                </a:solidFill>
                <a:latin typeface="宋体" panose="02010600030101010101" pitchFamily="2" charset="-122"/>
                <a:ea typeface="宋体" panose="02010600030101010101" pitchFamily="2" charset="-122"/>
              </a:rPr>
              <a:t>m,n</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char a[3005],b[3005];</a:t>
            </a:r>
          </a:p>
          <a:p>
            <a:pPr algn="l"/>
            <a:r>
              <a:rPr lang="en-US" altLang="zh-CN" sz="3600" dirty="0">
                <a:solidFill>
                  <a:schemeClr val="tx1"/>
                </a:solidFill>
                <a:latin typeface="宋体" panose="02010600030101010101" pitchFamily="2" charset="-122"/>
                <a:ea typeface="宋体" panose="02010600030101010101" pitchFamily="2" charset="-122"/>
              </a:rPr>
              <a:t>void solve(){</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[0][0]=0;</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=1;i&lt;=</a:t>
            </a:r>
            <a:r>
              <a:rPr lang="en-US" altLang="zh-CN" sz="3600" dirty="0" err="1">
                <a:solidFill>
                  <a:schemeClr val="tx1"/>
                </a:solidFill>
                <a:latin typeface="宋体" panose="02010600030101010101" pitchFamily="2" charset="-122"/>
                <a:ea typeface="宋体" panose="02010600030101010101" pitchFamily="2" charset="-122"/>
              </a:rPr>
              <a:t>m;i</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][0]=</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j=1;j&lt;=</a:t>
            </a:r>
            <a:r>
              <a:rPr lang="en-US" altLang="zh-CN" sz="3600" dirty="0" err="1">
                <a:solidFill>
                  <a:schemeClr val="tx1"/>
                </a:solidFill>
                <a:latin typeface="宋体" panose="02010600030101010101" pitchFamily="2" charset="-122"/>
                <a:ea typeface="宋体" panose="02010600030101010101" pitchFamily="2" charset="-122"/>
              </a:rPr>
              <a:t>n;j</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[0][j]=j;</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=1;i&lt;=</a:t>
            </a:r>
            <a:r>
              <a:rPr lang="en-US" altLang="zh-CN" sz="3600" dirty="0" err="1">
                <a:solidFill>
                  <a:schemeClr val="tx1"/>
                </a:solidFill>
                <a:latin typeface="宋体" panose="02010600030101010101" pitchFamily="2" charset="-122"/>
                <a:ea typeface="宋体" panose="02010600030101010101" pitchFamily="2" charset="-122"/>
              </a:rPr>
              <a:t>m;i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j=1;j&lt;=</a:t>
            </a:r>
            <a:r>
              <a:rPr lang="en-US" altLang="zh-CN" sz="3600" dirty="0" err="1">
                <a:solidFill>
                  <a:schemeClr val="tx1"/>
                </a:solidFill>
                <a:latin typeface="宋体" panose="02010600030101010101" pitchFamily="2" charset="-122"/>
                <a:ea typeface="宋体" panose="02010600030101010101" pitchFamily="2" charset="-122"/>
              </a:rPr>
              <a:t>n;j</a:t>
            </a:r>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if(a[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b[j])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[i-1][j-1];</a:t>
            </a:r>
          </a:p>
          <a:p>
            <a:pPr algn="l"/>
            <a:r>
              <a:rPr lang="en-US" altLang="zh-CN" sz="3600" dirty="0">
                <a:solidFill>
                  <a:schemeClr val="tx1"/>
                </a:solidFill>
                <a:latin typeface="宋体" panose="02010600030101010101" pitchFamily="2" charset="-122"/>
                <a:ea typeface="宋体" panose="02010600030101010101" pitchFamily="2" charset="-122"/>
              </a:rPr>
              <a:t>            else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][j]=min(min(</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[i-1][j],</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][j-1]),</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[i-1][j-1])+1;</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scanf</a:t>
            </a:r>
            <a:r>
              <a:rPr lang="en-US" altLang="zh-CN" sz="3600" dirty="0">
                <a:solidFill>
                  <a:schemeClr val="tx1"/>
                </a:solidFill>
                <a:latin typeface="宋体" panose="02010600030101010101" pitchFamily="2" charset="-122"/>
                <a:ea typeface="宋体" panose="02010600030101010101" pitchFamily="2" charset="-122"/>
              </a:rPr>
              <a:t>("%s %s",a+1,b+1);  //a[0],b[0]</a:t>
            </a:r>
            <a:r>
              <a:rPr lang="zh-CN" altLang="en-US" sz="3600" dirty="0">
                <a:solidFill>
                  <a:schemeClr val="tx1"/>
                </a:solidFill>
                <a:latin typeface="宋体" panose="02010600030101010101" pitchFamily="2" charset="-122"/>
                <a:ea typeface="宋体" panose="02010600030101010101" pitchFamily="2" charset="-122"/>
              </a:rPr>
              <a:t>不用</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m = </a:t>
            </a:r>
            <a:r>
              <a:rPr lang="en-US" altLang="zh-CN" sz="3600" dirty="0" err="1">
                <a:solidFill>
                  <a:schemeClr val="tx1"/>
                </a:solidFill>
                <a:latin typeface="宋体" panose="02010600030101010101" pitchFamily="2" charset="-122"/>
                <a:ea typeface="宋体" panose="02010600030101010101" pitchFamily="2" charset="-122"/>
              </a:rPr>
              <a:t>strlen</a:t>
            </a:r>
            <a:r>
              <a:rPr lang="en-US" altLang="zh-CN" sz="3600" dirty="0">
                <a:solidFill>
                  <a:schemeClr val="tx1"/>
                </a:solidFill>
                <a:latin typeface="宋体" panose="02010600030101010101" pitchFamily="2" charset="-122"/>
                <a:ea typeface="宋体" panose="02010600030101010101" pitchFamily="2" charset="-122"/>
              </a:rPr>
              <a:t>(a+1);</a:t>
            </a:r>
          </a:p>
          <a:p>
            <a:pPr algn="l"/>
            <a:r>
              <a:rPr lang="en-US" altLang="zh-CN" sz="3600" dirty="0">
                <a:solidFill>
                  <a:schemeClr val="tx1"/>
                </a:solidFill>
                <a:latin typeface="宋体" panose="02010600030101010101" pitchFamily="2" charset="-122"/>
                <a:ea typeface="宋体" panose="02010600030101010101" pitchFamily="2" charset="-122"/>
              </a:rPr>
              <a:t>    n = </a:t>
            </a:r>
            <a:r>
              <a:rPr lang="en-US" altLang="zh-CN" sz="3600" dirty="0" err="1">
                <a:solidFill>
                  <a:schemeClr val="tx1"/>
                </a:solidFill>
                <a:latin typeface="宋体" panose="02010600030101010101" pitchFamily="2" charset="-122"/>
                <a:ea typeface="宋体" panose="02010600030101010101" pitchFamily="2" charset="-122"/>
              </a:rPr>
              <a:t>strlen</a:t>
            </a:r>
            <a:r>
              <a:rPr lang="en-US" altLang="zh-CN" sz="3600" dirty="0">
                <a:solidFill>
                  <a:schemeClr val="tx1"/>
                </a:solidFill>
                <a:latin typeface="宋体" panose="02010600030101010101" pitchFamily="2" charset="-122"/>
                <a:ea typeface="宋体" panose="02010600030101010101" pitchFamily="2" charset="-122"/>
              </a:rPr>
              <a:t>(b+1);</a:t>
            </a:r>
          </a:p>
          <a:p>
            <a:pPr algn="l"/>
            <a:r>
              <a:rPr lang="en-US" altLang="zh-CN" sz="3600" dirty="0">
                <a:solidFill>
                  <a:schemeClr val="tx1"/>
                </a:solidFill>
                <a:latin typeface="宋体" panose="02010600030101010101" pitchFamily="2" charset="-122"/>
                <a:ea typeface="宋体" panose="02010600030101010101" pitchFamily="2" charset="-122"/>
              </a:rPr>
              <a:t>    solve();</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("%d\n",</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[m][n]);</a:t>
            </a:r>
          </a:p>
          <a:p>
            <a:pPr algn="l"/>
            <a:r>
              <a:rPr lang="en-US" altLang="zh-CN" sz="36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64778630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36"/>
              <a:ext cx="24127"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网格图上的</a:t>
              </a:r>
              <a:r>
                <a:rPr lang="en-US" altLang="zh-CN" sz="5600" b="1" spc="600" dirty="0" smtClean="0">
                  <a:solidFill>
                    <a:schemeClr val="bg1"/>
                  </a:solidFill>
                  <a:latin typeface="宋体" panose="02010600030101010101" pitchFamily="2" charset="-122"/>
                  <a:ea typeface="宋体" panose="02010600030101010101" pitchFamily="2" charset="-122"/>
                </a:rPr>
                <a:t>DP</a:t>
              </a:r>
            </a:p>
            <a:p>
              <a:pPr algn="l"/>
              <a:r>
                <a:rPr lang="zh-CN" altLang="en-US" sz="5600" b="1" spc="600" dirty="0" smtClean="0">
                  <a:solidFill>
                    <a:schemeClr val="bg1"/>
                  </a:solidFill>
                  <a:latin typeface="宋体" panose="02010600030101010101" pitchFamily="2" charset="-122"/>
                  <a:ea typeface="宋体" panose="02010600030101010101" pitchFamily="2" charset="-122"/>
                </a:rPr>
                <a:t>过河</a:t>
              </a:r>
              <a:r>
                <a:rPr lang="zh-CN" altLang="en-US" sz="5600" b="1" spc="600" dirty="0">
                  <a:solidFill>
                    <a:schemeClr val="bg1"/>
                  </a:solidFill>
                  <a:latin typeface="宋体" panose="02010600030101010101" pitchFamily="2" charset="-122"/>
                  <a:ea typeface="宋体" panose="02010600030101010101" pitchFamily="2" charset="-122"/>
                </a:rPr>
                <a:t>卒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755</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24855" y="2997500"/>
            <a:ext cx="22491128"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000" dirty="0"/>
              <a:t>棋盘上</a:t>
            </a:r>
            <a:r>
              <a:rPr lang="en-US" altLang="zh-CN" sz="4000" dirty="0"/>
              <a:t>A</a:t>
            </a:r>
            <a:r>
              <a:rPr lang="zh-CN" altLang="en-US" sz="4000" dirty="0"/>
              <a:t>点有一个过河卒，需要走到目标</a:t>
            </a:r>
            <a:r>
              <a:rPr lang="en-US" altLang="zh-CN" sz="4000" dirty="0"/>
              <a:t>B</a:t>
            </a:r>
            <a:r>
              <a:rPr lang="zh-CN" altLang="en-US" sz="4000" dirty="0"/>
              <a:t>点。卒行走的规则：可以向下、或者向右。同时在棋盘上 </a:t>
            </a:r>
            <a:r>
              <a:rPr lang="en-US" altLang="zh-CN" sz="4000" dirty="0"/>
              <a:t>C</a:t>
            </a:r>
            <a:r>
              <a:rPr lang="zh-CN" altLang="en-US" sz="4000" dirty="0"/>
              <a:t>点有一个对方的马，该马所在的点和所有跳跃一步可达的点称为对方马的控制点。因此称之为“马拦过河卒”。现在要求你计算出卒从 </a:t>
            </a:r>
            <a:r>
              <a:rPr lang="en-US" altLang="zh-CN" sz="4000" dirty="0"/>
              <a:t>A</a:t>
            </a:r>
            <a:r>
              <a:rPr lang="zh-CN" altLang="en-US" sz="4000" dirty="0"/>
              <a:t>点能够到达</a:t>
            </a:r>
            <a:r>
              <a:rPr lang="en-US" altLang="zh-CN" sz="4000" dirty="0"/>
              <a:t>B</a:t>
            </a:r>
            <a:r>
              <a:rPr lang="zh-CN" altLang="en-US" sz="4000" dirty="0"/>
              <a:t>点的路径的条数，假设马的位置是固定不动的，并不是卒走一步马走一步。棋盘用坐标表示，</a:t>
            </a:r>
            <a:r>
              <a:rPr lang="en-US" altLang="zh-CN" sz="4000" dirty="0"/>
              <a:t>A</a:t>
            </a:r>
            <a:r>
              <a:rPr lang="zh-CN" altLang="en-US" sz="4000" dirty="0"/>
              <a:t>点</a:t>
            </a:r>
            <a:r>
              <a:rPr lang="en-US" altLang="zh-CN" sz="4000" dirty="0"/>
              <a:t>(0, 0)</a:t>
            </a:r>
            <a:r>
              <a:rPr lang="zh-CN" altLang="en-US" sz="4000" dirty="0"/>
              <a:t>、</a:t>
            </a:r>
            <a:r>
              <a:rPr lang="en-US" altLang="zh-CN" sz="4000" dirty="0"/>
              <a:t>B</a:t>
            </a:r>
            <a:r>
              <a:rPr lang="zh-CN" altLang="en-US" sz="4000" dirty="0"/>
              <a:t>点 </a:t>
            </a:r>
            <a:r>
              <a:rPr lang="en-US" altLang="zh-CN" sz="4000" dirty="0"/>
              <a:t>(</a:t>
            </a:r>
            <a:r>
              <a:rPr lang="en-US" altLang="zh-CN" sz="4000" dirty="0" err="1"/>
              <a:t>n,m</a:t>
            </a:r>
            <a:r>
              <a:rPr lang="en-US" altLang="zh-CN" sz="4000" dirty="0"/>
              <a:t>)</a:t>
            </a:r>
            <a:r>
              <a:rPr lang="zh-CN" altLang="en-US" sz="4000" dirty="0"/>
              <a:t>，同样马的位置坐标是需要给出的。</a:t>
            </a:r>
            <a:r>
              <a:rPr lang="en-US" altLang="zh-CN" sz="4000" dirty="0"/>
              <a:t>1</a:t>
            </a:r>
            <a:r>
              <a:rPr lang="zh-CN" altLang="en-US" sz="4000" dirty="0"/>
              <a:t>≤</a:t>
            </a:r>
            <a:r>
              <a:rPr lang="en-US" altLang="zh-CN" sz="4000" dirty="0" err="1"/>
              <a:t>n,m</a:t>
            </a:r>
            <a:r>
              <a:rPr lang="zh-CN" altLang="en-US" sz="4000" dirty="0"/>
              <a:t>≤</a:t>
            </a:r>
            <a:r>
              <a:rPr lang="en-US" altLang="zh-CN" sz="4000" dirty="0"/>
              <a:t>20</a:t>
            </a:r>
            <a:r>
              <a:rPr lang="zh-CN" altLang="en-US" sz="4000" dirty="0"/>
              <a:t>， </a:t>
            </a:r>
            <a:r>
              <a:rPr lang="en-US" altLang="zh-CN" sz="4000" dirty="0"/>
              <a:t>0</a:t>
            </a:r>
            <a:r>
              <a:rPr lang="zh-CN" altLang="en-US" sz="4000" dirty="0"/>
              <a:t>≤马的坐标≤</a:t>
            </a:r>
            <a:r>
              <a:rPr lang="en-US" altLang="zh-CN" sz="4000" dirty="0"/>
              <a:t>20</a:t>
            </a:r>
            <a:r>
              <a:rPr lang="zh-CN" altLang="en-US" sz="4000" dirty="0" smtClean="0"/>
              <a:t>。</a:t>
            </a:r>
            <a:endParaRPr lang="en-US" altLang="zh-CN" sz="4000" dirty="0"/>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输入格式</a:t>
            </a:r>
            <a:r>
              <a:rPr lang="en-US" altLang="zh-CN" sz="4400" dirty="0">
                <a:solidFill>
                  <a:srgbClr val="0070C0"/>
                </a:solidFill>
              </a:rPr>
              <a:t>】</a:t>
            </a:r>
            <a:r>
              <a:rPr lang="zh-CN" altLang="en-US" sz="4000" dirty="0"/>
              <a:t>一行四个正整数</a:t>
            </a:r>
            <a:r>
              <a:rPr lang="zh-CN" altLang="en-US" sz="4000" dirty="0" smtClean="0"/>
              <a:t>，表示</a:t>
            </a:r>
            <a:r>
              <a:rPr lang="en-US" altLang="zh-CN" sz="4000" dirty="0"/>
              <a:t>B</a:t>
            </a:r>
            <a:r>
              <a:rPr lang="zh-CN" altLang="en-US" sz="4000" dirty="0"/>
              <a:t>点坐标和马的坐标。</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输出格式</a:t>
            </a:r>
            <a:r>
              <a:rPr lang="en-US" altLang="zh-CN" sz="4400" dirty="0">
                <a:solidFill>
                  <a:srgbClr val="0070C0"/>
                </a:solidFill>
              </a:rPr>
              <a:t>】</a:t>
            </a:r>
            <a:r>
              <a:rPr lang="zh-CN" altLang="en-US" sz="4000" dirty="0"/>
              <a:t>一个整数，表示所有的路径条数。</a:t>
            </a:r>
          </a:p>
          <a:p>
            <a:pPr marL="0" indent="0">
              <a:lnSpc>
                <a:spcPct val="150000"/>
              </a:lnSpc>
              <a:spcBef>
                <a:spcPts val="0"/>
              </a:spcBef>
              <a:buNone/>
            </a:pPr>
            <a:endParaRPr lang="zh-CN" altLang="en-US" sz="4000" dirty="0"/>
          </a:p>
        </p:txBody>
      </p:sp>
      <p:pic>
        <p:nvPicPr>
          <p:cNvPr id="12" name="图片 11" descr="https://www.dotcpp.com/oj/upload/image/20190806/20190806191356_4586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4813940" y="7380683"/>
            <a:ext cx="8364353" cy="4739502"/>
          </a:xfrm>
          <a:prstGeom prst="rect">
            <a:avLst/>
          </a:prstGeom>
          <a:noFill/>
          <a:ln>
            <a:noFill/>
          </a:ln>
        </p:spPr>
      </p:pic>
    </p:spTree>
    <p:custDataLst>
      <p:tags r:id="rId1"/>
    </p:custDataLst>
    <p:extLst>
      <p:ext uri="{BB962C8B-B14F-4D97-AF65-F5344CB8AC3E}">
        <p14:creationId xmlns:p14="http://schemas.microsoft.com/office/powerpoint/2010/main" val="381695002"/>
      </p:ext>
    </p:extLst>
  </p:cSld>
  <p:clrMapOvr>
    <a:masterClrMapping/>
  </p:clrMapOvr>
  <p:transition spd="slow" advClick="0" advTm="1000">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257177" y="3583742"/>
            <a:ext cx="20370369" cy="5170646"/>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zh-CN" altLang="en-US" sz="4400" dirty="0">
                <a:solidFill>
                  <a:schemeClr val="tx1"/>
                </a:solidFill>
                <a:latin typeface="宋体" panose="02010600030101010101" pitchFamily="2" charset="-122"/>
                <a:ea typeface="宋体" panose="02010600030101010101" pitchFamily="2" charset="-122"/>
              </a:rPr>
              <a:t>统计路径条数，看起来是个搜索题，可以用</a:t>
            </a:r>
            <a:r>
              <a:rPr lang="en-US" altLang="zh-CN" sz="4400" dirty="0">
                <a:solidFill>
                  <a:schemeClr val="tx1"/>
                </a:solidFill>
                <a:latin typeface="宋体" panose="02010600030101010101" pitchFamily="2" charset="-122"/>
                <a:ea typeface="宋体" panose="02010600030101010101" pitchFamily="2" charset="-122"/>
              </a:rPr>
              <a:t>DFS</a:t>
            </a:r>
            <a:r>
              <a:rPr lang="zh-CN" altLang="en-US" sz="4400" dirty="0">
                <a:solidFill>
                  <a:schemeClr val="tx1"/>
                </a:solidFill>
                <a:latin typeface="宋体" panose="02010600030101010101" pitchFamily="2" charset="-122"/>
                <a:ea typeface="宋体" panose="02010600030101010101" pitchFamily="2" charset="-122"/>
              </a:rPr>
              <a:t>求解。把马的控制点标记为不能走，绕过它们。不过</a:t>
            </a:r>
            <a:r>
              <a:rPr lang="zh-CN" altLang="en-US" sz="4400" dirty="0" smtClean="0">
                <a:solidFill>
                  <a:schemeClr val="tx1"/>
                </a:solidFill>
                <a:latin typeface="宋体" panose="02010600030101010101" pitchFamily="2" charset="-122"/>
                <a:ea typeface="宋体" panose="02010600030101010101" pitchFamily="2" charset="-122"/>
              </a:rPr>
              <a:t>，用</a:t>
            </a:r>
            <a:r>
              <a:rPr lang="en-US" altLang="zh-CN" sz="4400" dirty="0">
                <a:solidFill>
                  <a:schemeClr val="tx1"/>
                </a:solidFill>
                <a:latin typeface="宋体" panose="02010600030101010101" pitchFamily="2" charset="-122"/>
                <a:ea typeface="宋体" panose="02010600030101010101" pitchFamily="2" charset="-122"/>
              </a:rPr>
              <a:t>DFS</a:t>
            </a:r>
            <a:r>
              <a:rPr lang="zh-CN" altLang="en-US" sz="4400" dirty="0">
                <a:solidFill>
                  <a:schemeClr val="tx1"/>
                </a:solidFill>
                <a:latin typeface="宋体" panose="02010600030101010101" pitchFamily="2" charset="-122"/>
                <a:ea typeface="宋体" panose="02010600030101010101" pitchFamily="2" charset="-122"/>
              </a:rPr>
              <a:t>搜索的路径数量是天文数字，肯定超时。</a:t>
            </a:r>
          </a:p>
          <a:p>
            <a:pPr marL="685800" indent="-685800" algn="l">
              <a:lnSpc>
                <a:spcPct val="150000"/>
              </a:lnSpc>
              <a:buFont typeface="Arial" panose="020B0604020202020204" pitchFamily="34" charset="0"/>
              <a:buChar char="•"/>
            </a:pPr>
            <a:r>
              <a:rPr lang="zh-CN" altLang="en-US" sz="4400" dirty="0" smtClean="0">
                <a:solidFill>
                  <a:schemeClr val="tx1"/>
                </a:solidFill>
                <a:latin typeface="宋体" panose="02010600030101010101" pitchFamily="2" charset="-122"/>
                <a:ea typeface="宋体" panose="02010600030101010101" pitchFamily="2" charset="-122"/>
              </a:rPr>
              <a:t>在</a:t>
            </a:r>
            <a:r>
              <a:rPr lang="zh-CN" altLang="en-US" sz="4400" dirty="0">
                <a:solidFill>
                  <a:schemeClr val="tx1"/>
                </a:solidFill>
                <a:latin typeface="宋体" panose="02010600030101010101" pitchFamily="2" charset="-122"/>
                <a:ea typeface="宋体" panose="02010600030101010101" pitchFamily="2" charset="-122"/>
              </a:rPr>
              <a:t>小学上过奥数的都知道，这题应该用“</a:t>
            </a:r>
            <a:r>
              <a:rPr lang="zh-CN" altLang="en-US" sz="4400" dirty="0">
                <a:solidFill>
                  <a:srgbClr val="FF0000"/>
                </a:solidFill>
                <a:latin typeface="宋体" panose="02010600030101010101" pitchFamily="2" charset="-122"/>
                <a:ea typeface="宋体" panose="02010600030101010101" pitchFamily="2" charset="-122"/>
              </a:rPr>
              <a:t>标数法</a:t>
            </a:r>
            <a:r>
              <a:rPr lang="zh-CN" altLang="en-US" sz="4400" dirty="0">
                <a:solidFill>
                  <a:schemeClr val="tx1"/>
                </a:solidFill>
                <a:latin typeface="宋体" panose="02010600030101010101" pitchFamily="2" charset="-122"/>
                <a:ea typeface="宋体" panose="02010600030101010101" pitchFamily="2" charset="-122"/>
              </a:rPr>
              <a:t>”，就是在每个坐标点上记录能走的路径条数</a:t>
            </a:r>
            <a:r>
              <a:rPr lang="zh-CN" altLang="en-US" sz="4400" dirty="0" smtClean="0">
                <a:solidFill>
                  <a:schemeClr val="tx1"/>
                </a:solidFill>
                <a:latin typeface="宋体" panose="02010600030101010101" pitchFamily="2" charset="-122"/>
                <a:ea typeface="宋体" panose="02010600030101010101" pitchFamily="2" charset="-122"/>
              </a:rPr>
              <a:t>。</a:t>
            </a:r>
            <a:endParaRPr lang="en-US" altLang="zh-CN" sz="4400" dirty="0" smtClean="0">
              <a:solidFill>
                <a:schemeClr val="tx1"/>
              </a:solidFill>
              <a:latin typeface="宋体" panose="02010600030101010101" pitchFamily="2" charset="-122"/>
              <a:ea typeface="宋体" panose="02010600030101010101" pitchFamily="2" charset="-122"/>
            </a:endParaRPr>
          </a:p>
          <a:p>
            <a:pPr marL="685800" indent="-685800" algn="l">
              <a:lnSpc>
                <a:spcPct val="150000"/>
              </a:lnSpc>
              <a:buFont typeface="Arial" panose="020B0604020202020204" pitchFamily="34" charset="0"/>
              <a:buChar char="•"/>
            </a:pPr>
            <a:r>
              <a:rPr lang="zh-CN" altLang="en-US" sz="4400" dirty="0">
                <a:solidFill>
                  <a:schemeClr val="tx1"/>
                </a:solidFill>
                <a:latin typeface="宋体" panose="02010600030101010101" pitchFamily="2" charset="-122"/>
                <a:ea typeface="宋体" panose="02010600030101010101" pitchFamily="2" charset="-122"/>
              </a:rPr>
              <a:t>标数法实际上就是</a:t>
            </a:r>
            <a:r>
              <a:rPr lang="en-US" altLang="zh-CN" sz="4400" dirty="0">
                <a:solidFill>
                  <a:schemeClr val="tx1"/>
                </a:solidFill>
                <a:latin typeface="宋体" panose="02010600030101010101" pitchFamily="2" charset="-122"/>
                <a:ea typeface="宋体" panose="02010600030101010101" pitchFamily="2" charset="-122"/>
              </a:rPr>
              <a:t>DP</a:t>
            </a:r>
            <a:r>
              <a:rPr lang="zh-CN" altLang="en-US" sz="4400" dirty="0">
                <a:solidFill>
                  <a:schemeClr val="tx1"/>
                </a:solidFill>
                <a:latin typeface="宋体" panose="02010600030101010101" pitchFamily="2" charset="-122"/>
                <a:ea typeface="宋体" panose="02010600030101010101" pitchFamily="2" charset="-122"/>
              </a:rPr>
              <a:t>的递推。</a:t>
            </a:r>
          </a:p>
        </p:txBody>
      </p:sp>
      <p:pic>
        <p:nvPicPr>
          <p:cNvPr id="9" name="图片 8" descr="https://www.dotcpp.com/oj/upload/image/20190806/20190806191356_4586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0619627" y="7443750"/>
            <a:ext cx="8364353" cy="4739502"/>
          </a:xfrm>
          <a:prstGeom prst="rect">
            <a:avLst/>
          </a:prstGeom>
          <a:noFill/>
          <a:ln>
            <a:noFill/>
          </a:ln>
        </p:spPr>
      </p:pic>
    </p:spTree>
    <p:custDataLst>
      <p:tags r:id="rId1"/>
    </p:custDataLst>
    <p:extLst>
      <p:ext uri="{BB962C8B-B14F-4D97-AF65-F5344CB8AC3E}">
        <p14:creationId xmlns:p14="http://schemas.microsoft.com/office/powerpoint/2010/main" val="31708107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2" y="2768734"/>
            <a:ext cx="21233417" cy="6186309"/>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定义状态</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表示卒走到坐标</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时能走的路径条数</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不考虑马的控制点，有</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- 1][j] +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- 1];</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也就是</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点的路径条数等于它上面和左边的路径条数之和。这就是小学奥数的“标数法”的原理。</a:t>
            </a: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本题</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的限制条件是马的控制点，只要令控制点的</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0</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即可，即这个点上无路径。</a:t>
            </a:r>
          </a:p>
        </p:txBody>
      </p:sp>
    </p:spTree>
    <p:custDataLst>
      <p:tags r:id="rId1"/>
    </p:custDataLst>
    <p:extLst>
      <p:ext uri="{BB962C8B-B14F-4D97-AF65-F5344CB8AC3E}">
        <p14:creationId xmlns:p14="http://schemas.microsoft.com/office/powerpoint/2010/main" val="390240977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2" name="文本框 1" descr="7b0a202020202262756c6c6574223a20227b5c2263617465676f727949645c223a31303030352c5c2274656d706c61746549645c223a32303233313332387d220a7d0a"/>
          <p:cNvSpPr txBox="1"/>
          <p:nvPr/>
        </p:nvSpPr>
        <p:spPr>
          <a:xfrm>
            <a:off x="934278" y="2453052"/>
            <a:ext cx="2154346" cy="4142160"/>
          </a:xfrm>
          <a:prstGeom prst="rect">
            <a:avLst/>
          </a:prstGeom>
          <a:noFill/>
        </p:spPr>
        <p:txBody>
          <a:bodyPr wrap="square" rtlCol="0">
            <a:spAutoFit/>
          </a:bodyPr>
          <a:lstStyle/>
          <a:p>
            <a:pPr algn="l">
              <a:lnSpc>
                <a:spcPct val="150000"/>
              </a:lnSpc>
            </a:pPr>
            <a:r>
              <a:rPr lang="zh-CN" altLang="en-US" sz="3600" dirty="0">
                <a:solidFill>
                  <a:schemeClr val="tx1"/>
                </a:solidFill>
                <a:latin typeface="宋体" panose="02010600030101010101" pitchFamily="2" charset="-122"/>
                <a:ea typeface="宋体" panose="02010600030101010101" pitchFamily="2" charset="-122"/>
              </a:rPr>
              <a:t>小技巧，把坐标加</a:t>
            </a:r>
            <a:r>
              <a:rPr lang="en-US" altLang="zh-CN" sz="3600" dirty="0">
                <a:solidFill>
                  <a:schemeClr val="tx1"/>
                </a:solidFill>
                <a:latin typeface="宋体" panose="02010600030101010101" pitchFamily="2" charset="-122"/>
                <a:ea typeface="宋体" panose="02010600030101010101" pitchFamily="2" charset="-122"/>
              </a:rPr>
              <a:t>2</a:t>
            </a:r>
            <a:r>
              <a:rPr lang="zh-CN" altLang="en-US" sz="3600" dirty="0" smtClean="0">
                <a:solidFill>
                  <a:schemeClr val="tx1"/>
                </a:solidFill>
                <a:latin typeface="宋体" panose="02010600030101010101" pitchFamily="2" charset="-122"/>
                <a:ea typeface="宋体" panose="02010600030101010101" pitchFamily="2" charset="-122"/>
              </a:rPr>
              <a:t>，防止</a:t>
            </a:r>
            <a:r>
              <a:rPr lang="zh-CN" altLang="en-US" sz="3600" dirty="0">
                <a:solidFill>
                  <a:schemeClr val="tx1"/>
                </a:solidFill>
                <a:latin typeface="宋体" panose="02010600030101010101" pitchFamily="2" charset="-122"/>
                <a:ea typeface="宋体" panose="02010600030101010101" pitchFamily="2" charset="-122"/>
              </a:rPr>
              <a:t>马的控制点越界</a:t>
            </a:r>
            <a:endParaRPr lang="zh-CN" altLang="en-US" sz="3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7626233" y="-4066840"/>
            <a:ext cx="13015530" cy="2092455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5344082" y="737236"/>
            <a:ext cx="18669098" cy="11726287"/>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long </a:t>
            </a:r>
            <a:r>
              <a:rPr lang="en-US" altLang="zh-CN" sz="3600" dirty="0" err="1">
                <a:solidFill>
                  <a:schemeClr val="tx1"/>
                </a:solidFill>
                <a:latin typeface="宋体" panose="02010600030101010101" pitchFamily="2" charset="-122"/>
                <a:ea typeface="宋体" panose="02010600030101010101" pitchFamily="2" charset="-122"/>
              </a:rPr>
              <a:t>long</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[25][25];</a:t>
            </a:r>
          </a:p>
          <a:p>
            <a:pPr algn="l"/>
            <a:r>
              <a:rPr lang="en-US" altLang="zh-CN" sz="3600" dirty="0">
                <a:solidFill>
                  <a:schemeClr val="tx1"/>
                </a:solidFill>
                <a:latin typeface="宋体" panose="02010600030101010101" pitchFamily="2" charset="-122"/>
                <a:ea typeface="宋体" panose="02010600030101010101" pitchFamily="2" charset="-122"/>
              </a:rPr>
              <a:t>bool s[25][25];            //</a:t>
            </a:r>
            <a:r>
              <a:rPr lang="zh-CN" altLang="en-US" sz="3600" dirty="0">
                <a:solidFill>
                  <a:schemeClr val="tx1"/>
                </a:solidFill>
                <a:latin typeface="宋体" panose="02010600030101010101" pitchFamily="2" charset="-122"/>
                <a:ea typeface="宋体" panose="02010600030101010101" pitchFamily="2" charset="-122"/>
              </a:rPr>
              <a:t>标记马的</a:t>
            </a:r>
            <a:r>
              <a:rPr lang="en-US" altLang="zh-CN" sz="3600" dirty="0">
                <a:solidFill>
                  <a:schemeClr val="tx1"/>
                </a:solidFill>
                <a:latin typeface="宋体" panose="02010600030101010101" pitchFamily="2" charset="-122"/>
                <a:ea typeface="宋体" panose="02010600030101010101" pitchFamily="2" charset="-122"/>
              </a:rPr>
              <a:t>9</a:t>
            </a:r>
            <a:r>
              <a:rPr lang="zh-CN" altLang="en-US" sz="3600" dirty="0">
                <a:solidFill>
                  <a:schemeClr val="tx1"/>
                </a:solidFill>
                <a:latin typeface="宋体" panose="02010600030101010101" pitchFamily="2" charset="-122"/>
                <a:ea typeface="宋体" panose="02010600030101010101" pitchFamily="2" charset="-122"/>
              </a:rPr>
              <a:t>个控制点</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bx</a:t>
            </a:r>
            <a:r>
              <a:rPr lang="en-US" altLang="zh-CN" sz="3600" dirty="0">
                <a:solidFill>
                  <a:schemeClr val="tx1"/>
                </a:solidFill>
                <a:latin typeface="宋体" panose="02010600030101010101" pitchFamily="2" charset="-122"/>
                <a:ea typeface="宋体" panose="02010600030101010101" pitchFamily="2" charset="-122"/>
              </a:rPr>
              <a:t>, by, mx, my;</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scanf</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d%d%d%d</a:t>
            </a:r>
            <a:r>
              <a:rPr lang="en-US" altLang="zh-CN" sz="3600" dirty="0">
                <a:solidFill>
                  <a:schemeClr val="tx1"/>
                </a:solidFill>
                <a:latin typeface="宋体" panose="02010600030101010101" pitchFamily="2" charset="-122"/>
                <a:ea typeface="宋体" panose="02010600030101010101" pitchFamily="2" charset="-122"/>
              </a:rPr>
              <a:t>", &amp;</a:t>
            </a:r>
            <a:r>
              <a:rPr lang="en-US" altLang="zh-CN" sz="3600" dirty="0" err="1">
                <a:solidFill>
                  <a:schemeClr val="tx1"/>
                </a:solidFill>
                <a:latin typeface="宋体" panose="02010600030101010101" pitchFamily="2" charset="-122"/>
                <a:ea typeface="宋体" panose="02010600030101010101" pitchFamily="2" charset="-122"/>
              </a:rPr>
              <a:t>bx</a:t>
            </a:r>
            <a:r>
              <a:rPr lang="en-US" altLang="zh-CN" sz="3600" dirty="0">
                <a:solidFill>
                  <a:schemeClr val="tx1"/>
                </a:solidFill>
                <a:latin typeface="宋体" panose="02010600030101010101" pitchFamily="2" charset="-122"/>
                <a:ea typeface="宋体" panose="02010600030101010101" pitchFamily="2" charset="-122"/>
              </a:rPr>
              <a:t>, &amp;by, &amp;mx, &amp;my);</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bx</a:t>
            </a:r>
            <a:r>
              <a:rPr lang="en-US" altLang="zh-CN" sz="3600" dirty="0">
                <a:solidFill>
                  <a:schemeClr val="tx1"/>
                </a:solidFill>
                <a:latin typeface="宋体" panose="02010600030101010101" pitchFamily="2" charset="-122"/>
                <a:ea typeface="宋体" panose="02010600030101010101" pitchFamily="2" charset="-122"/>
              </a:rPr>
              <a:t> += 2; by += 2; mx += 2; my += 2; //</a:t>
            </a:r>
            <a:r>
              <a:rPr lang="zh-CN" altLang="en-US" sz="3600" dirty="0">
                <a:solidFill>
                  <a:schemeClr val="tx1"/>
                </a:solidFill>
                <a:latin typeface="宋体" panose="02010600030101010101" pitchFamily="2" charset="-122"/>
                <a:ea typeface="宋体" panose="02010600030101010101" pitchFamily="2" charset="-122"/>
              </a:rPr>
              <a:t>技巧：坐标点加</a:t>
            </a:r>
            <a:r>
              <a:rPr lang="en-US" altLang="zh-CN" sz="3600" dirty="0">
                <a:solidFill>
                  <a:schemeClr val="tx1"/>
                </a:solidFill>
                <a:latin typeface="宋体" panose="02010600030101010101" pitchFamily="2" charset="-122"/>
                <a:ea typeface="宋体" panose="02010600030101010101" pitchFamily="2" charset="-122"/>
              </a:rPr>
              <a:t>2</a:t>
            </a:r>
            <a:r>
              <a:rPr lang="zh-CN" altLang="en-US" sz="3600" dirty="0">
                <a:solidFill>
                  <a:schemeClr val="tx1"/>
                </a:solidFill>
                <a:latin typeface="宋体" panose="02010600030101010101" pitchFamily="2" charset="-122"/>
                <a:ea typeface="宋体" panose="02010600030101010101" pitchFamily="2" charset="-122"/>
              </a:rPr>
              <a:t>，防止越界，因为马能向上向左跳</a:t>
            </a:r>
            <a:r>
              <a:rPr lang="en-US" altLang="zh-CN" sz="3600" dirty="0">
                <a:solidFill>
                  <a:schemeClr val="tx1"/>
                </a:solidFill>
                <a:latin typeface="宋体" panose="02010600030101010101" pitchFamily="2" charset="-122"/>
                <a:ea typeface="宋体" panose="02010600030101010101" pitchFamily="2" charset="-122"/>
              </a:rPr>
              <a:t>2</a:t>
            </a:r>
            <a:r>
              <a:rPr lang="zh-CN" altLang="en-US" sz="3600" dirty="0">
                <a:solidFill>
                  <a:schemeClr val="tx1"/>
                </a:solidFill>
                <a:latin typeface="宋体" panose="02010600030101010101" pitchFamily="2" charset="-122"/>
                <a:ea typeface="宋体" panose="02010600030101010101" pitchFamily="2" charset="-122"/>
              </a:rPr>
              <a:t>格</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[2][1] = 1;         //</a:t>
            </a:r>
            <a:r>
              <a:rPr lang="zh-CN" altLang="en-US" sz="3600" dirty="0">
                <a:solidFill>
                  <a:schemeClr val="tx1"/>
                </a:solidFill>
                <a:latin typeface="宋体" panose="02010600030101010101" pitchFamily="2" charset="-122"/>
                <a:ea typeface="宋体" panose="02010600030101010101" pitchFamily="2" charset="-122"/>
              </a:rPr>
              <a:t>初始化</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s[mx][my]=1;          //</a:t>
            </a:r>
            <a:r>
              <a:rPr lang="zh-CN" altLang="en-US" sz="3600" dirty="0">
                <a:solidFill>
                  <a:schemeClr val="tx1"/>
                </a:solidFill>
                <a:latin typeface="宋体" panose="02010600030101010101" pitchFamily="2" charset="-122"/>
                <a:ea typeface="宋体" panose="02010600030101010101" pitchFamily="2" charset="-122"/>
              </a:rPr>
              <a:t>标记马的控制点</a:t>
            </a:r>
          </a:p>
          <a:p>
            <a:pPr algn="l"/>
            <a:r>
              <a:rPr lang="en-US" altLang="zh-CN" sz="3600" dirty="0">
                <a:solidFill>
                  <a:schemeClr val="tx1"/>
                </a:solidFill>
                <a:latin typeface="宋体" panose="02010600030101010101" pitchFamily="2" charset="-122"/>
                <a:ea typeface="宋体" panose="02010600030101010101" pitchFamily="2" charset="-122"/>
              </a:rPr>
              <a:t>s[mx-2][my-1]=1;   	s[mx-2][my+1]=1;   s[mx+2][my-1]=1;	s[mx+2][my+1]=1;</a:t>
            </a:r>
          </a:p>
          <a:p>
            <a:pPr algn="l"/>
            <a:r>
              <a:rPr lang="en-US" altLang="zh-CN" sz="3600" dirty="0">
                <a:solidFill>
                  <a:schemeClr val="tx1"/>
                </a:solidFill>
                <a:latin typeface="宋体" panose="02010600030101010101" pitchFamily="2" charset="-122"/>
                <a:ea typeface="宋体" panose="02010600030101010101" pitchFamily="2" charset="-122"/>
              </a:rPr>
              <a:t>s[mx-1][my+2]=1;	s[mx-1][my-2]=1;   s[mx+1][my+2]=1;	s[mx+1][my-2]=1;</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2;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 </a:t>
            </a:r>
            <a:r>
              <a:rPr lang="en-US" altLang="zh-CN" sz="3600" dirty="0" err="1">
                <a:solidFill>
                  <a:schemeClr val="tx1"/>
                </a:solidFill>
                <a:latin typeface="宋体" panose="02010600030101010101" pitchFamily="2" charset="-122"/>
                <a:ea typeface="宋体" panose="02010600030101010101" pitchFamily="2" charset="-122"/>
              </a:rPr>
              <a:t>bx</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 = 2; j &lt;= by; </a:t>
            </a:r>
            <a:r>
              <a:rPr lang="en-US" altLang="zh-CN" sz="3600" dirty="0" err="1">
                <a:solidFill>
                  <a:schemeClr val="tx1"/>
                </a:solidFill>
                <a:latin typeface="宋体" panose="02010600030101010101" pitchFamily="2" charset="-122"/>
                <a:ea typeface="宋体" panose="02010600030101010101" pitchFamily="2" charset="-122"/>
              </a:rPr>
              <a:t>j++</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if(s[</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][j]=0;    //</a:t>
            </a:r>
            <a:r>
              <a:rPr lang="zh-CN" altLang="en-US" sz="3600" dirty="0">
                <a:solidFill>
                  <a:schemeClr val="tx1"/>
                </a:solidFill>
                <a:latin typeface="宋体" panose="02010600030101010101" pitchFamily="2" charset="-122"/>
                <a:ea typeface="宋体" panose="02010600030101010101" pitchFamily="2" charset="-122"/>
              </a:rPr>
              <a:t>这个点是控制点，不能走</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else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- 1][j]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- 1];</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lld</a:t>
            </a:r>
            <a:r>
              <a:rPr lang="en-US" altLang="zh-CN" sz="3600" dirty="0">
                <a:solidFill>
                  <a:schemeClr val="tx1"/>
                </a:solidFill>
                <a:latin typeface="宋体" panose="02010600030101010101" pitchFamily="2" charset="-122"/>
                <a:ea typeface="宋体" panose="02010600030101010101" pitchFamily="2" charset="-122"/>
              </a:rPr>
              <a:t>\n",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bx</a:t>
            </a:r>
            <a:r>
              <a:rPr lang="en-US" altLang="zh-CN" sz="3600" dirty="0">
                <a:solidFill>
                  <a:schemeClr val="tx1"/>
                </a:solidFill>
                <a:latin typeface="宋体" panose="02010600030101010101" pitchFamily="2" charset="-122"/>
                <a:ea typeface="宋体" panose="02010600030101010101" pitchFamily="2" charset="-122"/>
              </a:rPr>
              <a:t>][by]);       //</a:t>
            </a:r>
            <a:r>
              <a:rPr lang="zh-CN" altLang="en-US" sz="3600" dirty="0">
                <a:solidFill>
                  <a:schemeClr val="tx1"/>
                </a:solidFill>
                <a:latin typeface="宋体" panose="02010600030101010101" pitchFamily="2" charset="-122"/>
                <a:ea typeface="宋体" panose="02010600030101010101" pitchFamily="2" charset="-122"/>
              </a:rPr>
              <a:t>结果是个极大的数字</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return 0;</a:t>
            </a:r>
          </a:p>
          <a:p>
            <a:pPr algn="l"/>
            <a:r>
              <a:rPr lang="en-US" altLang="zh-CN" sz="36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238014491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707"/>
              <a:ext cx="24127"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排列数  </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600" b="1" spc="600" dirty="0" smtClean="0">
                  <a:solidFill>
                    <a:schemeClr val="bg1"/>
                  </a:solidFill>
                  <a:latin typeface="宋体" panose="02010600030101010101" pitchFamily="2" charset="-122"/>
                  <a:ea typeface="宋体" panose="02010600030101010101" pitchFamily="2" charset="-122"/>
                </a:rPr>
                <a:t>2019</a:t>
              </a:r>
              <a:r>
                <a:rPr lang="zh-CN" altLang="en-US" sz="5600" b="1" spc="600" dirty="0">
                  <a:solidFill>
                    <a:schemeClr val="bg1"/>
                  </a:solidFill>
                  <a:latin typeface="宋体" panose="02010600030101010101" pitchFamily="2" charset="-122"/>
                  <a:ea typeface="宋体" panose="02010600030101010101" pitchFamily="2" charset="-122"/>
                </a:rPr>
                <a:t>年第十届国赛，</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240</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24855" y="2997500"/>
            <a:ext cx="21020135"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400" dirty="0"/>
              <a:t>在一个排列中，一个折点是指排列中的一个元素，它同时小于两边的元素，或者同时大于两边的元素。对于一个</a:t>
            </a:r>
            <a:r>
              <a:rPr lang="en-US" altLang="zh-CN" sz="4400" dirty="0"/>
              <a:t>1 </a:t>
            </a:r>
            <a:r>
              <a:rPr lang="zh-CN" altLang="en-US" sz="4400" dirty="0"/>
              <a:t>∼ </a:t>
            </a:r>
            <a:r>
              <a:rPr lang="en-US" altLang="zh-CN" sz="4400" dirty="0"/>
              <a:t>n </a:t>
            </a:r>
            <a:r>
              <a:rPr lang="zh-CN" altLang="en-US" sz="4400" dirty="0"/>
              <a:t>的排列，如果可以将这个排列中包含</a:t>
            </a:r>
            <a:r>
              <a:rPr lang="en-US" altLang="zh-CN" sz="4400" dirty="0"/>
              <a:t>t</a:t>
            </a:r>
            <a:r>
              <a:rPr lang="zh-CN" altLang="en-US" sz="4400" dirty="0"/>
              <a:t>个折点，则它称为一个</a:t>
            </a:r>
            <a:r>
              <a:rPr lang="en-US" altLang="zh-CN" sz="4400" dirty="0"/>
              <a:t>t+1</a:t>
            </a:r>
            <a:r>
              <a:rPr lang="zh-CN" altLang="en-US" sz="4400" dirty="0"/>
              <a:t>单调序列。例如，排列 </a:t>
            </a:r>
            <a:r>
              <a:rPr lang="en-US" altLang="zh-CN" sz="4400" dirty="0"/>
              <a:t>(1,</a:t>
            </a:r>
            <a:r>
              <a:rPr lang="zh-CN" altLang="en-US" sz="4400" dirty="0"/>
              <a:t> </a:t>
            </a:r>
            <a:r>
              <a:rPr lang="en-US" altLang="zh-CN" sz="4400" dirty="0"/>
              <a:t>4,</a:t>
            </a:r>
            <a:r>
              <a:rPr lang="zh-CN" altLang="en-US" sz="4400" dirty="0"/>
              <a:t> </a:t>
            </a:r>
            <a:r>
              <a:rPr lang="en-US" altLang="zh-CN" sz="4400" dirty="0"/>
              <a:t>2,</a:t>
            </a:r>
            <a:r>
              <a:rPr lang="zh-CN" altLang="en-US" sz="4400" dirty="0"/>
              <a:t> </a:t>
            </a:r>
            <a:r>
              <a:rPr lang="en-US" altLang="zh-CN" sz="4400" dirty="0"/>
              <a:t>3) </a:t>
            </a:r>
            <a:r>
              <a:rPr lang="zh-CN" altLang="en-US" sz="4400" dirty="0"/>
              <a:t>是一个 </a:t>
            </a:r>
            <a:r>
              <a:rPr lang="en-US" altLang="zh-CN" sz="4400" dirty="0"/>
              <a:t>3 </a:t>
            </a:r>
            <a:r>
              <a:rPr lang="zh-CN" altLang="en-US" sz="4400" dirty="0"/>
              <a:t>单调序列，其中</a:t>
            </a:r>
            <a:r>
              <a:rPr lang="en-US" altLang="zh-CN" sz="4400" dirty="0"/>
              <a:t>4</a:t>
            </a:r>
            <a:r>
              <a:rPr lang="zh-CN" altLang="en-US" sz="4400" dirty="0"/>
              <a:t>和</a:t>
            </a:r>
            <a:r>
              <a:rPr lang="en-US" altLang="zh-CN" sz="4400" dirty="0"/>
              <a:t>2</a:t>
            </a:r>
            <a:r>
              <a:rPr lang="zh-CN" altLang="en-US" sz="4400" dirty="0"/>
              <a:t>都是折点。给定</a:t>
            </a:r>
            <a:r>
              <a:rPr lang="en-US" altLang="zh-CN" sz="4400" dirty="0"/>
              <a:t>n</a:t>
            </a:r>
            <a:r>
              <a:rPr lang="zh-CN" altLang="en-US" sz="4400" dirty="0"/>
              <a:t>和</a:t>
            </a:r>
            <a:r>
              <a:rPr lang="en-US" altLang="zh-CN" sz="4400" dirty="0"/>
              <a:t>k</a:t>
            </a:r>
            <a:r>
              <a:rPr lang="zh-CN" altLang="en-US" sz="4400" dirty="0"/>
              <a:t>，请问</a:t>
            </a:r>
            <a:r>
              <a:rPr lang="en-US" altLang="zh-CN" sz="4400" dirty="0"/>
              <a:t>1 </a:t>
            </a:r>
            <a:r>
              <a:rPr lang="zh-CN" altLang="en-US" sz="4400" dirty="0"/>
              <a:t>∼</a:t>
            </a:r>
            <a:r>
              <a:rPr lang="en-US" altLang="zh-CN" sz="4400" dirty="0"/>
              <a:t>n </a:t>
            </a:r>
            <a:r>
              <a:rPr lang="zh-CN" altLang="en-US" sz="4400" dirty="0"/>
              <a:t>的所有排列中有多少个</a:t>
            </a:r>
            <a:r>
              <a:rPr lang="en-US" altLang="zh-CN" sz="4400" dirty="0"/>
              <a:t>k</a:t>
            </a:r>
            <a:r>
              <a:rPr lang="zh-CN" altLang="en-US" sz="4400" dirty="0"/>
              <a:t>单调队列？</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输入描述</a:t>
            </a:r>
            <a:r>
              <a:rPr lang="en-US" altLang="zh-CN" sz="4400" dirty="0">
                <a:solidFill>
                  <a:srgbClr val="0070C0"/>
                </a:solidFill>
              </a:rPr>
              <a:t>】</a:t>
            </a:r>
            <a:r>
              <a:rPr lang="zh-CN" altLang="en-US" sz="4400" dirty="0"/>
              <a:t>输入一行包含两个整数 </a:t>
            </a:r>
            <a:r>
              <a:rPr lang="en-US" altLang="zh-CN" sz="4400" dirty="0"/>
              <a:t>n,</a:t>
            </a:r>
            <a:r>
              <a:rPr lang="zh-CN" altLang="en-US" sz="4400" dirty="0"/>
              <a:t> </a:t>
            </a:r>
            <a:r>
              <a:rPr lang="en-US" altLang="zh-CN" sz="4400" dirty="0"/>
              <a:t>k (1</a:t>
            </a:r>
            <a:r>
              <a:rPr lang="zh-CN" altLang="en-US" sz="4400" dirty="0"/>
              <a:t>≤</a:t>
            </a:r>
            <a:r>
              <a:rPr lang="en-US" altLang="zh-CN" sz="4400" dirty="0"/>
              <a:t>k</a:t>
            </a:r>
            <a:r>
              <a:rPr lang="zh-CN" altLang="en-US" sz="4400" dirty="0"/>
              <a:t>≤</a:t>
            </a:r>
            <a:r>
              <a:rPr lang="en-US" altLang="zh-CN" sz="4400" dirty="0"/>
              <a:t>n</a:t>
            </a:r>
            <a:r>
              <a:rPr lang="zh-CN" altLang="en-US" sz="4400" dirty="0"/>
              <a:t>≤</a:t>
            </a:r>
            <a:r>
              <a:rPr lang="en-US" altLang="zh-CN" sz="4400" dirty="0"/>
              <a:t>500)</a:t>
            </a:r>
            <a:r>
              <a:rPr lang="zh-CN" altLang="en-US" sz="4400" dirty="0"/>
              <a:t>。</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输出描述</a:t>
            </a:r>
            <a:r>
              <a:rPr lang="en-US" altLang="zh-CN" sz="4400" dirty="0">
                <a:solidFill>
                  <a:srgbClr val="0070C0"/>
                </a:solidFill>
              </a:rPr>
              <a:t>】</a:t>
            </a:r>
            <a:r>
              <a:rPr lang="zh-CN" altLang="en-US" sz="4400" dirty="0"/>
              <a:t>输出一个整数表示答案。答案可能很大，你可需要输出满足条件的排列数量除以</a:t>
            </a:r>
            <a:r>
              <a:rPr lang="en-US" altLang="zh-CN" sz="4400" dirty="0"/>
              <a:t>123456 </a:t>
            </a:r>
            <a:r>
              <a:rPr lang="zh-CN" altLang="en-US" sz="4400" dirty="0"/>
              <a:t>的余数即可。</a:t>
            </a:r>
          </a:p>
        </p:txBody>
      </p:sp>
    </p:spTree>
    <p:custDataLst>
      <p:tags r:id="rId1"/>
    </p:custDataLst>
    <p:extLst>
      <p:ext uri="{BB962C8B-B14F-4D97-AF65-F5344CB8AC3E}">
        <p14:creationId xmlns:p14="http://schemas.microsoft.com/office/powerpoint/2010/main" val="506838964"/>
      </p:ext>
    </p:extLst>
  </p:cSld>
  <p:clrMapOvr>
    <a:masterClrMapping/>
  </p:clrMapOvr>
  <p:transition spd="slow" advClick="0" advTm="1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暴力</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45110" y="2668099"/>
            <a:ext cx="19793900" cy="2123658"/>
          </a:xfrm>
          <a:prstGeom prst="rect">
            <a:avLst/>
          </a:prstGeom>
          <a:noFill/>
        </p:spPr>
        <p:txBody>
          <a:bodyPr wrap="square" rtlCol="0">
            <a:spAutoFit/>
          </a:bodyPr>
          <a:lstStyle/>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测试：</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≤k≤n≤</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a:t>
            </a: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暴力</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法：对所有排列进行检查，判断是否为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单调队列</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代码，</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略）</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p:nvPr/>
        </p:nvPicPr>
        <p:blipFill>
          <a:blip r:embed="rId5">
            <a:lum bright="34000" contrast="-8000"/>
          </a:blip>
          <a:srcRect l="20046" t="6270" r="19548" b="5808"/>
          <a:stretch>
            <a:fillRect/>
          </a:stretch>
        </p:blipFill>
        <p:spPr>
          <a:xfrm rot="5400000">
            <a:off x="7498246" y="-2309867"/>
            <a:ext cx="8686802" cy="2263305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1836116" y="5236399"/>
            <a:ext cx="20713037" cy="7540526"/>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from </a:t>
            </a:r>
            <a:r>
              <a:rPr lang="en-US" altLang="zh-CN" sz="4400" dirty="0" err="1">
                <a:solidFill>
                  <a:schemeClr val="tx1"/>
                </a:solidFill>
                <a:latin typeface="宋体" panose="02010600030101010101" pitchFamily="2" charset="-122"/>
                <a:ea typeface="宋体" panose="02010600030101010101" pitchFamily="2" charset="-122"/>
              </a:rPr>
              <a:t>itertools</a:t>
            </a:r>
            <a:r>
              <a:rPr lang="en-US" altLang="zh-CN" sz="4400" dirty="0">
                <a:solidFill>
                  <a:schemeClr val="tx1"/>
                </a:solidFill>
                <a:latin typeface="宋体" panose="02010600030101010101" pitchFamily="2" charset="-122"/>
                <a:ea typeface="宋体" panose="02010600030101010101" pitchFamily="2" charset="-122"/>
              </a:rPr>
              <a:t> import *</a:t>
            </a:r>
          </a:p>
          <a:p>
            <a:pPr algn="l"/>
            <a:r>
              <a:rPr lang="en-US" altLang="zh-CN" sz="4400" dirty="0">
                <a:solidFill>
                  <a:schemeClr val="tx1"/>
                </a:solidFill>
                <a:latin typeface="宋体" panose="02010600030101010101" pitchFamily="2" charset="-122"/>
                <a:ea typeface="宋体" panose="02010600030101010101" pitchFamily="2" charset="-122"/>
              </a:rPr>
              <a:t>n, k = map(</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input().split())</a:t>
            </a:r>
          </a:p>
          <a:p>
            <a:pPr algn="l"/>
            <a:r>
              <a:rPr lang="en-US" altLang="zh-CN" sz="4400" dirty="0" err="1">
                <a:solidFill>
                  <a:schemeClr val="tx1"/>
                </a:solidFill>
                <a:latin typeface="宋体" panose="02010600030101010101" pitchFamily="2" charset="-122"/>
                <a:ea typeface="宋体" panose="02010600030101010101" pitchFamily="2" charset="-122"/>
              </a:rPr>
              <a:t>nums</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range(1,n+1)]     # 1~n</a:t>
            </a:r>
          </a:p>
          <a:p>
            <a:pPr algn="l"/>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 = 0</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 in permutations(</a:t>
            </a:r>
            <a:r>
              <a:rPr lang="en-US" altLang="zh-CN" sz="4400" dirty="0" err="1">
                <a:solidFill>
                  <a:schemeClr val="tx1"/>
                </a:solidFill>
                <a:latin typeface="宋体" panose="02010600030101010101" pitchFamily="2" charset="-122"/>
                <a:ea typeface="宋体" panose="02010600030101010101" pitchFamily="2" charset="-122"/>
              </a:rPr>
              <a:t>nums</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检查每个排列</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0</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range(n-2):</a:t>
            </a: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[i+1]&gt;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[i+2] and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[i+1]&gt;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1    #</a:t>
            </a:r>
            <a:r>
              <a:rPr lang="zh-CN" altLang="en-US" sz="4400" dirty="0">
                <a:solidFill>
                  <a:schemeClr val="tx1"/>
                </a:solidFill>
                <a:latin typeface="宋体" panose="02010600030101010101" pitchFamily="2" charset="-122"/>
                <a:ea typeface="宋体" panose="02010600030101010101" pitchFamily="2" charset="-122"/>
              </a:rPr>
              <a:t>凸折点</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elif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[i+1]&lt;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[i+2] and </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[i+1]&lt;</a:t>
            </a:r>
            <a:r>
              <a:rPr lang="en-US" altLang="zh-CN" sz="4400" dirty="0" err="1">
                <a:solidFill>
                  <a:schemeClr val="tx1"/>
                </a:solidFill>
                <a:latin typeface="宋体" panose="02010600030101010101" pitchFamily="2" charset="-122"/>
                <a:ea typeface="宋体" panose="02010600030101010101" pitchFamily="2" charset="-122"/>
              </a:rPr>
              <a:t>num</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1    #</a:t>
            </a:r>
            <a:r>
              <a:rPr lang="zh-CN" altLang="en-US" sz="4400" dirty="0">
                <a:solidFill>
                  <a:schemeClr val="tx1"/>
                </a:solidFill>
                <a:latin typeface="宋体" panose="02010600030101010101" pitchFamily="2" charset="-122"/>
                <a:ea typeface="宋体" panose="02010600030101010101" pitchFamily="2" charset="-122"/>
              </a:rPr>
              <a:t>凹折点</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if </a:t>
            </a:r>
            <a:r>
              <a:rPr lang="en-US" altLang="zh-CN" sz="4400" dirty="0" err="1">
                <a:solidFill>
                  <a:schemeClr val="tx1"/>
                </a:solidFill>
                <a:latin typeface="宋体" panose="02010600030101010101" pitchFamily="2" charset="-122"/>
                <a:ea typeface="宋体" panose="02010600030101010101" pitchFamily="2" charset="-122"/>
              </a:rPr>
              <a:t>tmp</a:t>
            </a:r>
            <a:r>
              <a:rPr lang="en-US" altLang="zh-CN" sz="4400" dirty="0">
                <a:solidFill>
                  <a:schemeClr val="tx1"/>
                </a:solidFill>
                <a:latin typeface="宋体" panose="02010600030101010101" pitchFamily="2" charset="-122"/>
                <a:ea typeface="宋体" panose="02010600030101010101" pitchFamily="2" charset="-122"/>
              </a:rPr>
              <a:t> == k-1:  </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+=1</a:t>
            </a:r>
          </a:p>
          <a:p>
            <a:pPr algn="l"/>
            <a:r>
              <a:rPr lang="en-US" altLang="zh-CN" sz="4400" dirty="0">
                <a:solidFill>
                  <a:schemeClr val="tx1"/>
                </a:solidFill>
                <a:latin typeface="宋体" panose="02010600030101010101" pitchFamily="2" charset="-122"/>
                <a:ea typeface="宋体" panose="02010600030101010101" pitchFamily="2" charset="-122"/>
              </a:rPr>
              <a:t>print(</a:t>
            </a:r>
            <a:r>
              <a:rPr lang="en-US" altLang="zh-CN" sz="4400" dirty="0" err="1">
                <a:solidFill>
                  <a:schemeClr val="tx1"/>
                </a:solidFill>
                <a:latin typeface="宋体" panose="02010600030101010101" pitchFamily="2" charset="-122"/>
                <a:ea typeface="宋体" panose="02010600030101010101" pitchFamily="2" charset="-122"/>
              </a:rPr>
              <a:t>cnt</a:t>
            </a:r>
            <a:r>
              <a:rPr lang="en-US" altLang="zh-CN" sz="4400" dirty="0">
                <a:solidFill>
                  <a:schemeClr val="tx1"/>
                </a:solidFill>
                <a:latin typeface="宋体" panose="02010600030101010101" pitchFamily="2" charset="-122"/>
                <a:ea typeface="宋体" panose="02010600030101010101" pitchFamily="2" charset="-122"/>
              </a:rPr>
              <a:t> % 123456)</a:t>
            </a:r>
          </a:p>
        </p:txBody>
      </p:sp>
    </p:spTree>
    <p:custDataLst>
      <p:tags r:id="rId1"/>
    </p:custDataLst>
    <p:extLst>
      <p:ext uri="{BB962C8B-B14F-4D97-AF65-F5344CB8AC3E}">
        <p14:creationId xmlns:p14="http://schemas.microsoft.com/office/powerpoint/2010/main" val="206602624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3" y="2768734"/>
            <a:ext cx="19793900" cy="8309967"/>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表示序列包含</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，且排列为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单调队列的方案数，也就是含有</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个折点的方案数</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答案：</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状态转移方程：</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递推到</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，把</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插入到</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的一个排列中，折点数量的</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变化：</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[i−1][j]</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[i−1][j−1]</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 </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[i−1][j−2]</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endPar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33578261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2" name="图片 11"/>
          <p:cNvPicPr/>
          <p:nvPr/>
        </p:nvPicPr>
        <p:blipFill>
          <a:blip r:embed="rId5">
            <a:lum bright="34000" contrast="-8000"/>
          </a:blip>
          <a:srcRect l="20046" t="6270" r="19548" b="5808"/>
          <a:stretch>
            <a:fillRect/>
          </a:stretch>
        </p:blipFill>
        <p:spPr>
          <a:xfrm rot="5400000">
            <a:off x="6279172" y="-2450603"/>
            <a:ext cx="13266722" cy="1906648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4567317" y="1025194"/>
            <a:ext cx="23314416" cy="12280285"/>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#include&lt;bits/</a:t>
            </a:r>
            <a:r>
              <a:rPr lang="en-US" altLang="zh-CN" sz="4400" dirty="0" err="1">
                <a:solidFill>
                  <a:schemeClr val="tx1"/>
                </a:solidFill>
                <a:latin typeface="宋体" panose="02010600030101010101" pitchFamily="2" charset="-122"/>
                <a:ea typeface="宋体" panose="02010600030101010101" pitchFamily="2" charset="-122"/>
              </a:rPr>
              <a:t>stdc</a:t>
            </a:r>
            <a:r>
              <a:rPr lang="en-US" altLang="zh-CN" sz="4400" dirty="0">
                <a:solidFill>
                  <a:schemeClr val="tx1"/>
                </a:solidFill>
                <a:latin typeface="宋体" panose="02010600030101010101" pitchFamily="2" charset="-122"/>
                <a:ea typeface="宋体" panose="02010600030101010101" pitchFamily="2" charset="-122"/>
              </a:rPr>
              <a:t>++.h&gt;</a:t>
            </a:r>
          </a:p>
          <a:p>
            <a:pPr algn="l"/>
            <a:r>
              <a:rPr lang="en-US" altLang="zh-CN" sz="4400" dirty="0">
                <a:solidFill>
                  <a:schemeClr val="tx1"/>
                </a:solidFill>
                <a:latin typeface="宋体" panose="02010600030101010101" pitchFamily="2" charset="-122"/>
                <a:ea typeface="宋体" panose="02010600030101010101" pitchFamily="2" charset="-122"/>
              </a:rPr>
              <a:t>using namespace </a:t>
            </a:r>
            <a:r>
              <a:rPr lang="en-US" altLang="zh-CN" sz="4400" dirty="0" err="1">
                <a:solidFill>
                  <a:schemeClr val="tx1"/>
                </a:solidFill>
                <a:latin typeface="宋体" panose="02010600030101010101" pitchFamily="2" charset="-122"/>
                <a:ea typeface="宋体" panose="02010600030101010101" pitchFamily="2" charset="-122"/>
              </a:rPr>
              <a:t>std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err="1">
                <a:solidFill>
                  <a:schemeClr val="tx1"/>
                </a:solidFill>
                <a:latin typeface="宋体" panose="02010600030101010101" pitchFamily="2" charset="-122"/>
                <a:ea typeface="宋体" panose="02010600030101010101" pitchFamily="2" charset="-122"/>
              </a:rPr>
              <a:t>const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N = 520;</a:t>
            </a:r>
          </a:p>
          <a:p>
            <a:pPr algn="l"/>
            <a:r>
              <a:rPr lang="en-US" altLang="zh-CN" sz="4400" dirty="0" err="1">
                <a:solidFill>
                  <a:schemeClr val="tx1"/>
                </a:solidFill>
                <a:latin typeface="宋体" panose="02010600030101010101" pitchFamily="2" charset="-122"/>
                <a:ea typeface="宋体" panose="02010600030101010101" pitchFamily="2" charset="-122"/>
              </a:rPr>
              <a:t>const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mod = 123456;</a:t>
            </a:r>
          </a:p>
          <a:p>
            <a:pPr algn="l"/>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[N][N];</a:t>
            </a:r>
          </a:p>
          <a:p>
            <a:pPr algn="l"/>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main() {</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n, k;  </a:t>
            </a:r>
            <a:r>
              <a:rPr lang="en-US" altLang="zh-CN" sz="4400" dirty="0" err="1">
                <a:solidFill>
                  <a:schemeClr val="tx1"/>
                </a:solidFill>
                <a:latin typeface="宋体" panose="02010600030101010101" pitchFamily="2" charset="-122"/>
                <a:ea typeface="宋体" panose="02010600030101010101" pitchFamily="2" charset="-122"/>
              </a:rPr>
              <a:t>cin</a:t>
            </a:r>
            <a:r>
              <a:rPr lang="en-US" altLang="zh-CN" sz="4400" dirty="0">
                <a:solidFill>
                  <a:schemeClr val="tx1"/>
                </a:solidFill>
                <a:latin typeface="宋体" panose="02010600030101010101" pitchFamily="2" charset="-122"/>
                <a:ea typeface="宋体" panose="02010600030101010101" pitchFamily="2" charset="-122"/>
              </a:rPr>
              <a:t> &gt;&gt; n &gt;&gt; k;</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[1][1] = 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[2][1] = 2;</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 3;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&lt;= n;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 = 1; j &lt;= k &amp;&amp; j &lt;=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j++</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[i-1][j-1]*2;</a:t>
            </a:r>
          </a:p>
          <a:p>
            <a:pPr algn="l"/>
            <a:r>
              <a:rPr lang="en-US" altLang="zh-CN" sz="4400" dirty="0">
                <a:solidFill>
                  <a:schemeClr val="tx1"/>
                </a:solidFill>
                <a:latin typeface="宋体" panose="02010600030101010101" pitchFamily="2" charset="-122"/>
                <a:ea typeface="宋体" panose="02010600030101010101" pitchFamily="2" charset="-122"/>
              </a:rPr>
              <a:t>            if (j &gt; 1)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[i-1][j-2]*(</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mod;</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cout</a:t>
            </a:r>
            <a:r>
              <a:rPr lang="en-US" altLang="zh-CN" sz="4400" dirty="0">
                <a:solidFill>
                  <a:schemeClr val="tx1"/>
                </a:solidFill>
                <a:latin typeface="宋体" panose="02010600030101010101" pitchFamily="2" charset="-122"/>
                <a:ea typeface="宋体" panose="02010600030101010101" pitchFamily="2" charset="-122"/>
              </a:rPr>
              <a:t> &lt;&lt;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[n][k];</a:t>
            </a:r>
          </a:p>
          <a:p>
            <a:pPr algn="l"/>
            <a:r>
              <a:rPr lang="en-US" altLang="zh-CN" sz="4400" dirty="0">
                <a:solidFill>
                  <a:schemeClr val="tx1"/>
                </a:solidFill>
                <a:latin typeface="宋体" panose="02010600030101010101" pitchFamily="2" charset="-122"/>
                <a:ea typeface="宋体" panose="02010600030101010101" pitchFamily="2" charset="-122"/>
              </a:rPr>
              <a:t>    return 0;</a:t>
            </a:r>
          </a:p>
          <a:p>
            <a:pPr algn="l"/>
            <a:r>
              <a:rPr lang="en-US" altLang="zh-CN" sz="44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2741686822"/>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498"/>
              <a:ext cx="32375"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砝码称重  </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600" b="1" spc="600" dirty="0" smtClean="0">
                  <a:solidFill>
                    <a:schemeClr val="bg1"/>
                  </a:solidFill>
                  <a:latin typeface="宋体" panose="02010600030101010101" pitchFamily="2" charset="-122"/>
                  <a:ea typeface="宋体" panose="02010600030101010101" pitchFamily="2" charset="-122"/>
                </a:rPr>
                <a:t>2021</a:t>
              </a:r>
              <a:r>
                <a:rPr lang="zh-CN" altLang="en-US" sz="5600" b="1" spc="600" dirty="0">
                  <a:solidFill>
                    <a:schemeClr val="bg1"/>
                  </a:solidFill>
                  <a:latin typeface="宋体" panose="02010600030101010101" pitchFamily="2" charset="-122"/>
                  <a:ea typeface="宋体" panose="02010600030101010101" pitchFamily="2" charset="-122"/>
                </a:rPr>
                <a:t>年第十一届蓝桥杯省赛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1447</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926558" y="3335430"/>
            <a:ext cx="22530883"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400" dirty="0"/>
              <a:t>你有一架天平和</a:t>
            </a:r>
            <a:r>
              <a:rPr lang="en-US" altLang="zh-CN" sz="4400" dirty="0"/>
              <a:t>N</a:t>
            </a:r>
            <a:r>
              <a:rPr lang="zh-CN" altLang="en-US" sz="4400" dirty="0"/>
              <a:t>个砝码，这</a:t>
            </a:r>
            <a:r>
              <a:rPr lang="en-US" altLang="zh-CN" sz="4400" dirty="0"/>
              <a:t>N</a:t>
            </a:r>
            <a:r>
              <a:rPr lang="zh-CN" altLang="en-US" sz="4400" dirty="0"/>
              <a:t>个砝码重量依次是 </a:t>
            </a:r>
            <a:r>
              <a:rPr lang="en-US" altLang="zh-CN" sz="4400" dirty="0"/>
              <a:t>W1, W2, · · · , WN</a:t>
            </a:r>
            <a:r>
              <a:rPr lang="zh-CN" altLang="en-US" sz="4400" dirty="0"/>
              <a:t>。请你计算一共可以称出多少种不同的重量？注意砝码可以放在天平两边。</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输入描述</a:t>
            </a:r>
            <a:r>
              <a:rPr lang="en-US" altLang="zh-CN" sz="4400" dirty="0">
                <a:solidFill>
                  <a:srgbClr val="0070C0"/>
                </a:solidFill>
              </a:rPr>
              <a:t>】</a:t>
            </a:r>
            <a:r>
              <a:rPr lang="zh-CN" altLang="en-US" sz="4400" dirty="0"/>
              <a:t>输入的第一行包含一个整数</a:t>
            </a:r>
            <a:r>
              <a:rPr lang="en-US" altLang="zh-CN" sz="4400" dirty="0"/>
              <a:t>N</a:t>
            </a:r>
            <a:r>
              <a:rPr lang="zh-CN" altLang="en-US" sz="4400" dirty="0"/>
              <a:t>。第二行包含</a:t>
            </a:r>
            <a:r>
              <a:rPr lang="en-US" altLang="zh-CN" sz="4400" dirty="0"/>
              <a:t>N</a:t>
            </a:r>
            <a:r>
              <a:rPr lang="zh-CN" altLang="en-US" sz="4400" dirty="0"/>
              <a:t>个整数：</a:t>
            </a:r>
            <a:r>
              <a:rPr lang="en-US" altLang="zh-CN" sz="4400" dirty="0"/>
              <a:t>W1, W2, W3, · · · , WN</a:t>
            </a:r>
            <a:r>
              <a:rPr lang="zh-CN" altLang="en-US" sz="4400" dirty="0"/>
              <a:t>。</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输出描述</a:t>
            </a:r>
            <a:r>
              <a:rPr lang="en-US" altLang="zh-CN" sz="4400" dirty="0">
                <a:solidFill>
                  <a:srgbClr val="0070C0"/>
                </a:solidFill>
              </a:rPr>
              <a:t>】</a:t>
            </a:r>
            <a:r>
              <a:rPr lang="zh-CN" altLang="en-US" sz="4400" dirty="0"/>
              <a:t>输出一个整数代表答案。</a:t>
            </a:r>
          </a:p>
          <a:p>
            <a:pPr marL="0" indent="0">
              <a:lnSpc>
                <a:spcPct val="150000"/>
              </a:lnSpc>
              <a:spcBef>
                <a:spcPts val="0"/>
              </a:spcBef>
              <a:buNone/>
            </a:pPr>
            <a:r>
              <a:rPr lang="zh-CN" altLang="en-US" sz="4400" dirty="0"/>
              <a:t>对于所有评测用例，</a:t>
            </a:r>
            <a:r>
              <a:rPr lang="en-US" altLang="zh-CN" sz="4400" dirty="0"/>
              <a:t>1</a:t>
            </a:r>
            <a:r>
              <a:rPr lang="zh-CN" altLang="en-US" sz="4400" dirty="0"/>
              <a:t>≤</a:t>
            </a:r>
            <a:r>
              <a:rPr lang="en-US" altLang="zh-CN" sz="4400" dirty="0"/>
              <a:t>N</a:t>
            </a:r>
            <a:r>
              <a:rPr lang="zh-CN" altLang="en-US" sz="4400" dirty="0"/>
              <a:t>≤</a:t>
            </a:r>
            <a:r>
              <a:rPr lang="en-US" altLang="zh-CN" sz="4400" dirty="0"/>
              <a:t>100</a:t>
            </a:r>
            <a:r>
              <a:rPr lang="zh-CN" altLang="en-US" sz="4400" dirty="0"/>
              <a:t>，</a:t>
            </a:r>
            <a:r>
              <a:rPr lang="en-US" altLang="zh-CN" sz="4400" dirty="0"/>
              <a:t>N </a:t>
            </a:r>
            <a:r>
              <a:rPr lang="zh-CN" altLang="en-US" sz="4400" dirty="0"/>
              <a:t>个砝码总重不超过</a:t>
            </a:r>
            <a:r>
              <a:rPr lang="en-US" altLang="zh-CN" sz="4400" dirty="0"/>
              <a:t>100000</a:t>
            </a:r>
            <a:r>
              <a:rPr lang="zh-CN" altLang="en-US" sz="4400" dirty="0"/>
              <a:t>。</a:t>
            </a:r>
          </a:p>
        </p:txBody>
      </p:sp>
    </p:spTree>
    <p:custDataLst>
      <p:tags r:id="rId1"/>
    </p:custDataLst>
    <p:extLst>
      <p:ext uri="{BB962C8B-B14F-4D97-AF65-F5344CB8AC3E}">
        <p14:creationId xmlns:p14="http://schemas.microsoft.com/office/powerpoint/2010/main" val="3040981883"/>
      </p:ext>
    </p:extLst>
  </p:cSld>
  <p:clrMapOvr>
    <a:masterClrMapping/>
  </p:clrMapOvr>
  <p:transition spd="slow" advClick="0" advTm="1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最经典的</a:t>
              </a:r>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问题： </a:t>
              </a:r>
              <a:r>
                <a:rPr lang="en-US" altLang="zh-CN" sz="5600" b="1" spc="600" dirty="0" smtClean="0">
                  <a:solidFill>
                    <a:schemeClr val="bg1"/>
                  </a:solidFill>
                  <a:latin typeface="宋体" panose="02010600030101010101" pitchFamily="2" charset="-122"/>
                  <a:ea typeface="宋体" panose="02010600030101010101" pitchFamily="2" charset="-122"/>
                </a:rPr>
                <a:t>0/1</a:t>
              </a:r>
              <a:r>
                <a:rPr lang="zh-CN" altLang="en-US" sz="5600" b="1" spc="600" dirty="0" smtClean="0">
                  <a:solidFill>
                    <a:schemeClr val="bg1"/>
                  </a:solidFill>
                  <a:latin typeface="宋体" panose="02010600030101010101" pitchFamily="2" charset="-122"/>
                  <a:ea typeface="宋体" panose="02010600030101010101" pitchFamily="2" charset="-122"/>
                </a:rPr>
                <a:t>背包</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308100" y="3952330"/>
            <a:ext cx="15170977"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gn="just" eaLnBrk="0" hangingPunct="0">
              <a:spcBef>
                <a:spcPct val="50000"/>
              </a:spcBef>
            </a:pPr>
            <a:r>
              <a:rPr lang="zh-CN" altLang="en-US" dirty="0">
                <a:solidFill>
                  <a:srgbClr val="000000"/>
                </a:solidFill>
              </a:rPr>
              <a:t>给定</a:t>
            </a:r>
            <a:r>
              <a:rPr lang="en-US" altLang="zh-CN" dirty="0">
                <a:solidFill>
                  <a:srgbClr val="000000"/>
                </a:solidFill>
              </a:rPr>
              <a:t>n</a:t>
            </a:r>
            <a:r>
              <a:rPr lang="zh-CN" altLang="en-US" dirty="0">
                <a:solidFill>
                  <a:srgbClr val="000000"/>
                </a:solidFill>
              </a:rPr>
              <a:t>种物品和一个背包，物品</a:t>
            </a:r>
            <a:r>
              <a:rPr lang="en-US" altLang="zh-CN" dirty="0" err="1">
                <a:solidFill>
                  <a:srgbClr val="000000"/>
                </a:solidFill>
              </a:rPr>
              <a:t>i</a:t>
            </a:r>
            <a:r>
              <a:rPr lang="zh-CN" altLang="en-US" dirty="0">
                <a:solidFill>
                  <a:srgbClr val="000000"/>
                </a:solidFill>
              </a:rPr>
              <a:t>的重量是</a:t>
            </a:r>
            <a:r>
              <a:rPr lang="en-US" altLang="zh-CN" dirty="0" err="1">
                <a:solidFill>
                  <a:srgbClr val="000000"/>
                </a:solidFill>
              </a:rPr>
              <a:t>w</a:t>
            </a:r>
            <a:r>
              <a:rPr lang="en-US" altLang="zh-CN" baseline="-25000" dirty="0" err="1">
                <a:solidFill>
                  <a:srgbClr val="000000"/>
                </a:solidFill>
              </a:rPr>
              <a:t>i</a:t>
            </a:r>
            <a:r>
              <a:rPr lang="zh-CN" altLang="en-US" dirty="0">
                <a:solidFill>
                  <a:srgbClr val="000000"/>
                </a:solidFill>
              </a:rPr>
              <a:t>，其价值为</a:t>
            </a:r>
            <a:r>
              <a:rPr lang="en-US" altLang="zh-CN" dirty="0">
                <a:solidFill>
                  <a:srgbClr val="000000"/>
                </a:solidFill>
              </a:rPr>
              <a:t>v</a:t>
            </a:r>
            <a:r>
              <a:rPr lang="en-US" altLang="zh-CN" baseline="-25000" dirty="0">
                <a:solidFill>
                  <a:srgbClr val="000000"/>
                </a:solidFill>
              </a:rPr>
              <a:t>i</a:t>
            </a:r>
            <a:r>
              <a:rPr lang="zh-CN" altLang="en-US" dirty="0">
                <a:solidFill>
                  <a:srgbClr val="000000"/>
                </a:solidFill>
              </a:rPr>
              <a:t>，背包的容量为</a:t>
            </a:r>
            <a:r>
              <a:rPr lang="en-US" altLang="zh-CN" dirty="0">
                <a:solidFill>
                  <a:srgbClr val="000000"/>
                </a:solidFill>
              </a:rPr>
              <a:t>C</a:t>
            </a:r>
            <a:r>
              <a:rPr lang="zh-CN" altLang="en-US" dirty="0">
                <a:solidFill>
                  <a:srgbClr val="000000"/>
                </a:solidFill>
              </a:rPr>
              <a:t>。</a:t>
            </a:r>
          </a:p>
          <a:p>
            <a:pPr algn="just" eaLnBrk="0" hangingPunct="0">
              <a:spcBef>
                <a:spcPct val="50000"/>
              </a:spcBef>
            </a:pPr>
            <a:r>
              <a:rPr lang="zh-CN" altLang="en-US" dirty="0">
                <a:solidFill>
                  <a:srgbClr val="FF0000"/>
                </a:solidFill>
              </a:rPr>
              <a:t>背包</a:t>
            </a:r>
            <a:r>
              <a:rPr lang="zh-CN" altLang="en-US" dirty="0" smtClean="0">
                <a:solidFill>
                  <a:srgbClr val="FF0000"/>
                </a:solidFill>
              </a:rPr>
              <a:t>问题</a:t>
            </a:r>
            <a:r>
              <a:rPr lang="zh-CN" altLang="en-US" dirty="0" smtClean="0">
                <a:solidFill>
                  <a:srgbClr val="000000"/>
                </a:solidFill>
              </a:rPr>
              <a:t>：选择</a:t>
            </a:r>
            <a:r>
              <a:rPr lang="zh-CN" altLang="en-US" dirty="0">
                <a:solidFill>
                  <a:srgbClr val="000000"/>
                </a:solidFill>
              </a:rPr>
              <a:t>装入背包的物品，使得装入背包中物品的总价值</a:t>
            </a:r>
            <a:r>
              <a:rPr lang="zh-CN" altLang="en-US" dirty="0" smtClean="0">
                <a:solidFill>
                  <a:srgbClr val="000000"/>
                </a:solidFill>
              </a:rPr>
              <a:t>最大</a:t>
            </a:r>
            <a:endParaRPr lang="en-US" altLang="zh-CN" dirty="0" smtClean="0">
              <a:solidFill>
                <a:srgbClr val="000000"/>
              </a:solidFill>
            </a:endParaRPr>
          </a:p>
          <a:p>
            <a:pPr algn="just" eaLnBrk="0" hangingPunct="0">
              <a:spcBef>
                <a:spcPct val="50000"/>
              </a:spcBef>
            </a:pPr>
            <a:endParaRPr lang="en-US" altLang="zh-CN" dirty="0">
              <a:solidFill>
                <a:srgbClr val="000000"/>
              </a:solidFill>
            </a:endParaRPr>
          </a:p>
          <a:p>
            <a:pPr algn="just" eaLnBrk="0" hangingPunct="0">
              <a:spcBef>
                <a:spcPct val="50000"/>
              </a:spcBef>
            </a:pPr>
            <a:r>
              <a:rPr lang="zh-CN" altLang="en-US" dirty="0">
                <a:solidFill>
                  <a:srgbClr val="000000"/>
                </a:solidFill>
              </a:rPr>
              <a:t>如果在选择装入背包的物品时，对每种物品</a:t>
            </a:r>
            <a:r>
              <a:rPr lang="en-US" altLang="zh-CN" dirty="0" err="1">
                <a:solidFill>
                  <a:srgbClr val="000000"/>
                </a:solidFill>
              </a:rPr>
              <a:t>i</a:t>
            </a:r>
            <a:r>
              <a:rPr lang="zh-CN" altLang="en-US" dirty="0">
                <a:solidFill>
                  <a:srgbClr val="000000"/>
                </a:solidFill>
              </a:rPr>
              <a:t>只有两种选择：装入背包或不装入背包</a:t>
            </a:r>
            <a:r>
              <a:rPr lang="zh-CN" altLang="en-US" dirty="0" smtClean="0">
                <a:solidFill>
                  <a:srgbClr val="000000"/>
                </a:solidFill>
              </a:rPr>
              <a:t>，称为</a:t>
            </a:r>
            <a:r>
              <a:rPr lang="en-US" altLang="zh-CN" dirty="0">
                <a:solidFill>
                  <a:srgbClr val="FF0000"/>
                </a:solidFill>
              </a:rPr>
              <a:t>0/1</a:t>
            </a:r>
            <a:r>
              <a:rPr lang="zh-CN" altLang="en-US" dirty="0">
                <a:solidFill>
                  <a:srgbClr val="FF0000"/>
                </a:solidFill>
              </a:rPr>
              <a:t>背包问题</a:t>
            </a:r>
            <a:r>
              <a:rPr lang="zh-CN" altLang="en-US" dirty="0">
                <a:solidFill>
                  <a:srgbClr val="000000"/>
                </a:solidFill>
              </a:rPr>
              <a:t>。</a:t>
            </a:r>
          </a:p>
        </p:txBody>
      </p:sp>
      <p:pic>
        <p:nvPicPr>
          <p:cNvPr id="9" name="图片 8"/>
          <p:cNvPicPr>
            <a:picLocks noChangeAspect="1"/>
          </p:cNvPicPr>
          <p:nvPr/>
        </p:nvPicPr>
        <p:blipFill>
          <a:blip r:embed="rId5"/>
          <a:stretch>
            <a:fillRect/>
          </a:stretch>
        </p:blipFill>
        <p:spPr>
          <a:xfrm>
            <a:off x="17615694" y="4968081"/>
            <a:ext cx="5522602" cy="6125358"/>
          </a:xfrm>
          <a:prstGeom prst="rect">
            <a:avLst/>
          </a:prstGeom>
          <a:noFill/>
          <a:ln w="38100" cap="flat" cmpd="sng">
            <a:solidFill>
              <a:schemeClr val="hlink"/>
            </a:solidFill>
            <a:prstDash val="solid"/>
            <a:miter/>
            <a:headEnd type="none" w="med" len="med"/>
            <a:tailEnd type="none" w="med" len="med"/>
          </a:ln>
        </p:spPr>
      </p:pic>
    </p:spTree>
    <p:custDataLst>
      <p:tags r:id="rId1"/>
    </p:custDataLst>
    <p:extLst>
      <p:ext uri="{BB962C8B-B14F-4D97-AF65-F5344CB8AC3E}">
        <p14:creationId xmlns:p14="http://schemas.microsoft.com/office/powerpoint/2010/main" val="3037125806"/>
      </p:ext>
    </p:extLst>
  </p:cSld>
  <p:clrMapOvr>
    <a:masterClrMapping/>
  </p:clrMapOvr>
  <p:transition spd="slow" advClick="0" advTm="1000">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78883" y="2768734"/>
            <a:ext cx="21642578" cy="8217634"/>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建模：</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给定</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个正整数，从中选出若个数字组合，每个数字可以加或者减，最终能得到多少种正整数结果</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状态定义：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 </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表示前</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个数字选择若干个加或者减，能否获得和为</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a:lnSpc>
                <a:spcPct val="150000"/>
              </a:lnSpc>
            </a:pP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状态转移方程：</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 =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j </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44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44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状态转移方程中有三种情况：</a:t>
            </a: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j</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：不用</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个数字，和为</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44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个数字，且做减法，等价于用</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个数字实现</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4400" baseline="-250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j+w</a:t>
            </a:r>
            <a:r>
              <a:rPr lang="en-US" altLang="zh-CN" sz="4400" baseline="-250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个数字，且做加法，等价于用</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个数字实现</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j+w</a:t>
            </a:r>
            <a:r>
              <a:rPr lang="en-US" altLang="zh-CN" sz="4400" baseline="-250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81980004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pic>
        <p:nvPicPr>
          <p:cNvPr id="12" name="图片 11"/>
          <p:cNvPicPr/>
          <p:nvPr/>
        </p:nvPicPr>
        <p:blipFill>
          <a:blip r:embed="rId5">
            <a:lum bright="34000" contrast="-8000"/>
          </a:blip>
          <a:srcRect l="20046" t="6270" r="19548" b="5808"/>
          <a:stretch>
            <a:fillRect/>
          </a:stretch>
        </p:blipFill>
        <p:spPr>
          <a:xfrm rot="5400000">
            <a:off x="7733024" y="-2215815"/>
            <a:ext cx="11723220" cy="20837096"/>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4880115" y="2973908"/>
            <a:ext cx="21768113" cy="10926068"/>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#include &lt;bits/</a:t>
            </a:r>
            <a:r>
              <a:rPr lang="en-US" altLang="zh-CN" sz="4400" dirty="0" err="1">
                <a:solidFill>
                  <a:schemeClr val="tx1"/>
                </a:solidFill>
                <a:latin typeface="宋体" panose="02010600030101010101" pitchFamily="2" charset="-122"/>
                <a:ea typeface="宋体" panose="02010600030101010101" pitchFamily="2" charset="-122"/>
              </a:rPr>
              <a:t>stdc</a:t>
            </a:r>
            <a:r>
              <a:rPr lang="en-US" altLang="zh-CN" sz="4400" dirty="0">
                <a:solidFill>
                  <a:schemeClr val="tx1"/>
                </a:solidFill>
                <a:latin typeface="宋体" panose="02010600030101010101" pitchFamily="2" charset="-122"/>
                <a:ea typeface="宋体" panose="02010600030101010101" pitchFamily="2" charset="-122"/>
              </a:rPr>
              <a:t>++.h&gt;</a:t>
            </a:r>
          </a:p>
          <a:p>
            <a:pPr algn="l"/>
            <a:r>
              <a:rPr lang="en-US" altLang="zh-CN" sz="4400" dirty="0">
                <a:solidFill>
                  <a:schemeClr val="tx1"/>
                </a:solidFill>
                <a:latin typeface="宋体" panose="02010600030101010101" pitchFamily="2" charset="-122"/>
                <a:ea typeface="宋体" panose="02010600030101010101" pitchFamily="2" charset="-122"/>
              </a:rPr>
              <a:t>using namespace </a:t>
            </a:r>
            <a:r>
              <a:rPr lang="en-US" altLang="zh-CN" sz="4400" dirty="0" err="1">
                <a:solidFill>
                  <a:schemeClr val="tx1"/>
                </a:solidFill>
                <a:latin typeface="宋体" panose="02010600030101010101" pitchFamily="2" charset="-122"/>
                <a:ea typeface="宋体" panose="02010600030101010101" pitchFamily="2" charset="-122"/>
              </a:rPr>
              <a:t>std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err="1">
                <a:solidFill>
                  <a:schemeClr val="tx1"/>
                </a:solidFill>
                <a:latin typeface="宋体" panose="02010600030101010101" pitchFamily="2" charset="-122"/>
                <a:ea typeface="宋体" panose="02010600030101010101" pitchFamily="2" charset="-122"/>
              </a:rPr>
              <a:t>typedef</a:t>
            </a:r>
            <a:r>
              <a:rPr lang="en-US" altLang="zh-CN" sz="4400" dirty="0">
                <a:solidFill>
                  <a:schemeClr val="tx1"/>
                </a:solidFill>
                <a:latin typeface="宋体" panose="02010600030101010101" pitchFamily="2" charset="-122"/>
                <a:ea typeface="宋体" panose="02010600030101010101" pitchFamily="2" charset="-122"/>
              </a:rPr>
              <a:t> long </a:t>
            </a:r>
            <a:r>
              <a:rPr lang="en-US" altLang="zh-CN" sz="4400" dirty="0" err="1">
                <a:solidFill>
                  <a:schemeClr val="tx1"/>
                </a:solidFill>
                <a:latin typeface="宋体" panose="02010600030101010101" pitchFamily="2" charset="-122"/>
                <a:ea typeface="宋体" panose="02010600030101010101" pitchFamily="2" charset="-122"/>
              </a:rPr>
              <a:t>long</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bool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[110][200001];</a:t>
            </a:r>
          </a:p>
          <a:p>
            <a:pPr algn="l"/>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main(){</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n; </a:t>
            </a:r>
            <a:r>
              <a:rPr lang="en-US" altLang="zh-CN" sz="4400" dirty="0" err="1">
                <a:solidFill>
                  <a:schemeClr val="tx1"/>
                </a:solidFill>
                <a:latin typeface="宋体" panose="02010600030101010101" pitchFamily="2" charset="-122"/>
                <a:ea typeface="宋体" panose="02010600030101010101" pitchFamily="2" charset="-122"/>
              </a:rPr>
              <a:t>cin</a:t>
            </a:r>
            <a:r>
              <a:rPr lang="en-US" altLang="zh-CN" sz="4400" dirty="0">
                <a:solidFill>
                  <a:schemeClr val="tx1"/>
                </a:solidFill>
                <a:latin typeface="宋体" panose="02010600030101010101" pitchFamily="2" charset="-122"/>
                <a:ea typeface="宋体" panose="02010600030101010101" pitchFamily="2" charset="-122"/>
              </a:rPr>
              <a:t>&gt;&gt;n;</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[0][0]=1;</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=1;i&lt;=</a:t>
            </a:r>
            <a:r>
              <a:rPr lang="en-US" altLang="zh-CN" sz="4400" dirty="0" err="1">
                <a:solidFill>
                  <a:schemeClr val="tx1"/>
                </a:solidFill>
                <a:latin typeface="宋体" panose="02010600030101010101" pitchFamily="2" charset="-122"/>
                <a:ea typeface="宋体" panose="02010600030101010101" pitchFamily="2" charset="-122"/>
              </a:rPr>
              <a:t>n;i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w; </a:t>
            </a:r>
            <a:r>
              <a:rPr lang="en-US" altLang="zh-CN" sz="4400" dirty="0" err="1">
                <a:solidFill>
                  <a:schemeClr val="tx1"/>
                </a:solidFill>
                <a:latin typeface="宋体" panose="02010600030101010101" pitchFamily="2" charset="-122"/>
                <a:ea typeface="宋体" panose="02010600030101010101" pitchFamily="2" charset="-122"/>
              </a:rPr>
              <a:t>cin</a:t>
            </a:r>
            <a:r>
              <a:rPr lang="en-US" altLang="zh-CN" sz="4400" dirty="0">
                <a:solidFill>
                  <a:schemeClr val="tx1"/>
                </a:solidFill>
                <a:latin typeface="宋体" panose="02010600030101010101" pitchFamily="2" charset="-122"/>
                <a:ea typeface="宋体" panose="02010600030101010101" pitchFamily="2" charset="-122"/>
              </a:rPr>
              <a:t>&gt;&gt;w;</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j=0;j&lt;=100000;j++)  </a:t>
            </a:r>
          </a:p>
          <a:p>
            <a:pPr algn="l"/>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err="1" smtClean="0">
                <a:solidFill>
                  <a:schemeClr val="tx1"/>
                </a:solidFill>
                <a:latin typeface="宋体" panose="02010600030101010101" pitchFamily="2" charset="-122"/>
                <a:ea typeface="宋体" panose="02010600030101010101" pitchFamily="2" charset="-122"/>
              </a:rPr>
              <a:t>dp</a:t>
            </a:r>
            <a:r>
              <a:rPr lang="en-US" altLang="zh-CN" sz="4400" dirty="0" smtClean="0">
                <a:solidFill>
                  <a:schemeClr val="tx1"/>
                </a:solidFill>
                <a:latin typeface="宋体" panose="02010600030101010101" pitchFamily="2" charset="-122"/>
                <a:ea typeface="宋体" panose="02010600030101010101" pitchFamily="2" charset="-122"/>
              </a:rPr>
              <a:t>[</a:t>
            </a:r>
            <a:r>
              <a:rPr lang="en-US" altLang="zh-CN" sz="4400" dirty="0" err="1" smtClean="0">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[i-1][abs(j-w)]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[i-1][</a:t>
            </a:r>
            <a:r>
              <a:rPr lang="en-US" altLang="zh-CN" sz="4400" dirty="0" err="1">
                <a:solidFill>
                  <a:schemeClr val="tx1"/>
                </a:solidFill>
                <a:latin typeface="宋体" panose="02010600030101010101" pitchFamily="2" charset="-122"/>
                <a:ea typeface="宋体" panose="02010600030101010101" pitchFamily="2" charset="-122"/>
              </a:rPr>
              <a:t>j+w</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 = 0;</a:t>
            </a:r>
          </a:p>
          <a:p>
            <a:pPr algn="l"/>
            <a:r>
              <a:rPr lang="en-US" altLang="zh-CN" sz="4400" dirty="0">
                <a:solidFill>
                  <a:schemeClr val="tx1"/>
                </a:solidFill>
                <a:latin typeface="宋体" panose="02010600030101010101" pitchFamily="2" charset="-122"/>
                <a:ea typeface="宋体" panose="02010600030101010101" pitchFamily="2" charset="-122"/>
              </a:rPr>
              <a:t>    for(</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=1;i&lt;=100000;i++) </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[n][</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cout</a:t>
            </a:r>
            <a:r>
              <a:rPr lang="en-US" altLang="zh-CN" sz="4400" dirty="0">
                <a:solidFill>
                  <a:schemeClr val="tx1"/>
                </a:solidFill>
                <a:latin typeface="宋体" panose="02010600030101010101" pitchFamily="2" charset="-122"/>
                <a:ea typeface="宋体" panose="02010600030101010101" pitchFamily="2" charset="-122"/>
              </a:rPr>
              <a:t>&lt;&lt;</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1724940151"/>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24127" cy="2860"/>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数字三角形  </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en-US" altLang="zh-CN" sz="5600" b="1" spc="600" dirty="0" smtClean="0">
                  <a:solidFill>
                    <a:schemeClr val="bg1"/>
                  </a:solidFill>
                  <a:latin typeface="宋体" panose="02010600030101010101" pitchFamily="2" charset="-122"/>
                  <a:ea typeface="宋体" panose="02010600030101010101" pitchFamily="2" charset="-122"/>
                </a:rPr>
                <a:t>2020</a:t>
              </a:r>
              <a:r>
                <a:rPr lang="zh-CN" altLang="en-US" sz="5600" b="1" spc="600" dirty="0">
                  <a:solidFill>
                    <a:schemeClr val="bg1"/>
                  </a:solidFill>
                  <a:latin typeface="宋体" panose="02010600030101010101" pitchFamily="2" charset="-122"/>
                  <a:ea typeface="宋体" panose="02010600030101010101" pitchFamily="2" charset="-122"/>
                </a:rPr>
                <a:t>年第十一届省赛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505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24856" y="2997500"/>
            <a:ext cx="1678606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000" dirty="0"/>
              <a:t>图中给出了一个数字三角形。从三角形的顶部到底部有很多条不同的路径。对于每条路径，把路径上面的数加起来可以得到一个和，你的任务就是找到最大的和。路径上的每一步只能从一个数走到下一层和它最近的左边的那个数或者右边的那个数。此外，向左下走的次数与向右下走的次数相差不能超过</a:t>
            </a:r>
            <a:r>
              <a:rPr lang="en-US" altLang="zh-CN" sz="4000" dirty="0"/>
              <a:t>1</a:t>
            </a:r>
            <a:r>
              <a:rPr lang="zh-CN" altLang="en-US" sz="4000" dirty="0" smtClean="0"/>
              <a:t>。</a:t>
            </a:r>
            <a:endParaRPr lang="en-US" altLang="zh-CN" sz="4000" dirty="0" smtClean="0"/>
          </a:p>
          <a:p>
            <a:pPr marL="0" indent="0">
              <a:lnSpc>
                <a:spcPct val="150000"/>
              </a:lnSpc>
              <a:spcBef>
                <a:spcPts val="0"/>
              </a:spcBef>
              <a:buNone/>
            </a:pPr>
            <a:r>
              <a:rPr lang="en-US" altLang="zh-CN" sz="4400" dirty="0" smtClean="0">
                <a:solidFill>
                  <a:srgbClr val="0070C0"/>
                </a:solidFill>
              </a:rPr>
              <a:t>【</a:t>
            </a:r>
            <a:r>
              <a:rPr lang="zh-CN" altLang="en-US" sz="4400" dirty="0">
                <a:solidFill>
                  <a:srgbClr val="0070C0"/>
                </a:solidFill>
              </a:rPr>
              <a:t>输入格式</a:t>
            </a:r>
            <a:r>
              <a:rPr lang="en-US" altLang="zh-CN" sz="4400" dirty="0">
                <a:solidFill>
                  <a:srgbClr val="0070C0"/>
                </a:solidFill>
              </a:rPr>
              <a:t>】</a:t>
            </a:r>
            <a:r>
              <a:rPr lang="zh-CN" altLang="en-US" sz="4000" dirty="0"/>
              <a:t>输入的第一行包含一个整数</a:t>
            </a:r>
            <a:r>
              <a:rPr lang="en-US" altLang="zh-CN" sz="4000" dirty="0"/>
              <a:t>N (1 &lt; N </a:t>
            </a:r>
            <a:r>
              <a:rPr lang="zh-CN" altLang="en-US" sz="4000" dirty="0"/>
              <a:t>≤ </a:t>
            </a:r>
            <a:r>
              <a:rPr lang="en-US" altLang="zh-CN" sz="4000" dirty="0"/>
              <a:t>100)</a:t>
            </a:r>
            <a:r>
              <a:rPr lang="zh-CN" altLang="en-US" sz="4000" dirty="0"/>
              <a:t>，表示三角形的行数。下面的</a:t>
            </a:r>
            <a:r>
              <a:rPr lang="en-US" altLang="zh-CN" sz="4000" dirty="0"/>
              <a:t>N </a:t>
            </a:r>
            <a:r>
              <a:rPr lang="zh-CN" altLang="en-US" sz="4000" dirty="0"/>
              <a:t>行给出数字三角形。数字三角形上的数都是</a:t>
            </a:r>
            <a:r>
              <a:rPr lang="en-US" altLang="zh-CN" sz="4000" dirty="0"/>
              <a:t>0 </a:t>
            </a:r>
            <a:r>
              <a:rPr lang="zh-CN" altLang="en-US" sz="4000" dirty="0"/>
              <a:t>至</a:t>
            </a:r>
            <a:r>
              <a:rPr lang="en-US" altLang="zh-CN" sz="4000" dirty="0"/>
              <a:t>100 </a:t>
            </a:r>
            <a:r>
              <a:rPr lang="zh-CN" altLang="en-US" sz="4000" dirty="0"/>
              <a:t>之间的整数。</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输出格式</a:t>
            </a:r>
            <a:r>
              <a:rPr lang="en-US" altLang="zh-CN" sz="4400" dirty="0">
                <a:solidFill>
                  <a:srgbClr val="0070C0"/>
                </a:solidFill>
              </a:rPr>
              <a:t>】</a:t>
            </a:r>
            <a:r>
              <a:rPr lang="zh-CN" altLang="en-US" sz="4000" dirty="0"/>
              <a:t>输出一个整数，表示答案。</a:t>
            </a:r>
          </a:p>
          <a:p>
            <a:pPr marL="0" indent="0">
              <a:lnSpc>
                <a:spcPct val="150000"/>
              </a:lnSpc>
              <a:spcBef>
                <a:spcPts val="0"/>
              </a:spcBef>
              <a:buNone/>
            </a:pPr>
            <a:endParaRPr lang="zh-CN" altLang="en-US" sz="4000" dirty="0"/>
          </a:p>
        </p:txBody>
      </p:sp>
      <p:pic>
        <p:nvPicPr>
          <p:cNvPr id="12" name="图片 11" descr="http://oj.ecustacm.cn/upload/image/20220228/20220228204821_3457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8472403" y="5051414"/>
            <a:ext cx="5395411" cy="4212265"/>
          </a:xfrm>
          <a:prstGeom prst="rect">
            <a:avLst/>
          </a:prstGeom>
          <a:noFill/>
          <a:ln>
            <a:noFill/>
          </a:ln>
        </p:spPr>
      </p:pic>
    </p:spTree>
    <p:custDataLst>
      <p:tags r:id="rId1"/>
    </p:custDataLst>
    <p:extLst>
      <p:ext uri="{BB962C8B-B14F-4D97-AF65-F5344CB8AC3E}">
        <p14:creationId xmlns:p14="http://schemas.microsoft.com/office/powerpoint/2010/main" val="3074990021"/>
      </p:ext>
    </p:extLst>
  </p:cSld>
  <p:clrMapOvr>
    <a:masterClrMapping/>
  </p:clrMapOvr>
  <p:transition spd="slow" advClick="0" advTm="1000">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19248" y="3653528"/>
            <a:ext cx="15559830" cy="7201972"/>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本题要求向左走的次数与向右走的次数差值不超过</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，当到达最后一层时，一定是落在中间位置</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层数是奇数，最后一层落在正中间元素上</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层数是偶数，最后一层落在第</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N/2</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或第</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N/2+1</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个元素上</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定义状态</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表示从顶部到第</a:t>
            </a:r>
            <a:r>
              <a:rPr lang="en-US" altLang="zh-CN" sz="4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层横向第</a:t>
            </a:r>
            <a:r>
              <a:rPr lang="en-US" altLang="zh-CN"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个数，最大路径和。它只能从上一层的左边或右边转移而来。</a:t>
            </a:r>
          </a:p>
        </p:txBody>
      </p:sp>
      <p:pic>
        <p:nvPicPr>
          <p:cNvPr id="9" name="图片 8" descr="http://oj.ecustacm.cn/upload/image/20220228/20220228204821_3457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7901891" y="5918655"/>
            <a:ext cx="5395411" cy="4212265"/>
          </a:xfrm>
          <a:prstGeom prst="rect">
            <a:avLst/>
          </a:prstGeom>
          <a:noFill/>
          <a:ln>
            <a:noFill/>
          </a:ln>
        </p:spPr>
      </p:pic>
    </p:spTree>
    <p:custDataLst>
      <p:tags r:id="rId1"/>
    </p:custDataLst>
    <p:extLst>
      <p:ext uri="{BB962C8B-B14F-4D97-AF65-F5344CB8AC3E}">
        <p14:creationId xmlns:p14="http://schemas.microsoft.com/office/powerpoint/2010/main" val="235462043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309"/>
            </a:xfrm>
            <a:prstGeom prst="rect">
              <a:avLst/>
            </a:prstGeom>
            <a:noFill/>
          </p:spPr>
          <p:txBody>
            <a:bodyPr wrap="square">
              <a:spAutoFit/>
            </a:bodyPr>
            <a:lstStyle/>
            <a:p>
              <a:pPr algn="l"/>
              <a:endParaRPr lang="zh-CN" altLang="en-US" sz="4800" b="1" spc="600" dirty="0">
                <a:solidFill>
                  <a:schemeClr val="bg1"/>
                </a:solidFill>
                <a:latin typeface="宋体" panose="02010600030101010101" pitchFamily="2" charset="-122"/>
                <a:ea typeface="宋体" panose="02010600030101010101" pitchFamily="2" charset="-122"/>
              </a:endParaRPr>
            </a:p>
          </p:txBody>
        </p:sp>
      </p:grpSp>
      <p:pic>
        <p:nvPicPr>
          <p:cNvPr id="12" name="图片 11"/>
          <p:cNvPicPr/>
          <p:nvPr/>
        </p:nvPicPr>
        <p:blipFill>
          <a:blip r:embed="rId5">
            <a:lum bright="34000" contrast="-8000"/>
          </a:blip>
          <a:srcRect l="20046" t="6270" r="19548" b="5808"/>
          <a:stretch>
            <a:fillRect/>
          </a:stretch>
        </p:blipFill>
        <p:spPr>
          <a:xfrm rot="5400000">
            <a:off x="9781052" y="-2014842"/>
            <a:ext cx="10624460" cy="1906648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6650087" y="2778960"/>
            <a:ext cx="17490086" cy="9510296"/>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 &lt;bits/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const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 = 101;</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a[N][N],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[N][N];</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   </a:t>
            </a:r>
            <a:r>
              <a:rPr lang="en-US" altLang="zh-CN" sz="3600" dirty="0" err="1">
                <a:solidFill>
                  <a:schemeClr val="tx1"/>
                </a:solidFill>
                <a:latin typeface="宋体" panose="02010600030101010101" pitchFamily="2" charset="-122"/>
                <a:ea typeface="宋体" panose="02010600030101010101" pitchFamily="2" charset="-122"/>
              </a:rPr>
              <a:t>cin</a:t>
            </a:r>
            <a:r>
              <a:rPr lang="en-US" altLang="zh-CN" sz="3600" dirty="0">
                <a:solidFill>
                  <a:schemeClr val="tx1"/>
                </a:solidFill>
                <a:latin typeface="宋体" panose="02010600030101010101" pitchFamily="2" charset="-122"/>
                <a:ea typeface="宋体" panose="02010600030101010101" pitchFamily="2" charset="-122"/>
              </a:rPr>
              <a:t>&gt;&gt;n;</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 n;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 = 1; j &lt;=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j++</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cin</a:t>
            </a:r>
            <a:r>
              <a:rPr lang="en-US" altLang="zh-CN" sz="3600" dirty="0">
                <a:solidFill>
                  <a:schemeClr val="tx1"/>
                </a:solidFill>
                <a:latin typeface="宋体" panose="02010600030101010101" pitchFamily="2" charset="-122"/>
                <a:ea typeface="宋体" panose="02010600030101010101" pitchFamily="2" charset="-122"/>
              </a:rPr>
              <a:t>&gt;&gt;a[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[1][1] = a[1][1];</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2;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 n;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 = 1; j &lt;=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j++</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max(</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[i-1][j] + 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[i-1][j-1] + 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a:t>
            </a:r>
          </a:p>
          <a:p>
            <a:pPr algn="l"/>
            <a:r>
              <a:rPr lang="en-US" altLang="zh-CN" sz="3600" dirty="0">
                <a:solidFill>
                  <a:schemeClr val="tx1"/>
                </a:solidFill>
                <a:latin typeface="宋体" panose="02010600030101010101" pitchFamily="2" charset="-122"/>
                <a:ea typeface="宋体" panose="02010600030101010101" pitchFamily="2" charset="-122"/>
              </a:rPr>
              <a:t>    if(n &amp; 1) </a:t>
            </a:r>
            <a:r>
              <a:rPr lang="en-US" altLang="zh-CN" sz="3600" dirty="0" err="1">
                <a:solidFill>
                  <a:schemeClr val="tx1"/>
                </a:solidFill>
                <a:latin typeface="宋体" panose="02010600030101010101" pitchFamily="2" charset="-122"/>
                <a:ea typeface="宋体" panose="02010600030101010101" pitchFamily="2" charset="-122"/>
              </a:rPr>
              <a:t>cout</a:t>
            </a:r>
            <a:r>
              <a:rPr lang="en-US" altLang="zh-CN" sz="3600" dirty="0">
                <a:solidFill>
                  <a:schemeClr val="tx1"/>
                </a:solidFill>
                <a:latin typeface="宋体" panose="02010600030101010101" pitchFamily="2" charset="-122"/>
                <a:ea typeface="宋体" panose="02010600030101010101" pitchFamily="2" charset="-122"/>
              </a:rPr>
              <a:t>&lt;&lt;</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[n][n/2 + 1];              //</a:t>
            </a:r>
            <a:r>
              <a:rPr lang="zh-CN" altLang="en-US" sz="3600" dirty="0">
                <a:solidFill>
                  <a:schemeClr val="tx1"/>
                </a:solidFill>
                <a:latin typeface="宋体" panose="02010600030101010101" pitchFamily="2" charset="-122"/>
                <a:ea typeface="宋体" panose="02010600030101010101" pitchFamily="2" charset="-122"/>
              </a:rPr>
              <a:t>有奇数层</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else </a:t>
            </a:r>
            <a:r>
              <a:rPr lang="en-US" altLang="zh-CN" sz="3600" dirty="0" err="1">
                <a:solidFill>
                  <a:schemeClr val="tx1"/>
                </a:solidFill>
                <a:latin typeface="宋体" panose="02010600030101010101" pitchFamily="2" charset="-122"/>
                <a:ea typeface="宋体" panose="02010600030101010101" pitchFamily="2" charset="-122"/>
              </a:rPr>
              <a:t>cout</a:t>
            </a:r>
            <a:r>
              <a:rPr lang="en-US" altLang="zh-CN" sz="3600" dirty="0">
                <a:solidFill>
                  <a:schemeClr val="tx1"/>
                </a:solidFill>
                <a:latin typeface="宋体" panose="02010600030101010101" pitchFamily="2" charset="-122"/>
                <a:ea typeface="宋体" panose="02010600030101010101" pitchFamily="2" charset="-122"/>
              </a:rPr>
              <a:t>&lt;&lt;max(</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[n][n/2],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[n][n/2 + 1]);  //</a:t>
            </a:r>
            <a:r>
              <a:rPr lang="zh-CN" altLang="en-US" sz="3600" dirty="0">
                <a:solidFill>
                  <a:schemeClr val="tx1"/>
                </a:solidFill>
                <a:latin typeface="宋体" panose="02010600030101010101" pitchFamily="2" charset="-122"/>
                <a:ea typeface="宋体" panose="02010600030101010101" pitchFamily="2" charset="-122"/>
              </a:rPr>
              <a:t>偶数</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return 0;</a:t>
            </a:r>
          </a:p>
          <a:p>
            <a:pPr algn="l"/>
            <a:r>
              <a:rPr lang="en-US" altLang="zh-CN" sz="3600" dirty="0">
                <a:solidFill>
                  <a:schemeClr val="tx1"/>
                </a:solidFill>
                <a:latin typeface="宋体" panose="02010600030101010101" pitchFamily="2" charset="-122"/>
                <a:ea typeface="宋体" panose="02010600030101010101" pitchFamily="2" charset="-122"/>
              </a:rPr>
              <a:t>}</a:t>
            </a:r>
          </a:p>
        </p:txBody>
      </p:sp>
      <p:pic>
        <p:nvPicPr>
          <p:cNvPr id="14" name="图片 13" descr="http://oj.ecustacm.cn/upload/image/20220228/20220228204821_3457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35" y="6077682"/>
            <a:ext cx="5395411" cy="4212265"/>
          </a:xfrm>
          <a:prstGeom prst="rect">
            <a:avLst/>
          </a:prstGeom>
          <a:noFill/>
          <a:ln>
            <a:noFill/>
          </a:ln>
        </p:spPr>
      </p:pic>
    </p:spTree>
    <p:custDataLst>
      <p:tags r:id="rId1"/>
    </p:custDataLst>
    <p:extLst>
      <p:ext uri="{BB962C8B-B14F-4D97-AF65-F5344CB8AC3E}">
        <p14:creationId xmlns:p14="http://schemas.microsoft.com/office/powerpoint/2010/main" val="2341463971"/>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6" y="1044"/>
              <a:ext cx="32094"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练习题</a:t>
              </a:r>
              <a:endParaRPr lang="zh-CN" altLang="en-US" sz="54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19247" y="4120456"/>
            <a:ext cx="22855153" cy="7848302"/>
          </a:xfrm>
          <a:prstGeom prst="rect">
            <a:avLst/>
          </a:prstGeom>
          <a:noFill/>
        </p:spPr>
        <p:txBody>
          <a:bodyPr wrap="square" rtlCol="0">
            <a:spAutoFit/>
          </a:bodyPr>
          <a:lstStyle/>
          <a:p>
            <a:pPr algn="l">
              <a:lnSpc>
                <a:spcPct val="150000"/>
              </a:lnSpc>
            </a:pPr>
            <a:r>
              <a:rPr lang="zh-CN" altLang="en-US" sz="4800" dirty="0">
                <a:solidFill>
                  <a:schemeClr val="tx1"/>
                </a:solidFill>
                <a:latin typeface="宋体" panose="02010600030101010101" pitchFamily="2" charset="-122"/>
                <a:ea typeface="宋体" panose="02010600030101010101" pitchFamily="2" charset="-122"/>
              </a:rPr>
              <a:t>李白打酒加强版</a:t>
            </a:r>
            <a:r>
              <a:rPr lang="en-US" altLang="zh-CN" sz="4800" dirty="0" smtClean="0">
                <a:solidFill>
                  <a:schemeClr val="tx1"/>
                </a:solidFill>
                <a:latin typeface="宋体" panose="02010600030101010101" pitchFamily="2" charset="-122"/>
                <a:ea typeface="宋体" panose="02010600030101010101" pitchFamily="2" charset="-122"/>
              </a:rPr>
              <a:t>2114</a:t>
            </a:r>
            <a:r>
              <a:rPr lang="zh-CN" altLang="en-US" sz="4800" dirty="0" smtClean="0">
                <a:solidFill>
                  <a:schemeClr val="tx1"/>
                </a:solidFill>
                <a:latin typeface="宋体" panose="02010600030101010101" pitchFamily="2" charset="-122"/>
                <a:ea typeface="宋体" panose="02010600030101010101" pitchFamily="2" charset="-122"/>
              </a:rPr>
              <a:t>       数组</a:t>
            </a:r>
            <a:r>
              <a:rPr lang="zh-CN" altLang="en-US" sz="4800" dirty="0">
                <a:solidFill>
                  <a:schemeClr val="tx1"/>
                </a:solidFill>
                <a:latin typeface="宋体" panose="02010600030101010101" pitchFamily="2" charset="-122"/>
                <a:ea typeface="宋体" panose="02010600030101010101" pitchFamily="2" charset="-122"/>
              </a:rPr>
              <a:t>切分</a:t>
            </a:r>
            <a:r>
              <a:rPr lang="en-US" altLang="zh-CN" sz="4800" dirty="0" smtClean="0">
                <a:solidFill>
                  <a:schemeClr val="tx1"/>
                </a:solidFill>
                <a:latin typeface="宋体" panose="02010600030101010101" pitchFamily="2" charset="-122"/>
                <a:ea typeface="宋体" panose="02010600030101010101" pitchFamily="2" charset="-122"/>
              </a:rPr>
              <a:t>2148</a:t>
            </a:r>
            <a:r>
              <a:rPr lang="zh-CN" altLang="en-US" sz="4800" dirty="0" smtClean="0">
                <a:solidFill>
                  <a:schemeClr val="tx1"/>
                </a:solidFill>
                <a:latin typeface="宋体" panose="02010600030101010101" pitchFamily="2" charset="-122"/>
                <a:ea typeface="宋体" panose="02010600030101010101" pitchFamily="2" charset="-122"/>
              </a:rPr>
              <a:t>            积木</a:t>
            </a:r>
            <a:r>
              <a:rPr lang="zh-CN" altLang="en-US" sz="4800" dirty="0">
                <a:solidFill>
                  <a:schemeClr val="tx1"/>
                </a:solidFill>
                <a:latin typeface="宋体" panose="02010600030101010101" pitchFamily="2" charset="-122"/>
                <a:ea typeface="宋体" panose="02010600030101010101" pitchFamily="2" charset="-122"/>
              </a:rPr>
              <a:t>画</a:t>
            </a:r>
            <a:r>
              <a:rPr lang="en-US" altLang="zh-CN" sz="4800" dirty="0" smtClean="0">
                <a:solidFill>
                  <a:schemeClr val="tx1"/>
                </a:solidFill>
                <a:latin typeface="宋体" panose="02010600030101010101" pitchFamily="2" charset="-122"/>
                <a:ea typeface="宋体" panose="02010600030101010101" pitchFamily="2" charset="-122"/>
              </a:rPr>
              <a:t>2110</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分果</a:t>
            </a:r>
            <a:r>
              <a:rPr lang="zh-CN" altLang="en-US" sz="4800" dirty="0">
                <a:solidFill>
                  <a:schemeClr val="tx1"/>
                </a:solidFill>
                <a:latin typeface="宋体" panose="02010600030101010101" pitchFamily="2" charset="-122"/>
                <a:ea typeface="宋体" panose="02010600030101010101" pitchFamily="2" charset="-122"/>
              </a:rPr>
              <a:t>果</a:t>
            </a:r>
            <a:r>
              <a:rPr lang="en-US" altLang="zh-CN" sz="4800" dirty="0" smtClean="0">
                <a:solidFill>
                  <a:schemeClr val="tx1"/>
                </a:solidFill>
                <a:latin typeface="宋体" panose="02010600030101010101" pitchFamily="2" charset="-122"/>
                <a:ea typeface="宋体" panose="02010600030101010101" pitchFamily="2" charset="-122"/>
              </a:rPr>
              <a:t>1459</a:t>
            </a:r>
            <a:r>
              <a:rPr lang="zh-CN" altLang="en-US" sz="4800" dirty="0" smtClean="0">
                <a:solidFill>
                  <a:schemeClr val="tx1"/>
                </a:solidFill>
                <a:latin typeface="宋体" panose="02010600030101010101" pitchFamily="2" charset="-122"/>
                <a:ea typeface="宋体" panose="02010600030101010101" pitchFamily="2" charset="-122"/>
              </a:rPr>
              <a:t>               括号</a:t>
            </a:r>
            <a:r>
              <a:rPr lang="zh-CN" altLang="en-US" sz="4800" dirty="0">
                <a:solidFill>
                  <a:schemeClr val="tx1"/>
                </a:solidFill>
                <a:latin typeface="宋体" panose="02010600030101010101" pitchFamily="2" charset="-122"/>
                <a:ea typeface="宋体" panose="02010600030101010101" pitchFamily="2" charset="-122"/>
              </a:rPr>
              <a:t>序列</a:t>
            </a:r>
            <a:r>
              <a:rPr lang="en-US" altLang="zh-CN" sz="4800" dirty="0" smtClean="0">
                <a:solidFill>
                  <a:schemeClr val="tx1"/>
                </a:solidFill>
                <a:latin typeface="宋体" panose="02010600030101010101" pitchFamily="2" charset="-122"/>
                <a:ea typeface="宋体" panose="02010600030101010101" pitchFamily="2" charset="-122"/>
              </a:rPr>
              <a:t>1456</a:t>
            </a:r>
            <a:r>
              <a:rPr lang="zh-CN" altLang="en-US" sz="4800" dirty="0" smtClean="0">
                <a:solidFill>
                  <a:schemeClr val="tx1"/>
                </a:solidFill>
                <a:latin typeface="宋体" panose="02010600030101010101" pitchFamily="2" charset="-122"/>
                <a:ea typeface="宋体" panose="02010600030101010101" pitchFamily="2" charset="-122"/>
              </a:rPr>
              <a:t>             采</a:t>
            </a:r>
            <a:r>
              <a:rPr lang="zh-CN" altLang="en-US" sz="4800" dirty="0">
                <a:solidFill>
                  <a:schemeClr val="tx1"/>
                </a:solidFill>
                <a:latin typeface="宋体" panose="02010600030101010101" pitchFamily="2" charset="-122"/>
                <a:ea typeface="宋体" panose="02010600030101010101" pitchFamily="2" charset="-122"/>
              </a:rPr>
              <a:t>药</a:t>
            </a:r>
            <a:r>
              <a:rPr lang="en-US" altLang="zh-CN" sz="4800" dirty="0" smtClean="0">
                <a:solidFill>
                  <a:schemeClr val="tx1"/>
                </a:solidFill>
                <a:latin typeface="宋体" panose="02010600030101010101" pitchFamily="2" charset="-122"/>
                <a:ea typeface="宋体" panose="02010600030101010101" pitchFamily="2" charset="-122"/>
              </a:rPr>
              <a:t>563</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开心</a:t>
            </a:r>
            <a:r>
              <a:rPr lang="zh-CN" altLang="en-US" sz="4800" dirty="0">
                <a:solidFill>
                  <a:schemeClr val="tx1"/>
                </a:solidFill>
                <a:latin typeface="宋体" panose="02010600030101010101" pitchFamily="2" charset="-122"/>
                <a:ea typeface="宋体" panose="02010600030101010101" pitchFamily="2" charset="-122"/>
              </a:rPr>
              <a:t>的金明</a:t>
            </a:r>
            <a:r>
              <a:rPr lang="en-US" altLang="zh-CN" sz="4800" dirty="0" smtClean="0">
                <a:solidFill>
                  <a:schemeClr val="tx1"/>
                </a:solidFill>
                <a:latin typeface="宋体" panose="02010600030101010101" pitchFamily="2" charset="-122"/>
                <a:ea typeface="宋体" panose="02010600030101010101" pitchFamily="2" charset="-122"/>
              </a:rPr>
              <a:t>554</a:t>
            </a:r>
            <a:r>
              <a:rPr lang="zh-CN" altLang="en-US" sz="4800" dirty="0" smtClean="0">
                <a:solidFill>
                  <a:schemeClr val="tx1"/>
                </a:solidFill>
                <a:latin typeface="宋体" panose="02010600030101010101" pitchFamily="2" charset="-122"/>
                <a:ea typeface="宋体" panose="02010600030101010101" pitchFamily="2" charset="-122"/>
              </a:rPr>
              <a:t>            传球</a:t>
            </a:r>
            <a:r>
              <a:rPr lang="zh-CN" altLang="en-US" sz="4800" dirty="0">
                <a:solidFill>
                  <a:schemeClr val="tx1"/>
                </a:solidFill>
                <a:latin typeface="宋体" panose="02010600030101010101" pitchFamily="2" charset="-122"/>
                <a:ea typeface="宋体" panose="02010600030101010101" pitchFamily="2" charset="-122"/>
              </a:rPr>
              <a:t>游戏</a:t>
            </a:r>
            <a:r>
              <a:rPr lang="en-US" altLang="zh-CN" sz="4800" dirty="0" smtClean="0">
                <a:solidFill>
                  <a:schemeClr val="tx1"/>
                </a:solidFill>
                <a:latin typeface="宋体" panose="02010600030101010101" pitchFamily="2" charset="-122"/>
                <a:ea typeface="宋体" panose="02010600030101010101" pitchFamily="2" charset="-122"/>
              </a:rPr>
              <a:t>525</a:t>
            </a:r>
            <a:r>
              <a:rPr lang="zh-CN" altLang="en-US" sz="4800" dirty="0" smtClean="0">
                <a:solidFill>
                  <a:schemeClr val="tx1"/>
                </a:solidFill>
                <a:latin typeface="宋体" panose="02010600030101010101" pitchFamily="2" charset="-122"/>
                <a:ea typeface="宋体" panose="02010600030101010101" pitchFamily="2" charset="-122"/>
              </a:rPr>
              <a:t>             摆</a:t>
            </a:r>
            <a:r>
              <a:rPr lang="zh-CN" altLang="en-US" sz="4800" dirty="0">
                <a:solidFill>
                  <a:schemeClr val="tx1"/>
                </a:solidFill>
                <a:latin typeface="宋体" panose="02010600030101010101" pitchFamily="2" charset="-122"/>
                <a:ea typeface="宋体" panose="02010600030101010101" pitchFamily="2" charset="-122"/>
              </a:rPr>
              <a:t>花</a:t>
            </a:r>
            <a:r>
              <a:rPr lang="en-US" altLang="zh-CN" sz="4800" dirty="0">
                <a:solidFill>
                  <a:schemeClr val="tx1"/>
                </a:solidFill>
                <a:latin typeface="宋体" panose="02010600030101010101" pitchFamily="2" charset="-122"/>
                <a:ea typeface="宋体" panose="02010600030101010101" pitchFamily="2" charset="-122"/>
              </a:rPr>
              <a:t>389</a:t>
            </a:r>
            <a:r>
              <a:rPr lang="zh-CN" altLang="en-US" sz="4800" dirty="0" smtClean="0">
                <a:solidFill>
                  <a:schemeClr val="tx1"/>
                </a:solidFill>
                <a:latin typeface="宋体" panose="02010600030101010101" pitchFamily="2" charset="-122"/>
                <a:ea typeface="宋体" panose="02010600030101010101" pitchFamily="2" charset="-122"/>
              </a:rPr>
              <a:t>；</a:t>
            </a:r>
            <a:endParaRPr lang="en-US" altLang="zh-CN" sz="4800" dirty="0" smtClean="0">
              <a:solidFill>
                <a:schemeClr val="tx1"/>
              </a:solidFill>
              <a:latin typeface="宋体" panose="02010600030101010101" pitchFamily="2" charset="-122"/>
              <a:ea typeface="宋体" panose="02010600030101010101" pitchFamily="2" charset="-122"/>
            </a:endParaRP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最</a:t>
            </a:r>
            <a:r>
              <a:rPr lang="zh-CN" altLang="en-US" sz="4800" dirty="0">
                <a:solidFill>
                  <a:schemeClr val="tx1"/>
                </a:solidFill>
                <a:latin typeface="宋体" panose="02010600030101010101" pitchFamily="2" charset="-122"/>
                <a:ea typeface="宋体" panose="02010600030101010101" pitchFamily="2" charset="-122"/>
              </a:rPr>
              <a:t>优包含</a:t>
            </a:r>
            <a:r>
              <a:rPr lang="en-US" altLang="zh-CN" sz="4800" dirty="0" smtClean="0">
                <a:solidFill>
                  <a:schemeClr val="tx1"/>
                </a:solidFill>
                <a:latin typeface="宋体" panose="02010600030101010101" pitchFamily="2" charset="-122"/>
                <a:ea typeface="宋体" panose="02010600030101010101" pitchFamily="2" charset="-122"/>
              </a:rPr>
              <a:t>239</a:t>
            </a:r>
            <a:r>
              <a:rPr lang="zh-CN" altLang="en-US" sz="4800" dirty="0" smtClean="0">
                <a:solidFill>
                  <a:schemeClr val="tx1"/>
                </a:solidFill>
                <a:latin typeface="宋体" panose="02010600030101010101" pitchFamily="2" charset="-122"/>
                <a:ea typeface="宋体" panose="02010600030101010101" pitchFamily="2" charset="-122"/>
              </a:rPr>
              <a:t>               画廊</a:t>
            </a:r>
            <a:r>
              <a:rPr lang="en-US" altLang="zh-CN" sz="4800" dirty="0" smtClean="0">
                <a:solidFill>
                  <a:schemeClr val="tx1"/>
                </a:solidFill>
                <a:latin typeface="宋体" panose="02010600030101010101" pitchFamily="2" charset="-122"/>
                <a:ea typeface="宋体" panose="02010600030101010101" pitchFamily="2" charset="-122"/>
              </a:rPr>
              <a:t>1032</a:t>
            </a:r>
            <a:r>
              <a:rPr lang="zh-CN" altLang="en-US" sz="4800" dirty="0" smtClean="0">
                <a:solidFill>
                  <a:schemeClr val="tx1"/>
                </a:solidFill>
                <a:latin typeface="宋体" panose="02010600030101010101" pitchFamily="2" charset="-122"/>
                <a:ea typeface="宋体" panose="02010600030101010101" pitchFamily="2" charset="-122"/>
              </a:rPr>
              <a:t>               蓝</a:t>
            </a:r>
            <a:r>
              <a:rPr lang="zh-CN" altLang="en-US" sz="4800" dirty="0">
                <a:solidFill>
                  <a:schemeClr val="tx1"/>
                </a:solidFill>
                <a:latin typeface="宋体" panose="02010600030101010101" pitchFamily="2" charset="-122"/>
                <a:ea typeface="宋体" panose="02010600030101010101" pitchFamily="2" charset="-122"/>
              </a:rPr>
              <a:t>肽子序列</a:t>
            </a:r>
            <a:r>
              <a:rPr lang="en-US" altLang="zh-CN" sz="4800" dirty="0" smtClean="0">
                <a:solidFill>
                  <a:schemeClr val="tx1"/>
                </a:solidFill>
                <a:latin typeface="宋体" panose="02010600030101010101" pitchFamily="2" charset="-122"/>
                <a:ea typeface="宋体" panose="02010600030101010101" pitchFamily="2" charset="-122"/>
              </a:rPr>
              <a:t>1030</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质数</a:t>
            </a:r>
            <a:r>
              <a:rPr lang="zh-CN" altLang="en-US" sz="4800" dirty="0">
                <a:solidFill>
                  <a:schemeClr val="tx1"/>
                </a:solidFill>
                <a:latin typeface="宋体" panose="02010600030101010101" pitchFamily="2" charset="-122"/>
                <a:ea typeface="宋体" panose="02010600030101010101" pitchFamily="2" charset="-122"/>
              </a:rPr>
              <a:t>行者</a:t>
            </a:r>
            <a:r>
              <a:rPr lang="en-US" altLang="zh-CN" sz="4800" dirty="0" smtClean="0">
                <a:solidFill>
                  <a:schemeClr val="tx1"/>
                </a:solidFill>
                <a:latin typeface="宋体" panose="02010600030101010101" pitchFamily="2" charset="-122"/>
                <a:ea typeface="宋体" panose="02010600030101010101" pitchFamily="2" charset="-122"/>
              </a:rPr>
              <a:t>1027</a:t>
            </a:r>
            <a:r>
              <a:rPr lang="zh-CN" altLang="en-US" sz="4800" dirty="0" smtClean="0">
                <a:solidFill>
                  <a:schemeClr val="tx1"/>
                </a:solidFill>
                <a:latin typeface="宋体" panose="02010600030101010101" pitchFamily="2" charset="-122"/>
                <a:ea typeface="宋体" panose="02010600030101010101" pitchFamily="2" charset="-122"/>
              </a:rPr>
              <a:t>             游园</a:t>
            </a:r>
            <a:r>
              <a:rPr lang="zh-CN" altLang="en-US" sz="4800" dirty="0">
                <a:solidFill>
                  <a:schemeClr val="tx1"/>
                </a:solidFill>
                <a:latin typeface="宋体" panose="02010600030101010101" pitchFamily="2" charset="-122"/>
                <a:ea typeface="宋体" panose="02010600030101010101" pitchFamily="2" charset="-122"/>
              </a:rPr>
              <a:t>安排</a:t>
            </a:r>
            <a:r>
              <a:rPr lang="en-US" altLang="zh-CN" sz="4800" dirty="0" smtClean="0">
                <a:solidFill>
                  <a:schemeClr val="tx1"/>
                </a:solidFill>
                <a:latin typeface="宋体" panose="02010600030101010101" pitchFamily="2" charset="-122"/>
                <a:ea typeface="宋体" panose="02010600030101010101" pitchFamily="2" charset="-122"/>
              </a:rPr>
              <a:t>1024</a:t>
            </a:r>
            <a:r>
              <a:rPr lang="zh-CN" altLang="en-US" sz="4800" dirty="0" smtClean="0">
                <a:solidFill>
                  <a:schemeClr val="tx1"/>
                </a:solidFill>
                <a:latin typeface="宋体" panose="02010600030101010101" pitchFamily="2" charset="-122"/>
                <a:ea typeface="宋体" panose="02010600030101010101" pitchFamily="2" charset="-122"/>
              </a:rPr>
              <a:t>             矩阵</a:t>
            </a:r>
            <a:r>
              <a:rPr lang="zh-CN" altLang="en-US" sz="4800" dirty="0">
                <a:solidFill>
                  <a:schemeClr val="tx1"/>
                </a:solidFill>
                <a:latin typeface="宋体" panose="02010600030101010101" pitchFamily="2" charset="-122"/>
                <a:ea typeface="宋体" panose="02010600030101010101" pitchFamily="2" charset="-122"/>
              </a:rPr>
              <a:t>计数</a:t>
            </a:r>
            <a:r>
              <a:rPr lang="en-US" altLang="zh-CN" sz="4800" dirty="0" smtClean="0">
                <a:solidFill>
                  <a:schemeClr val="tx1"/>
                </a:solidFill>
                <a:latin typeface="宋体" panose="02010600030101010101" pitchFamily="2" charset="-122"/>
                <a:ea typeface="宋体" panose="02010600030101010101" pitchFamily="2" charset="-122"/>
              </a:rPr>
              <a:t>246</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货币</a:t>
            </a:r>
            <a:r>
              <a:rPr lang="zh-CN" altLang="en-US" sz="4800" dirty="0">
                <a:solidFill>
                  <a:schemeClr val="tx1"/>
                </a:solidFill>
                <a:latin typeface="宋体" panose="02010600030101010101" pitchFamily="2" charset="-122"/>
                <a:ea typeface="宋体" panose="02010600030101010101" pitchFamily="2" charset="-122"/>
              </a:rPr>
              <a:t>系统</a:t>
            </a:r>
            <a:r>
              <a:rPr lang="en-US" altLang="zh-CN" sz="4800" dirty="0" smtClean="0">
                <a:solidFill>
                  <a:schemeClr val="tx1"/>
                </a:solidFill>
                <a:latin typeface="宋体" panose="02010600030101010101" pitchFamily="2" charset="-122"/>
                <a:ea typeface="宋体" panose="02010600030101010101" pitchFamily="2" charset="-122"/>
              </a:rPr>
              <a:t>331</a:t>
            </a:r>
            <a:r>
              <a:rPr lang="zh-CN" altLang="en-US" sz="4800" dirty="0" smtClean="0">
                <a:solidFill>
                  <a:schemeClr val="tx1"/>
                </a:solidFill>
                <a:latin typeface="宋体" panose="02010600030101010101" pitchFamily="2" charset="-122"/>
                <a:ea typeface="宋体" panose="02010600030101010101" pitchFamily="2" charset="-122"/>
              </a:rPr>
              <a:t>              凑</a:t>
            </a:r>
            <a:r>
              <a:rPr lang="zh-CN" altLang="en-US" sz="4800" dirty="0">
                <a:solidFill>
                  <a:schemeClr val="tx1"/>
                </a:solidFill>
                <a:latin typeface="宋体" panose="02010600030101010101" pitchFamily="2" charset="-122"/>
                <a:ea typeface="宋体" panose="02010600030101010101" pitchFamily="2" charset="-122"/>
              </a:rPr>
              <a:t>硬币</a:t>
            </a:r>
            <a:r>
              <a:rPr lang="en-US" altLang="zh-CN" sz="4800" dirty="0" smtClean="0">
                <a:solidFill>
                  <a:schemeClr val="tx1"/>
                </a:solidFill>
                <a:latin typeface="宋体" panose="02010600030101010101" pitchFamily="2" charset="-122"/>
                <a:ea typeface="宋体" panose="02010600030101010101" pitchFamily="2" charset="-122"/>
              </a:rPr>
              <a:t>1082</a:t>
            </a:r>
            <a:r>
              <a:rPr lang="zh-CN" altLang="en-US" sz="4800" dirty="0" smtClean="0">
                <a:solidFill>
                  <a:schemeClr val="tx1"/>
                </a:solidFill>
                <a:latin typeface="宋体" panose="02010600030101010101" pitchFamily="2" charset="-122"/>
                <a:ea typeface="宋体" panose="02010600030101010101" pitchFamily="2" charset="-122"/>
              </a:rPr>
              <a:t>               方格</a:t>
            </a:r>
            <a:r>
              <a:rPr lang="zh-CN" altLang="en-US" sz="4800" dirty="0">
                <a:solidFill>
                  <a:schemeClr val="tx1"/>
                </a:solidFill>
                <a:latin typeface="宋体" panose="02010600030101010101" pitchFamily="2" charset="-122"/>
                <a:ea typeface="宋体" panose="02010600030101010101" pitchFamily="2" charset="-122"/>
              </a:rPr>
              <a:t>取数</a:t>
            </a:r>
            <a:r>
              <a:rPr lang="en-US" altLang="zh-CN" sz="4800" dirty="0" smtClean="0">
                <a:solidFill>
                  <a:schemeClr val="tx1"/>
                </a:solidFill>
                <a:latin typeface="宋体" panose="02010600030101010101" pitchFamily="2" charset="-122"/>
                <a:ea typeface="宋体" panose="02010600030101010101" pitchFamily="2" charset="-122"/>
              </a:rPr>
              <a:t>803</a:t>
            </a:r>
          </a:p>
          <a:p>
            <a:pPr algn="l">
              <a:lnSpc>
                <a:spcPct val="150000"/>
              </a:lnSpc>
            </a:pPr>
            <a:r>
              <a:rPr lang="zh-CN" altLang="en-US" sz="4800" dirty="0" smtClean="0">
                <a:solidFill>
                  <a:schemeClr val="tx1"/>
                </a:solidFill>
                <a:latin typeface="宋体" panose="02010600030101010101" pitchFamily="2" charset="-122"/>
                <a:ea typeface="宋体" panose="02010600030101010101" pitchFamily="2" charset="-122"/>
              </a:rPr>
              <a:t>合唱</a:t>
            </a:r>
            <a:r>
              <a:rPr lang="zh-CN" altLang="en-US" sz="4800" dirty="0">
                <a:solidFill>
                  <a:schemeClr val="tx1"/>
                </a:solidFill>
                <a:latin typeface="宋体" panose="02010600030101010101" pitchFamily="2" charset="-122"/>
                <a:ea typeface="宋体" panose="02010600030101010101" pitchFamily="2" charset="-122"/>
              </a:rPr>
              <a:t>队形</a:t>
            </a:r>
            <a:r>
              <a:rPr lang="en-US" altLang="zh-CN" sz="4800" dirty="0" smtClean="0">
                <a:solidFill>
                  <a:schemeClr val="tx1"/>
                </a:solidFill>
                <a:latin typeface="宋体" panose="02010600030101010101" pitchFamily="2" charset="-122"/>
                <a:ea typeface="宋体" panose="02010600030101010101" pitchFamily="2" charset="-122"/>
              </a:rPr>
              <a:t>742</a:t>
            </a:r>
            <a:r>
              <a:rPr lang="zh-CN" altLang="en-US" sz="4800" smtClean="0">
                <a:solidFill>
                  <a:schemeClr val="tx1"/>
                </a:solidFill>
                <a:latin typeface="宋体" panose="02010600030101010101" pitchFamily="2" charset="-122"/>
                <a:ea typeface="宋体" panose="02010600030101010101" pitchFamily="2" charset="-122"/>
              </a:rPr>
              <a:t>              纪念品</a:t>
            </a:r>
            <a:r>
              <a:rPr lang="en-US" altLang="zh-CN" sz="4800" dirty="0">
                <a:solidFill>
                  <a:schemeClr val="tx1"/>
                </a:solidFill>
                <a:latin typeface="宋体" panose="02010600030101010101" pitchFamily="2" charset="-122"/>
                <a:ea typeface="宋体" panose="02010600030101010101" pitchFamily="2" charset="-122"/>
              </a:rPr>
              <a:t>786</a:t>
            </a:r>
            <a:r>
              <a:rPr lang="zh-CN" altLang="en-US" sz="48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280894085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683"/>
              <a:ext cx="29019" cy="2860"/>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7.4 </a:t>
              </a:r>
              <a:r>
                <a:rPr lang="zh-CN" altLang="en-US" sz="5600" b="1" spc="600" dirty="0" smtClean="0">
                  <a:solidFill>
                    <a:schemeClr val="bg1"/>
                  </a:solidFill>
                  <a:latin typeface="宋体" panose="02010600030101010101" pitchFamily="2" charset="-122"/>
                  <a:ea typeface="宋体" panose="02010600030101010101" pitchFamily="2" charset="-122"/>
                </a:rPr>
                <a:t>状态压缩</a:t>
              </a:r>
              <a:r>
                <a:rPr lang="en-US" altLang="zh-CN" sz="5600" b="1" spc="600" dirty="0" smtClean="0">
                  <a:solidFill>
                    <a:schemeClr val="bg1"/>
                  </a:solidFill>
                  <a:latin typeface="宋体" panose="02010600030101010101" pitchFamily="2" charset="-122"/>
                  <a:ea typeface="宋体" panose="02010600030101010101" pitchFamily="2" charset="-122"/>
                </a:rPr>
                <a:t>DP</a:t>
              </a:r>
            </a:p>
            <a:p>
              <a:pPr algn="l"/>
              <a:r>
                <a:rPr lang="zh-CN" altLang="en-US" sz="5600" b="1" spc="600" dirty="0" smtClean="0">
                  <a:solidFill>
                    <a:schemeClr val="bg1"/>
                  </a:solidFill>
                  <a:latin typeface="宋体" panose="02010600030101010101" pitchFamily="2" charset="-122"/>
                  <a:ea typeface="宋体" panose="02010600030101010101" pitchFamily="2" charset="-122"/>
                </a:rPr>
                <a:t>引导：</a:t>
              </a:r>
              <a:r>
                <a:rPr lang="zh-CN" altLang="en-US" sz="4800" b="1" spc="600" dirty="0" smtClean="0">
                  <a:solidFill>
                    <a:schemeClr val="bg1"/>
                  </a:solidFill>
                  <a:latin typeface="宋体" panose="02010600030101010101" pitchFamily="2" charset="-122"/>
                  <a:ea typeface="宋体" panose="02010600030101010101" pitchFamily="2" charset="-122"/>
                </a:rPr>
                <a:t>糖果 </a:t>
              </a:r>
              <a:r>
                <a:rPr lang="en-US" altLang="zh-CN" sz="4800" b="1" spc="600" dirty="0">
                  <a:solidFill>
                    <a:schemeClr val="bg1"/>
                  </a:solidFill>
                  <a:latin typeface="宋体" panose="02010600030101010101" pitchFamily="2" charset="-122"/>
                  <a:ea typeface="宋体" panose="02010600030101010101" pitchFamily="2" charset="-122"/>
                </a:rPr>
                <a:t>2019</a:t>
              </a:r>
              <a:r>
                <a:rPr lang="zh-CN" altLang="en-US" sz="4800" b="1" spc="600" dirty="0">
                  <a:solidFill>
                    <a:schemeClr val="bg1"/>
                  </a:solidFill>
                  <a:latin typeface="宋体" panose="02010600030101010101" pitchFamily="2" charset="-122"/>
                  <a:ea typeface="宋体" panose="02010600030101010101" pitchFamily="2" charset="-122"/>
                </a:rPr>
                <a:t>年第十届省赛  </a:t>
              </a:r>
              <a:r>
                <a:rPr lang="en-US" altLang="zh-CN" sz="4800" b="1" spc="600" dirty="0" err="1">
                  <a:solidFill>
                    <a:schemeClr val="bg1"/>
                  </a:solidFill>
                  <a:latin typeface="宋体" panose="02010600030101010101" pitchFamily="2" charset="-122"/>
                  <a:ea typeface="宋体" panose="02010600030101010101" pitchFamily="2" charset="-122"/>
                </a:rPr>
                <a:t>lanqiaoOJ</a:t>
              </a:r>
              <a:r>
                <a:rPr lang="zh-CN" altLang="en-US" sz="4800" b="1" spc="600" dirty="0">
                  <a:solidFill>
                    <a:schemeClr val="bg1"/>
                  </a:solidFill>
                  <a:latin typeface="宋体" panose="02010600030101010101" pitchFamily="2" charset="-122"/>
                  <a:ea typeface="宋体" panose="02010600030101010101" pitchFamily="2" charset="-122"/>
                </a:rPr>
                <a:t>题号</a:t>
              </a:r>
              <a:r>
                <a:rPr lang="en-US" altLang="zh-CN" sz="4800" b="1" spc="600" dirty="0">
                  <a:solidFill>
                    <a:schemeClr val="bg1"/>
                  </a:solidFill>
                  <a:latin typeface="宋体" panose="02010600030101010101" pitchFamily="2" charset="-122"/>
                  <a:ea typeface="宋体" panose="02010600030101010101" pitchFamily="2" charset="-122"/>
                </a:rPr>
                <a:t>186</a:t>
              </a:r>
              <a:endParaRPr lang="zh-CN" altLang="en-US" sz="48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897047" y="2832310"/>
            <a:ext cx="21909046" cy="9233297"/>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糖果店的老板一共有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种口味的糖果出售。为了方便描述，我们将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种口味编号</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。小明希望能品尝到所有口味的糖果。遗憾的是老板并不单独出售糖果，而是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颗一包整包出售。幸好糖果包装上注明了其中</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颗糖果的口味，所以小明可以在买之前就知道每包内的糖果口味。</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包糖果，请你计算小明最少买几包，就可以品尝到所有口味的糖果。</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第一行包含三个整数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。接下来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T1, T2, …, 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，代表一包糖果的口味</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30%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的评测用例，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1≤N≤20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。对于所有评测样例，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1≤N≤100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1≤M≤20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1≤K ≤20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1≤Ti≤M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一个整数表示答案。如果小明无法品尝所有口味，输出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8447855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暴力法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564048" y="459055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dirty="0">
                <a:latin typeface="宋体" panose="02010600030101010101" pitchFamily="2" charset="-122"/>
                <a:ea typeface="宋体" panose="02010600030101010101" pitchFamily="2" charset="-122"/>
              </a:rPr>
              <a:t>对</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包糖果做任意组合，找到其中一种组合，能覆盖所有口味，并且需要的糖果包数量最少</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nSpc>
                <a:spcPct val="150000"/>
              </a:lnSpc>
              <a:spcBef>
                <a:spcPts val="0"/>
              </a:spcBef>
            </a:pPr>
            <a:r>
              <a:rPr lang="en-US" altLang="zh-CN" dirty="0" smtClean="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包糖果的组合共有</a:t>
            </a:r>
            <a:r>
              <a:rPr lang="en-US" altLang="zh-CN" dirty="0">
                <a:latin typeface="宋体" panose="02010600030101010101" pitchFamily="2" charset="-122"/>
                <a:ea typeface="宋体" panose="02010600030101010101" pitchFamily="2" charset="-122"/>
              </a:rPr>
              <a:t>2</a:t>
            </a:r>
            <a:r>
              <a:rPr lang="en-US" altLang="zh-CN" baseline="30000"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种，暴力法能通过</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的测试</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nSpc>
                <a:spcPct val="150000"/>
              </a:lnSpc>
              <a:spcBef>
                <a:spcPts val="0"/>
              </a:spcBef>
            </a:pPr>
            <a:r>
              <a:rPr lang="en-US" altLang="zh-CN" dirty="0" smtClean="0">
                <a:latin typeface="宋体" panose="02010600030101010101" pitchFamily="2" charset="-122"/>
                <a:ea typeface="宋体" panose="02010600030101010101" pitchFamily="2" charset="-122"/>
              </a:rPr>
              <a:t>n=100</a:t>
            </a:r>
            <a:r>
              <a:rPr lang="zh-CN" altLang="en-US" dirty="0">
                <a:latin typeface="宋体" panose="02010600030101010101" pitchFamily="2" charset="-122"/>
                <a:ea typeface="宋体" panose="02010600030101010101" pitchFamily="2" charset="-122"/>
              </a:rPr>
              <a:t>时</a:t>
            </a:r>
            <a:r>
              <a:rPr lang="zh-CN" altLang="en-US" dirty="0" smtClean="0">
                <a:latin typeface="宋体" panose="02010600030101010101" pitchFamily="2" charset="-122"/>
                <a:ea typeface="宋体" panose="02010600030101010101" pitchFamily="2" charset="-122"/>
              </a:rPr>
              <a:t>，严重</a:t>
            </a:r>
            <a:r>
              <a:rPr lang="zh-CN" altLang="en-US" dirty="0">
                <a:latin typeface="宋体" panose="02010600030101010101" pitchFamily="2" charset="-122"/>
                <a:ea typeface="宋体" panose="02010600030101010101" pitchFamily="2" charset="-122"/>
              </a:rPr>
              <a:t>超时。</a:t>
            </a:r>
          </a:p>
        </p:txBody>
      </p:sp>
    </p:spTree>
    <p:custDataLst>
      <p:tags r:id="rId1"/>
    </p:custDataLst>
    <p:extLst>
      <p:ext uri="{BB962C8B-B14F-4D97-AF65-F5344CB8AC3E}">
        <p14:creationId xmlns:p14="http://schemas.microsoft.com/office/powerpoint/2010/main" val="1688134822"/>
      </p:ext>
    </p:extLst>
  </p:cSld>
  <p:clrMapOvr>
    <a:masterClrMapping/>
  </p:clrMapOvr>
  <p:transition spd="slow" advClick="0" advTm="1000">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116022" y="3296471"/>
            <a:ext cx="21489790"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a:t>
            </a:r>
            <a:r>
              <a:rPr lang="en-US" altLang="zh-CN" dirty="0"/>
              <a:t>1</a:t>
            </a:r>
            <a:r>
              <a:rPr lang="zh-CN" altLang="en-US" dirty="0"/>
              <a:t>）定义状态</a:t>
            </a:r>
            <a:r>
              <a:rPr lang="en-US" altLang="zh-CN" dirty="0" err="1"/>
              <a:t>dp</a:t>
            </a:r>
            <a:r>
              <a:rPr lang="en-US" altLang="zh-CN" dirty="0"/>
              <a:t>[</a:t>
            </a:r>
            <a:r>
              <a:rPr lang="en-US" altLang="zh-CN" dirty="0" err="1"/>
              <a:t>i</a:t>
            </a:r>
            <a:r>
              <a:rPr lang="en-US" altLang="zh-CN" dirty="0" smtClean="0"/>
              <a:t>]</a:t>
            </a:r>
            <a:r>
              <a:rPr lang="zh-CN" altLang="en-US" dirty="0" smtClean="0"/>
              <a:t>：表示</a:t>
            </a:r>
            <a:r>
              <a:rPr lang="zh-CN" altLang="en-US" dirty="0"/>
              <a:t>得到口味组合</a:t>
            </a:r>
            <a:r>
              <a:rPr lang="en-US" altLang="zh-CN" dirty="0" err="1"/>
              <a:t>i</a:t>
            </a:r>
            <a:r>
              <a:rPr lang="zh-CN" altLang="en-US" dirty="0"/>
              <a:t>所需要的最少糖果包数量。</a:t>
            </a:r>
          </a:p>
          <a:p>
            <a:pPr marL="0" indent="0">
              <a:lnSpc>
                <a:spcPct val="150000"/>
              </a:lnSpc>
              <a:spcBef>
                <a:spcPts val="0"/>
              </a:spcBef>
              <a:buNone/>
            </a:pPr>
            <a:endParaRPr lang="en-US" altLang="zh-CN" dirty="0" smtClean="0"/>
          </a:p>
          <a:p>
            <a:pPr marL="0" indent="0">
              <a:lnSpc>
                <a:spcPct val="150000"/>
              </a:lnSpc>
              <a:spcBef>
                <a:spcPts val="0"/>
              </a:spcBef>
              <a:buNone/>
            </a:pPr>
            <a:r>
              <a:rPr lang="zh-CN" altLang="en-US" dirty="0" smtClean="0"/>
              <a:t>（</a:t>
            </a:r>
            <a:r>
              <a:rPr lang="en-US" altLang="zh-CN" dirty="0"/>
              <a:t>2</a:t>
            </a:r>
            <a:r>
              <a:rPr lang="zh-CN" altLang="en-US" dirty="0"/>
              <a:t>）状态转移。往口味组合</a:t>
            </a:r>
            <a:r>
              <a:rPr lang="en-US" altLang="zh-CN" dirty="0" err="1"/>
              <a:t>i</a:t>
            </a:r>
            <a:r>
              <a:rPr lang="zh-CN" altLang="en-US" dirty="0"/>
              <a:t>中加入一包糖果，设得到新的口味组合</a:t>
            </a:r>
            <a:r>
              <a:rPr lang="en-US" altLang="zh-CN" dirty="0"/>
              <a:t>j</a:t>
            </a:r>
            <a:r>
              <a:rPr lang="zh-CN" altLang="en-US" dirty="0"/>
              <a:t>，说明从</a:t>
            </a:r>
            <a:r>
              <a:rPr lang="en-US" altLang="zh-CN" dirty="0" err="1"/>
              <a:t>i</a:t>
            </a:r>
            <a:r>
              <a:rPr lang="zh-CN" altLang="en-US" dirty="0"/>
              <a:t>到</a:t>
            </a:r>
            <a:r>
              <a:rPr lang="en-US" altLang="zh-CN" dirty="0"/>
              <a:t>j</a:t>
            </a:r>
            <a:r>
              <a:rPr lang="zh-CN" altLang="en-US" dirty="0"/>
              <a:t>需要糖果包数量</a:t>
            </a:r>
            <a:r>
              <a:rPr lang="en-US" altLang="zh-CN" dirty="0" err="1"/>
              <a:t>dp</a:t>
            </a:r>
            <a:r>
              <a:rPr lang="en-US" altLang="zh-CN" dirty="0"/>
              <a:t>[</a:t>
            </a:r>
            <a:r>
              <a:rPr lang="en-US" altLang="zh-CN" dirty="0" err="1"/>
              <a:t>i</a:t>
            </a:r>
            <a:r>
              <a:rPr lang="en-US" altLang="zh-CN" dirty="0"/>
              <a:t>]+1</a:t>
            </a:r>
            <a:r>
              <a:rPr lang="zh-CN" altLang="en-US" dirty="0"/>
              <a:t>。若原来的</a:t>
            </a:r>
            <a:r>
              <a:rPr lang="en-US" altLang="zh-CN" dirty="0" err="1"/>
              <a:t>dp</a:t>
            </a:r>
            <a:r>
              <a:rPr lang="en-US" altLang="zh-CN" dirty="0"/>
              <a:t>[j]</a:t>
            </a:r>
            <a:r>
              <a:rPr lang="zh-CN" altLang="en-US" dirty="0"/>
              <a:t>大于</a:t>
            </a:r>
            <a:r>
              <a:rPr lang="en-US" altLang="zh-CN" dirty="0" err="1"/>
              <a:t>dp</a:t>
            </a:r>
            <a:r>
              <a:rPr lang="en-US" altLang="zh-CN" dirty="0"/>
              <a:t>[</a:t>
            </a:r>
            <a:r>
              <a:rPr lang="en-US" altLang="zh-CN" dirty="0" err="1"/>
              <a:t>i</a:t>
            </a:r>
            <a:r>
              <a:rPr lang="en-US" altLang="zh-CN" dirty="0"/>
              <a:t>]+1</a:t>
            </a:r>
            <a:r>
              <a:rPr lang="zh-CN" altLang="en-US" dirty="0"/>
              <a:t>，说明原来得到</a:t>
            </a:r>
            <a:r>
              <a:rPr lang="en-US" altLang="zh-CN" dirty="0"/>
              <a:t>j</a:t>
            </a:r>
            <a:r>
              <a:rPr lang="zh-CN" altLang="en-US" dirty="0"/>
              <a:t>的方法不如现在的方法，更新</a:t>
            </a:r>
            <a:r>
              <a:rPr lang="en-US" altLang="zh-CN" dirty="0" err="1"/>
              <a:t>dp</a:t>
            </a:r>
            <a:r>
              <a:rPr lang="en-US" altLang="zh-CN" dirty="0"/>
              <a:t>[j</a:t>
            </a:r>
            <a:r>
              <a:rPr lang="en-US" altLang="zh-CN" dirty="0" smtClean="0"/>
              <a:t>] = </a:t>
            </a:r>
            <a:r>
              <a:rPr lang="en-US" altLang="zh-CN" dirty="0" err="1" smtClean="0"/>
              <a:t>dp</a:t>
            </a:r>
            <a:r>
              <a:rPr lang="en-US" altLang="zh-CN" dirty="0" smtClean="0"/>
              <a:t>[</a:t>
            </a:r>
            <a:r>
              <a:rPr lang="en-US" altLang="zh-CN" dirty="0" err="1" smtClean="0"/>
              <a:t>i</a:t>
            </a:r>
            <a:r>
              <a:rPr lang="en-US" altLang="zh-CN" dirty="0"/>
              <a:t>]+1</a:t>
            </a:r>
            <a:r>
              <a:rPr lang="zh-CN" altLang="en-US" dirty="0"/>
              <a:t>。</a:t>
            </a:r>
          </a:p>
          <a:p>
            <a:pPr marL="0" indent="0">
              <a:lnSpc>
                <a:spcPct val="150000"/>
              </a:lnSpc>
              <a:spcBef>
                <a:spcPts val="0"/>
              </a:spcBef>
              <a:buNone/>
            </a:pPr>
            <a:r>
              <a:rPr lang="zh-CN" altLang="en-US" dirty="0"/>
              <a:t>  </a:t>
            </a:r>
          </a:p>
        </p:txBody>
      </p:sp>
    </p:spTree>
    <p:custDataLst>
      <p:tags r:id="rId1"/>
    </p:custDataLst>
    <p:extLst>
      <p:ext uri="{BB962C8B-B14F-4D97-AF65-F5344CB8AC3E}">
        <p14:creationId xmlns:p14="http://schemas.microsoft.com/office/powerpoint/2010/main" val="92230379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96144" y="3296471"/>
            <a:ext cx="21489790"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关键问题：如何</a:t>
            </a:r>
            <a:r>
              <a:rPr lang="zh-CN" altLang="en-US" dirty="0"/>
              <a:t>表示口味组合</a:t>
            </a:r>
            <a:r>
              <a:rPr lang="zh-CN" altLang="en-US" dirty="0" smtClean="0"/>
              <a:t>。</a:t>
            </a:r>
            <a:endParaRPr lang="en-US" altLang="zh-CN" dirty="0" smtClean="0"/>
          </a:p>
          <a:p>
            <a:pPr>
              <a:lnSpc>
                <a:spcPct val="150000"/>
              </a:lnSpc>
              <a:spcBef>
                <a:spcPts val="0"/>
              </a:spcBef>
            </a:pPr>
            <a:r>
              <a:rPr lang="zh-CN" altLang="en-US" dirty="0" smtClean="0"/>
              <a:t>一个方法：为</a:t>
            </a:r>
            <a:r>
              <a:rPr lang="zh-CN" altLang="en-US" dirty="0"/>
              <a:t>每一包糖果定义一个大小为</a:t>
            </a:r>
            <a:r>
              <a:rPr lang="en-US" altLang="zh-CN" dirty="0"/>
              <a:t>m</a:t>
            </a:r>
            <a:r>
              <a:rPr lang="zh-CN" altLang="en-US" dirty="0"/>
              <a:t>的数组，记录它的口味</a:t>
            </a:r>
            <a:r>
              <a:rPr lang="zh-CN" altLang="en-US" dirty="0" smtClean="0"/>
              <a:t>。</a:t>
            </a:r>
            <a:endParaRPr lang="en-US" altLang="zh-CN" dirty="0" smtClean="0"/>
          </a:p>
          <a:p>
            <a:pPr lvl="1">
              <a:lnSpc>
                <a:spcPct val="150000"/>
              </a:lnSpc>
              <a:spcBef>
                <a:spcPts val="0"/>
              </a:spcBef>
              <a:buFont typeface="Wingdings" panose="05000000000000000000" pitchFamily="2" charset="2"/>
              <a:buChar char="ü"/>
            </a:pPr>
            <a:r>
              <a:rPr lang="en-US" altLang="zh-CN" dirty="0" smtClean="0"/>
              <a:t>n</a:t>
            </a:r>
            <a:r>
              <a:rPr lang="zh-CN" altLang="en-US" dirty="0"/>
              <a:t>包糖果的口味是一个</a:t>
            </a:r>
            <a:r>
              <a:rPr lang="en-US" altLang="zh-CN" dirty="0"/>
              <a:t>n*m</a:t>
            </a:r>
            <a:r>
              <a:rPr lang="zh-CN" altLang="en-US" dirty="0"/>
              <a:t>的二维数组</a:t>
            </a:r>
            <a:r>
              <a:rPr lang="zh-CN" altLang="en-US" dirty="0" smtClean="0"/>
              <a:t>，定义</a:t>
            </a:r>
            <a:r>
              <a:rPr lang="zh-CN" altLang="en-US" dirty="0"/>
              <a:t>为</a:t>
            </a:r>
            <a:r>
              <a:rPr lang="en-US" altLang="zh-CN" dirty="0"/>
              <a:t>kw[n][m]</a:t>
            </a:r>
            <a:r>
              <a:rPr lang="zh-CN" altLang="en-US" dirty="0" smtClean="0"/>
              <a:t>。</a:t>
            </a:r>
            <a:endParaRPr lang="en-US" altLang="zh-CN" dirty="0" smtClean="0"/>
          </a:p>
          <a:p>
            <a:pPr lvl="1">
              <a:lnSpc>
                <a:spcPct val="150000"/>
              </a:lnSpc>
              <a:spcBef>
                <a:spcPts val="0"/>
              </a:spcBef>
              <a:buFont typeface="Wingdings" panose="05000000000000000000" pitchFamily="2" charset="2"/>
              <a:buChar char="ü"/>
            </a:pPr>
            <a:r>
              <a:rPr lang="zh-CN" altLang="en-US" dirty="0" smtClean="0"/>
              <a:t>例：设</a:t>
            </a:r>
            <a:r>
              <a:rPr lang="zh-CN" altLang="en-US" dirty="0"/>
              <a:t>共有</a:t>
            </a:r>
            <a:r>
              <a:rPr lang="en-US" altLang="zh-CN" dirty="0"/>
              <a:t>m=10</a:t>
            </a:r>
            <a:r>
              <a:rPr lang="zh-CN" altLang="en-US" dirty="0"/>
              <a:t>种口味，</a:t>
            </a:r>
            <a:r>
              <a:rPr lang="en-US" altLang="zh-CN" dirty="0"/>
              <a:t>kw[1][] = {0,0,0,0,0,1,0,1,1,0}</a:t>
            </a:r>
            <a:r>
              <a:rPr lang="zh-CN" altLang="en-US" dirty="0"/>
              <a:t>，表示第一包糖果的口味有三种</a:t>
            </a:r>
            <a:r>
              <a:rPr lang="zh-CN" altLang="en-US" dirty="0" smtClean="0"/>
              <a:t>。</a:t>
            </a:r>
            <a:endParaRPr lang="en-US" altLang="zh-CN" dirty="0" smtClean="0"/>
          </a:p>
          <a:p>
            <a:pPr>
              <a:lnSpc>
                <a:spcPct val="150000"/>
              </a:lnSpc>
              <a:spcBef>
                <a:spcPts val="0"/>
              </a:spcBef>
            </a:pPr>
            <a:endParaRPr lang="zh-CN" altLang="en-US" dirty="0" smtClean="0"/>
          </a:p>
          <a:p>
            <a:pPr>
              <a:lnSpc>
                <a:spcPct val="150000"/>
              </a:lnSpc>
              <a:spcBef>
                <a:spcPts val="0"/>
              </a:spcBef>
            </a:pPr>
            <a:r>
              <a:rPr lang="zh-CN" altLang="en-US" dirty="0" smtClean="0"/>
              <a:t>更简单的方法：记录一包糖果的口味，用状态压缩。</a:t>
            </a:r>
            <a:endParaRPr lang="zh-CN" altLang="en-US" dirty="0"/>
          </a:p>
        </p:txBody>
      </p:sp>
    </p:spTree>
    <p:custDataLst>
      <p:tags r:id="rId1"/>
    </p:custDataLst>
    <p:extLst>
      <p:ext uri="{BB962C8B-B14F-4D97-AF65-F5344CB8AC3E}">
        <p14:creationId xmlns:p14="http://schemas.microsoft.com/office/powerpoint/2010/main" val="129983469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302798" y="2740434"/>
            <a:ext cx="16289463" cy="8956298"/>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设</a:t>
            </a: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48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表示物品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装入背包的情况</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2" indent="0" algn="l">
              <a:lnSpc>
                <a:spcPct val="150000"/>
              </a:lnSpc>
            </a:pP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en-US" altLang="zh-CN" sz="4800" baseline="-30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表示物品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没有被装入</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背包</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2" indent="0" algn="l">
              <a:lnSpc>
                <a:spcPct val="150000"/>
              </a:lnSpc>
            </a:pPr>
            <a:r>
              <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en-US" altLang="zh-CN" sz="4800" baseline="-30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表示物品</a:t>
            </a:r>
            <a:r>
              <a:rPr lang="en-US" altLang="zh-CN" sz="4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被装入</a:t>
            </a: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背包</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约束条件：</a:t>
            </a: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endPar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endParaRPr lang="en-US" altLang="zh-CN"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endParaRPr lang="en-US" altLang="zh-CN"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目标函数</a:t>
            </a:r>
            <a:r>
              <a:rPr lang="zh-CN"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2" name="组合 11"/>
          <p:cNvGrpSpPr/>
          <p:nvPr/>
        </p:nvGrpSpPr>
        <p:grpSpPr>
          <a:xfrm>
            <a:off x="5828337" y="6695392"/>
            <a:ext cx="11923747" cy="2755491"/>
            <a:chOff x="0" y="0"/>
            <a:chExt cx="4114" cy="879"/>
          </a:xfrm>
        </p:grpSpPr>
        <p:pic>
          <p:nvPicPr>
            <p:cNvPr id="15" name="图片 14"/>
            <p:cNvPicPr/>
            <p:nvPr/>
          </p:nvPicPr>
          <p:blipFill>
            <a:blip r:embed="rId5"/>
            <a:stretch>
              <a:fillRect/>
            </a:stretch>
          </p:blipFill>
          <p:spPr>
            <a:xfrm>
              <a:off x="0" y="0"/>
              <a:ext cx="2100" cy="879"/>
            </a:xfrm>
            <a:prstGeom prst="rect">
              <a:avLst/>
            </a:prstGeom>
            <a:noFill/>
            <a:ln w="38100">
              <a:noFill/>
              <a:miter/>
            </a:ln>
          </p:spPr>
        </p:pic>
        <p:sp>
          <p:nvSpPr>
            <p:cNvPr id="16" name="Text Box 48"/>
            <p:cNvSpPr txBox="1"/>
            <p:nvPr/>
          </p:nvSpPr>
          <p:spPr>
            <a:xfrm>
              <a:off x="3074" y="310"/>
              <a:ext cx="1040" cy="360"/>
            </a:xfrm>
            <a:prstGeom prst="rect">
              <a:avLst/>
            </a:prstGeom>
            <a:noFill/>
            <a:ln w="9525">
              <a:noFill/>
            </a:ln>
          </p:spPr>
          <p:txBody>
            <a:bodyPr lIns="0" tIns="0" rIns="0" bIns="0"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just" eaLnBrk="0" hangingPunct="0"/>
              <a:endParaRPr lang="zh-CN" altLang="en-US" dirty="0">
                <a:latin typeface="Times New Roman" panose="02020603050405020304" pitchFamily="18" charset="0"/>
                <a:ea typeface="宋体" panose="02010600030101010101" pitchFamily="2" charset="-122"/>
              </a:endParaRPr>
            </a:p>
          </p:txBody>
        </p:sp>
      </p:grpSp>
      <p:grpSp>
        <p:nvGrpSpPr>
          <p:cNvPr id="20" name="组合 19"/>
          <p:cNvGrpSpPr/>
          <p:nvPr/>
        </p:nvGrpSpPr>
        <p:grpSpPr>
          <a:xfrm>
            <a:off x="5694560" y="10082074"/>
            <a:ext cx="11102570" cy="2078508"/>
            <a:chOff x="0" y="0"/>
            <a:chExt cx="3914" cy="680"/>
          </a:xfrm>
        </p:grpSpPr>
        <p:pic>
          <p:nvPicPr>
            <p:cNvPr id="21" name="图片 20"/>
            <p:cNvPicPr/>
            <p:nvPr/>
          </p:nvPicPr>
          <p:blipFill>
            <a:blip r:embed="rId6"/>
            <a:stretch>
              <a:fillRect/>
            </a:stretch>
          </p:blipFill>
          <p:spPr>
            <a:xfrm>
              <a:off x="0" y="0"/>
              <a:ext cx="1160" cy="680"/>
            </a:xfrm>
            <a:prstGeom prst="rect">
              <a:avLst/>
            </a:prstGeom>
            <a:noFill/>
            <a:ln w="38100">
              <a:noFill/>
              <a:miter/>
            </a:ln>
          </p:spPr>
        </p:pic>
        <p:sp>
          <p:nvSpPr>
            <p:cNvPr id="22" name="Text Box 51"/>
            <p:cNvSpPr txBox="1"/>
            <p:nvPr/>
          </p:nvSpPr>
          <p:spPr>
            <a:xfrm>
              <a:off x="2874" y="114"/>
              <a:ext cx="1040" cy="360"/>
            </a:xfrm>
            <a:prstGeom prst="rect">
              <a:avLst/>
            </a:prstGeom>
            <a:noFill/>
            <a:ln w="9525">
              <a:noFill/>
            </a:ln>
          </p:spPr>
          <p:txBody>
            <a:bodyPr lIns="0" tIns="0" rIns="0" bIns="0"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just" eaLnBrk="0" hangingPunct="0"/>
              <a:endParaRPr lang="zh-CN" altLang="en-US" sz="2000" dirty="0">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17082768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175657" y="3100903"/>
            <a:ext cx="21489790" cy="705909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例：一</a:t>
            </a:r>
            <a:r>
              <a:rPr lang="zh-CN" altLang="en-US" dirty="0"/>
              <a:t>包里面有</a:t>
            </a:r>
            <a:r>
              <a:rPr lang="en-US" altLang="zh-CN" dirty="0"/>
              <a:t>3</a:t>
            </a:r>
            <a:r>
              <a:rPr lang="zh-CN" altLang="en-US" dirty="0"/>
              <a:t>颗糖果，分别是“</a:t>
            </a:r>
            <a:r>
              <a:rPr lang="en-US" altLang="zh-CN" dirty="0"/>
              <a:t>2</a:t>
            </a:r>
            <a:r>
              <a:rPr lang="zh-CN" altLang="en-US" dirty="0"/>
              <a:t>，</a:t>
            </a:r>
            <a:r>
              <a:rPr lang="en-US" altLang="zh-CN" dirty="0"/>
              <a:t>3</a:t>
            </a:r>
            <a:r>
              <a:rPr lang="zh-CN" altLang="en-US" dirty="0"/>
              <a:t>，</a:t>
            </a:r>
            <a:r>
              <a:rPr lang="en-US" altLang="zh-CN" dirty="0"/>
              <a:t>5”</a:t>
            </a:r>
            <a:r>
              <a:rPr lang="zh-CN" altLang="en-US" dirty="0"/>
              <a:t>三种口味，用一个二进制数“</a:t>
            </a:r>
            <a:r>
              <a:rPr lang="en-US" altLang="zh-CN" dirty="0"/>
              <a:t>10110”</a:t>
            </a:r>
            <a:r>
              <a:rPr lang="zh-CN" altLang="en-US" dirty="0"/>
              <a:t>表示，这个二进制数的每一位表示一种口味。</a:t>
            </a:r>
          </a:p>
          <a:p>
            <a:pPr>
              <a:lnSpc>
                <a:spcPct val="150000"/>
              </a:lnSpc>
              <a:spcBef>
                <a:spcPts val="0"/>
              </a:spcBef>
            </a:pPr>
            <a:r>
              <a:rPr lang="zh-CN" altLang="en-US" dirty="0" smtClean="0"/>
              <a:t>使用</a:t>
            </a:r>
            <a:r>
              <a:rPr lang="zh-CN" altLang="en-US" dirty="0"/>
              <a:t>状态压缩之后，原来需要用二维数组</a:t>
            </a:r>
            <a:r>
              <a:rPr lang="en-US" altLang="zh-CN" dirty="0"/>
              <a:t>kw[n][m]</a:t>
            </a:r>
            <a:r>
              <a:rPr lang="zh-CN" altLang="en-US" dirty="0"/>
              <a:t>才能表示</a:t>
            </a:r>
            <a:r>
              <a:rPr lang="en-US" altLang="zh-CN" dirty="0"/>
              <a:t>n</a:t>
            </a:r>
            <a:r>
              <a:rPr lang="zh-CN" altLang="en-US" dirty="0"/>
              <a:t>包糖果的口味，现在只需要一个一维数组</a:t>
            </a:r>
            <a:r>
              <a:rPr lang="en-US" altLang="zh-CN" dirty="0"/>
              <a:t>kw[n</a:t>
            </a:r>
            <a:r>
              <a:rPr lang="en-US" altLang="zh-CN" dirty="0" smtClean="0"/>
              <a:t>]</a:t>
            </a:r>
            <a:r>
              <a:rPr lang="zh-CN" altLang="en-US" dirty="0" smtClean="0"/>
              <a:t> 。</a:t>
            </a:r>
            <a:r>
              <a:rPr lang="zh-CN" altLang="en-US" dirty="0"/>
              <a:t>例如</a:t>
            </a:r>
            <a:r>
              <a:rPr lang="en-US" altLang="zh-CN" dirty="0"/>
              <a:t>kw[1] = 10110</a:t>
            </a:r>
            <a:r>
              <a:rPr lang="zh-CN" altLang="en-US" dirty="0"/>
              <a:t>，表示第一包的口味是“</a:t>
            </a:r>
            <a:r>
              <a:rPr lang="en-US" altLang="zh-CN" dirty="0"/>
              <a:t>2</a:t>
            </a:r>
            <a:r>
              <a:rPr lang="zh-CN" altLang="en-US" dirty="0"/>
              <a:t>，</a:t>
            </a:r>
            <a:r>
              <a:rPr lang="en-US" altLang="zh-CN" dirty="0"/>
              <a:t>3</a:t>
            </a:r>
            <a:r>
              <a:rPr lang="zh-CN" altLang="en-US" dirty="0"/>
              <a:t>，</a:t>
            </a:r>
            <a:r>
              <a:rPr lang="en-US" altLang="zh-CN" dirty="0"/>
              <a:t>5”</a:t>
            </a:r>
            <a:r>
              <a:rPr lang="zh-CN" altLang="en-US" dirty="0"/>
              <a:t>三种</a:t>
            </a:r>
            <a:r>
              <a:rPr lang="zh-CN" altLang="en-US" dirty="0" smtClean="0"/>
              <a:t>。</a:t>
            </a:r>
            <a:endParaRPr lang="en-US" altLang="zh-CN" dirty="0" smtClean="0"/>
          </a:p>
          <a:p>
            <a:pPr>
              <a:lnSpc>
                <a:spcPct val="150000"/>
              </a:lnSpc>
              <a:spcBef>
                <a:spcPts val="0"/>
              </a:spcBef>
            </a:pPr>
            <a:endParaRPr lang="zh-CN" altLang="en-US" dirty="0"/>
          </a:p>
          <a:p>
            <a:pPr>
              <a:lnSpc>
                <a:spcPct val="150000"/>
              </a:lnSpc>
              <a:spcBef>
                <a:spcPts val="0"/>
              </a:spcBef>
            </a:pPr>
            <a:r>
              <a:rPr lang="zh-CN" altLang="en-US" dirty="0" smtClean="0"/>
              <a:t>状态</a:t>
            </a:r>
            <a:r>
              <a:rPr lang="zh-CN" altLang="en-US" dirty="0"/>
              <a:t>压缩</a:t>
            </a:r>
            <a:r>
              <a:rPr lang="en-US" altLang="zh-CN" dirty="0"/>
              <a:t>DP</a:t>
            </a:r>
            <a:r>
              <a:rPr lang="zh-CN" altLang="en-US" dirty="0"/>
              <a:t>的代码写</a:t>
            </a:r>
            <a:r>
              <a:rPr lang="zh-CN" altLang="en-US" dirty="0" smtClean="0"/>
              <a:t>起来很简洁，因为可以用位运算来简化代码。</a:t>
            </a:r>
            <a:endParaRPr lang="zh-CN" altLang="en-US" dirty="0"/>
          </a:p>
        </p:txBody>
      </p:sp>
    </p:spTree>
    <p:custDataLst>
      <p:tags r:id="rId1"/>
    </p:custDataLst>
    <p:extLst>
      <p:ext uri="{BB962C8B-B14F-4D97-AF65-F5344CB8AC3E}">
        <p14:creationId xmlns:p14="http://schemas.microsoft.com/office/powerpoint/2010/main" val="7719475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animEffect transition="in" filter="fade">
                                      <p:cBhvr>
                                        <p:cTn id="11"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a:solidFill>
                    <a:schemeClr val="bg1"/>
                  </a:solidFill>
                  <a:latin typeface="宋体" panose="02010600030101010101" pitchFamily="2" charset="-122"/>
                  <a:ea typeface="宋体" panose="02010600030101010101" pitchFamily="2" charset="-122"/>
                </a:rPr>
                <a:t>1</a:t>
              </a:r>
              <a:r>
                <a:rPr lang="zh-CN" altLang="en-US" sz="5600" b="1" spc="600" dirty="0">
                  <a:solidFill>
                    <a:schemeClr val="bg1"/>
                  </a:solidFill>
                  <a:latin typeface="宋体" panose="02010600030101010101" pitchFamily="2" charset="-122"/>
                  <a:ea typeface="宋体" panose="02010600030101010101" pitchFamily="2" charset="-122"/>
                </a:rPr>
                <a:t>）用状态压缩表示糖果口味</a:t>
              </a:r>
            </a:p>
          </p:txBody>
        </p:sp>
      </p:grpSp>
      <p:sp>
        <p:nvSpPr>
          <p:cNvPr id="10" name="内容占位符 2"/>
          <p:cNvSpPr txBox="1">
            <a:spLocks/>
          </p:cNvSpPr>
          <p:nvPr/>
        </p:nvSpPr>
        <p:spPr>
          <a:xfrm>
            <a:off x="1047236" y="2621502"/>
            <a:ext cx="23336129" cy="1049815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400" dirty="0" smtClean="0"/>
              <a:t>例：输入</a:t>
            </a:r>
            <a:r>
              <a:rPr lang="zh-CN" altLang="en-US" sz="4400" dirty="0"/>
              <a:t>一包糖果的“</a:t>
            </a:r>
            <a:r>
              <a:rPr lang="en-US" altLang="zh-CN" sz="4400" dirty="0"/>
              <a:t>2</a:t>
            </a:r>
            <a:r>
              <a:rPr lang="zh-CN" altLang="en-US" sz="4400" dirty="0"/>
              <a:t>，</a:t>
            </a:r>
            <a:r>
              <a:rPr lang="en-US" altLang="zh-CN" sz="4400" dirty="0"/>
              <a:t>3</a:t>
            </a:r>
            <a:r>
              <a:rPr lang="zh-CN" altLang="en-US" sz="4400" dirty="0"/>
              <a:t>，</a:t>
            </a:r>
            <a:r>
              <a:rPr lang="en-US" altLang="zh-CN" sz="4400" dirty="0"/>
              <a:t>5”</a:t>
            </a:r>
            <a:r>
              <a:rPr lang="zh-CN" altLang="en-US" sz="4400" dirty="0"/>
              <a:t>三种口味</a:t>
            </a:r>
            <a:r>
              <a:rPr lang="zh-CN" altLang="en-US" sz="4400" dirty="0" smtClean="0"/>
              <a:t>。</a:t>
            </a:r>
            <a:endParaRPr lang="en-US" altLang="zh-CN" sz="4400" dirty="0" smtClean="0"/>
          </a:p>
          <a:p>
            <a:pPr marL="0" indent="0">
              <a:lnSpc>
                <a:spcPct val="150000"/>
              </a:lnSpc>
              <a:spcBef>
                <a:spcPts val="0"/>
              </a:spcBef>
              <a:buNone/>
            </a:pPr>
            <a:r>
              <a:rPr lang="zh-CN" altLang="en-US" sz="4400" dirty="0" smtClean="0"/>
              <a:t>把</a:t>
            </a:r>
            <a:r>
              <a:rPr lang="zh-CN" altLang="en-US" sz="4400" dirty="0"/>
              <a:t>这</a:t>
            </a:r>
            <a:r>
              <a:rPr lang="en-US" altLang="zh-CN" sz="4400" dirty="0"/>
              <a:t>3</a:t>
            </a:r>
            <a:r>
              <a:rPr lang="zh-CN" altLang="en-US" sz="4400" dirty="0"/>
              <a:t>个口味压缩成二进制数</a:t>
            </a:r>
            <a:r>
              <a:rPr lang="en-US" altLang="zh-CN" sz="4400" dirty="0"/>
              <a:t>10110</a:t>
            </a:r>
            <a:r>
              <a:rPr lang="zh-CN" altLang="en-US" sz="4400" dirty="0" smtClean="0"/>
              <a:t>，做</a:t>
            </a:r>
            <a:r>
              <a:rPr lang="zh-CN" altLang="en-US" sz="4400" dirty="0"/>
              <a:t>“移位”和“或”操作。</a:t>
            </a:r>
          </a:p>
          <a:p>
            <a:pPr marL="0" indent="0">
              <a:lnSpc>
                <a:spcPct val="150000"/>
              </a:lnSpc>
              <a:spcBef>
                <a:spcPts val="0"/>
              </a:spcBef>
              <a:buNone/>
            </a:pPr>
            <a:r>
              <a:rPr lang="zh-CN" altLang="en-US" sz="4400" dirty="0" smtClean="0"/>
              <a:t>（</a:t>
            </a:r>
            <a:r>
              <a:rPr lang="en-US" altLang="zh-CN" sz="4400" dirty="0"/>
              <a:t>1</a:t>
            </a:r>
            <a:r>
              <a:rPr lang="zh-CN" altLang="en-US" sz="4400" dirty="0"/>
              <a:t>）定义</a:t>
            </a:r>
            <a:r>
              <a:rPr lang="zh-CN" altLang="en-US" sz="4400" dirty="0" smtClean="0"/>
              <a:t>初始值</a:t>
            </a:r>
            <a:r>
              <a:rPr lang="en-US" altLang="zh-CN" sz="4400" dirty="0" err="1"/>
              <a:t>tmp</a:t>
            </a:r>
            <a:r>
              <a:rPr lang="en-US" altLang="zh-CN" sz="4400" dirty="0"/>
              <a:t> = 0</a:t>
            </a:r>
            <a:r>
              <a:rPr lang="zh-CN" altLang="en-US" sz="4400" dirty="0"/>
              <a:t>。</a:t>
            </a:r>
          </a:p>
          <a:p>
            <a:pPr marL="0" indent="0">
              <a:lnSpc>
                <a:spcPct val="150000"/>
              </a:lnSpc>
              <a:spcBef>
                <a:spcPts val="0"/>
              </a:spcBef>
              <a:buNone/>
            </a:pPr>
            <a:r>
              <a:rPr lang="zh-CN" altLang="en-US" sz="4400" dirty="0" smtClean="0"/>
              <a:t>（</a:t>
            </a:r>
            <a:r>
              <a:rPr lang="en-US" altLang="zh-CN" sz="4400" dirty="0"/>
              <a:t>2</a:t>
            </a:r>
            <a:r>
              <a:rPr lang="zh-CN" altLang="en-US" sz="4400" dirty="0"/>
              <a:t>）输入口味“</a:t>
            </a:r>
            <a:r>
              <a:rPr lang="en-US" altLang="zh-CN" sz="4400" dirty="0"/>
              <a:t>2”</a:t>
            </a:r>
            <a:r>
              <a:rPr lang="zh-CN" altLang="en-US" sz="4400" dirty="0" smtClean="0"/>
              <a:t>。</a:t>
            </a:r>
            <a:endParaRPr lang="en-US" altLang="zh-CN" sz="4400" dirty="0" smtClean="0"/>
          </a:p>
          <a:p>
            <a:pPr marL="0" indent="0">
              <a:lnSpc>
                <a:spcPct val="150000"/>
              </a:lnSpc>
              <a:spcBef>
                <a:spcPts val="0"/>
              </a:spcBef>
              <a:buNone/>
            </a:pPr>
            <a:r>
              <a:rPr lang="zh-CN" altLang="en-US" sz="4400" dirty="0" smtClean="0"/>
              <a:t>  先移位</a:t>
            </a:r>
            <a:r>
              <a:rPr lang="en-US" altLang="zh-CN" sz="4400" dirty="0"/>
              <a:t>1&lt;&lt;(2-1)</a:t>
            </a:r>
            <a:r>
              <a:rPr lang="zh-CN" altLang="en-US" sz="4400" dirty="0"/>
              <a:t>，得二进制数</a:t>
            </a:r>
            <a:r>
              <a:rPr lang="en-US" altLang="zh-CN" sz="4400" dirty="0"/>
              <a:t>10</a:t>
            </a:r>
            <a:r>
              <a:rPr lang="zh-CN" altLang="en-US" sz="4400" dirty="0"/>
              <a:t>；然后再与</a:t>
            </a:r>
            <a:r>
              <a:rPr lang="en-US" altLang="zh-CN" sz="4400" dirty="0" err="1"/>
              <a:t>tmp</a:t>
            </a:r>
            <a:r>
              <a:rPr lang="zh-CN" altLang="en-US" sz="4400" dirty="0"/>
              <a:t>或，得</a:t>
            </a:r>
            <a:r>
              <a:rPr lang="en-US" altLang="zh-CN" sz="4400" dirty="0" err="1"/>
              <a:t>tmp</a:t>
            </a:r>
            <a:r>
              <a:rPr lang="en-US" altLang="zh-CN" sz="4400" dirty="0"/>
              <a:t> = tmp|10 = 10</a:t>
            </a:r>
            <a:r>
              <a:rPr lang="zh-CN" altLang="en-US" sz="4400" dirty="0"/>
              <a:t>。</a:t>
            </a:r>
          </a:p>
          <a:p>
            <a:pPr marL="0" indent="0">
              <a:lnSpc>
                <a:spcPct val="150000"/>
              </a:lnSpc>
              <a:spcBef>
                <a:spcPts val="0"/>
              </a:spcBef>
              <a:buNone/>
            </a:pPr>
            <a:r>
              <a:rPr lang="zh-CN" altLang="en-US" sz="4400" dirty="0" smtClean="0"/>
              <a:t>（</a:t>
            </a:r>
            <a:r>
              <a:rPr lang="en-US" altLang="zh-CN" sz="4400" dirty="0"/>
              <a:t>3</a:t>
            </a:r>
            <a:r>
              <a:rPr lang="zh-CN" altLang="en-US" sz="4400" dirty="0"/>
              <a:t>）输入口味“</a:t>
            </a:r>
            <a:r>
              <a:rPr lang="en-US" altLang="zh-CN" sz="4400" dirty="0"/>
              <a:t>3”</a:t>
            </a:r>
            <a:r>
              <a:rPr lang="zh-CN" altLang="en-US" sz="4400" dirty="0" smtClean="0"/>
              <a:t>。</a:t>
            </a:r>
            <a:endParaRPr lang="en-US" altLang="zh-CN" sz="4400" dirty="0" smtClean="0"/>
          </a:p>
          <a:p>
            <a:pPr marL="0" indent="0">
              <a:lnSpc>
                <a:spcPct val="150000"/>
              </a:lnSpc>
              <a:spcBef>
                <a:spcPts val="0"/>
              </a:spcBef>
              <a:buNone/>
            </a:pPr>
            <a:r>
              <a:rPr lang="zh-CN" altLang="en-US" sz="4400" dirty="0" smtClean="0"/>
              <a:t>  先移位</a:t>
            </a:r>
            <a:r>
              <a:rPr lang="en-US" altLang="zh-CN" sz="4400" dirty="0"/>
              <a:t>1&lt;&lt;(3-1)</a:t>
            </a:r>
            <a:r>
              <a:rPr lang="zh-CN" altLang="en-US" sz="4400" dirty="0"/>
              <a:t>，得二进制数</a:t>
            </a:r>
            <a:r>
              <a:rPr lang="en-US" altLang="zh-CN" sz="4400" dirty="0"/>
              <a:t>100</a:t>
            </a:r>
            <a:r>
              <a:rPr lang="zh-CN" altLang="en-US" sz="4400" dirty="0"/>
              <a:t>；然后再与</a:t>
            </a:r>
            <a:r>
              <a:rPr lang="en-US" altLang="zh-CN" sz="4400" dirty="0" err="1"/>
              <a:t>tmp</a:t>
            </a:r>
            <a:r>
              <a:rPr lang="zh-CN" altLang="en-US" sz="4400" dirty="0"/>
              <a:t>或，得</a:t>
            </a:r>
            <a:r>
              <a:rPr lang="en-US" altLang="zh-CN" sz="4400" dirty="0" err="1"/>
              <a:t>tmp</a:t>
            </a:r>
            <a:r>
              <a:rPr lang="en-US" altLang="zh-CN" sz="4400" dirty="0"/>
              <a:t> = tmp|100 = 110</a:t>
            </a:r>
            <a:r>
              <a:rPr lang="zh-CN" altLang="en-US" sz="4400" dirty="0"/>
              <a:t>。</a:t>
            </a:r>
          </a:p>
          <a:p>
            <a:pPr marL="0" indent="0">
              <a:lnSpc>
                <a:spcPct val="150000"/>
              </a:lnSpc>
              <a:spcBef>
                <a:spcPts val="0"/>
              </a:spcBef>
              <a:buNone/>
            </a:pPr>
            <a:r>
              <a:rPr lang="zh-CN" altLang="en-US" sz="4400" dirty="0" smtClean="0"/>
              <a:t>（</a:t>
            </a:r>
            <a:r>
              <a:rPr lang="en-US" altLang="zh-CN" sz="4400" dirty="0" smtClean="0"/>
              <a:t>4</a:t>
            </a:r>
            <a:r>
              <a:rPr lang="zh-CN" altLang="en-US" sz="4400" dirty="0" smtClean="0"/>
              <a:t>）</a:t>
            </a:r>
            <a:r>
              <a:rPr lang="zh-CN" altLang="en-US" sz="4400" dirty="0"/>
              <a:t>输入口味“</a:t>
            </a:r>
            <a:r>
              <a:rPr lang="en-US" altLang="zh-CN" sz="4400" dirty="0"/>
              <a:t>5”</a:t>
            </a:r>
            <a:r>
              <a:rPr lang="zh-CN" altLang="en-US" sz="4400" dirty="0" smtClean="0"/>
              <a:t>。</a:t>
            </a:r>
            <a:endParaRPr lang="en-US" altLang="zh-CN" sz="4400" dirty="0" smtClean="0"/>
          </a:p>
          <a:p>
            <a:pPr marL="0" indent="0">
              <a:lnSpc>
                <a:spcPct val="150000"/>
              </a:lnSpc>
              <a:spcBef>
                <a:spcPts val="0"/>
              </a:spcBef>
              <a:buNone/>
            </a:pPr>
            <a:r>
              <a:rPr lang="en-US" altLang="zh-CN" sz="4400" dirty="0"/>
              <a:t> </a:t>
            </a:r>
            <a:r>
              <a:rPr lang="en-US" altLang="zh-CN" sz="4400" dirty="0" smtClean="0"/>
              <a:t> </a:t>
            </a:r>
            <a:r>
              <a:rPr lang="zh-CN" altLang="en-US" sz="4400" dirty="0" smtClean="0"/>
              <a:t>先移位</a:t>
            </a:r>
            <a:r>
              <a:rPr lang="en-US" altLang="zh-CN" sz="4400" dirty="0"/>
              <a:t>1&lt;&lt;(5-1)</a:t>
            </a:r>
            <a:r>
              <a:rPr lang="zh-CN" altLang="en-US" sz="4400" dirty="0"/>
              <a:t>，得二进制数</a:t>
            </a:r>
            <a:r>
              <a:rPr lang="en-US" altLang="zh-CN" sz="4400" dirty="0"/>
              <a:t>10000</a:t>
            </a:r>
            <a:r>
              <a:rPr lang="zh-CN" altLang="en-US" sz="4400" dirty="0"/>
              <a:t>；然后再与</a:t>
            </a:r>
            <a:r>
              <a:rPr lang="en-US" altLang="zh-CN" sz="4400" dirty="0" err="1"/>
              <a:t>tmp</a:t>
            </a:r>
            <a:r>
              <a:rPr lang="zh-CN" altLang="en-US" sz="4400" dirty="0"/>
              <a:t>或，得</a:t>
            </a:r>
            <a:r>
              <a:rPr lang="en-US" altLang="zh-CN" sz="4400" dirty="0" err="1"/>
              <a:t>tmp</a:t>
            </a:r>
            <a:r>
              <a:rPr lang="en-US" altLang="zh-CN" sz="4400" dirty="0"/>
              <a:t> = tmp|100 = 10110</a:t>
            </a:r>
            <a:r>
              <a:rPr lang="zh-CN" altLang="en-US" sz="4400" dirty="0"/>
              <a:t>。</a:t>
            </a:r>
          </a:p>
          <a:p>
            <a:pPr marL="0" indent="0">
              <a:lnSpc>
                <a:spcPct val="150000"/>
              </a:lnSpc>
              <a:spcBef>
                <a:spcPts val="0"/>
              </a:spcBef>
              <a:buNone/>
            </a:pPr>
            <a:r>
              <a:rPr lang="zh-CN" altLang="en-US" sz="4400" dirty="0" smtClean="0"/>
              <a:t>代码： </a:t>
            </a:r>
            <a:r>
              <a:rPr lang="en-US" altLang="zh-CN" sz="4400" dirty="0" smtClean="0"/>
              <a:t>   </a:t>
            </a:r>
            <a:r>
              <a:rPr lang="en-US" altLang="zh-CN" sz="4400" dirty="0" err="1" smtClean="0"/>
              <a:t>tmp</a:t>
            </a:r>
            <a:r>
              <a:rPr lang="en-US" altLang="zh-CN" sz="4400" dirty="0" smtClean="0"/>
              <a:t> |= (</a:t>
            </a:r>
            <a:r>
              <a:rPr lang="en-US" altLang="zh-CN" sz="4400" dirty="0"/>
              <a:t>1&lt;&lt;x-1</a:t>
            </a:r>
            <a:r>
              <a:rPr lang="en-US" altLang="zh-CN" sz="4400" dirty="0" smtClean="0"/>
              <a:t>)</a:t>
            </a:r>
            <a:endParaRPr lang="zh-CN" altLang="en-US" sz="4400" dirty="0"/>
          </a:p>
        </p:txBody>
      </p:sp>
    </p:spTree>
    <p:custDataLst>
      <p:tags r:id="rId1"/>
    </p:custDataLst>
    <p:extLst>
      <p:ext uri="{BB962C8B-B14F-4D97-AF65-F5344CB8AC3E}">
        <p14:creationId xmlns:p14="http://schemas.microsoft.com/office/powerpoint/2010/main" val="39192677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500"/>
                                        <p:tgtEl>
                                          <p:spTgt spid="10">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5" end="5"/>
                                            </p:txEl>
                                          </p:spTgt>
                                        </p:tgtEl>
                                        <p:attrNameLst>
                                          <p:attrName>style.visibility</p:attrName>
                                        </p:attrNameLst>
                                      </p:cBhvr>
                                      <p:to>
                                        <p:strVal val="visible"/>
                                      </p:to>
                                    </p:set>
                                    <p:animEffect transition="in" filter="fade">
                                      <p:cBhvr>
                                        <p:cTn id="20" dur="500"/>
                                        <p:tgtEl>
                                          <p:spTgt spid="10">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animEffect transition="in" filter="fade">
                                      <p:cBhvr>
                                        <p:cTn id="23" dur="500"/>
                                        <p:tgtEl>
                                          <p:spTgt spid="10">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fade">
                                      <p:cBhvr>
                                        <p:cTn id="28" dur="500"/>
                                        <p:tgtEl>
                                          <p:spTgt spid="1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Effect transition="in" filter="fade">
                                      <p:cBhvr>
                                        <p:cTn id="31" dur="500"/>
                                        <p:tgtEl>
                                          <p:spTgt spid="10">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xEl>
                                              <p:pRg st="9" end="9"/>
                                            </p:txEl>
                                          </p:spTgt>
                                        </p:tgtEl>
                                        <p:attrNameLst>
                                          <p:attrName>style.visibility</p:attrName>
                                        </p:attrNameLst>
                                      </p:cBhvr>
                                      <p:to>
                                        <p:strVal val="visible"/>
                                      </p:to>
                                    </p:set>
                                    <p:animEffect transition="in" filter="fade">
                                      <p:cBhvr>
                                        <p:cTn id="36"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a:solidFill>
                    <a:schemeClr val="bg1"/>
                  </a:solidFill>
                  <a:latin typeface="宋体" panose="02010600030101010101" pitchFamily="2" charset="-122"/>
                  <a:ea typeface="宋体" panose="02010600030101010101" pitchFamily="2" charset="-122"/>
                </a:rPr>
                <a:t>2</a:t>
              </a:r>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err="1">
                  <a:solidFill>
                    <a:schemeClr val="bg1"/>
                  </a:solidFill>
                  <a:latin typeface="宋体" panose="02010600030101010101" pitchFamily="2" charset="-122"/>
                  <a:ea typeface="宋体" panose="02010600030101010101" pitchFamily="2" charset="-122"/>
                </a:rPr>
                <a:t>dp</a:t>
              </a:r>
              <a:r>
                <a:rPr lang="en-US" altLang="zh-CN" sz="5600" b="1" spc="600" dirty="0">
                  <a:solidFill>
                    <a:schemeClr val="bg1"/>
                  </a:solidFill>
                  <a:latin typeface="宋体" panose="02010600030101010101" pitchFamily="2" charset="-122"/>
                  <a:ea typeface="宋体" panose="02010600030101010101" pitchFamily="2" charset="-122"/>
                </a:rPr>
                <a:t>[]</a:t>
              </a:r>
              <a:r>
                <a:rPr lang="zh-CN" altLang="en-US" sz="5600" b="1" spc="600" dirty="0">
                  <a:solidFill>
                    <a:schemeClr val="bg1"/>
                  </a:solidFill>
                  <a:latin typeface="宋体" panose="02010600030101010101" pitchFamily="2" charset="-122"/>
                  <a:ea typeface="宋体" panose="02010600030101010101" pitchFamily="2" charset="-122"/>
                </a:rPr>
                <a:t>中状态压缩的处理</a:t>
              </a:r>
            </a:p>
          </p:txBody>
        </p:sp>
      </p:grpSp>
      <p:sp>
        <p:nvSpPr>
          <p:cNvPr id="10" name="内容占位符 2"/>
          <p:cNvSpPr txBox="1">
            <a:spLocks/>
          </p:cNvSpPr>
          <p:nvPr/>
        </p:nvSpPr>
        <p:spPr>
          <a:xfrm>
            <a:off x="1175657" y="3100903"/>
            <a:ext cx="21489790" cy="705909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err="1" smtClean="0"/>
              <a:t>dp</a:t>
            </a:r>
            <a:r>
              <a:rPr lang="en-US" altLang="zh-CN" dirty="0" smtClean="0"/>
              <a:t>[</a:t>
            </a:r>
            <a:r>
              <a:rPr lang="en-US" altLang="zh-CN" dirty="0" err="1" smtClean="0"/>
              <a:t>i</a:t>
            </a:r>
            <a:r>
              <a:rPr lang="en-US" altLang="zh-CN" dirty="0"/>
              <a:t>]</a:t>
            </a:r>
            <a:r>
              <a:rPr lang="zh-CN" altLang="en-US" dirty="0"/>
              <a:t>：</a:t>
            </a:r>
            <a:r>
              <a:rPr lang="en-US" altLang="zh-CN" dirty="0" err="1"/>
              <a:t>i</a:t>
            </a:r>
            <a:r>
              <a:rPr lang="zh-CN" altLang="en-US" dirty="0"/>
              <a:t>表示口味</a:t>
            </a:r>
            <a:r>
              <a:rPr lang="zh-CN" altLang="en-US" dirty="0" smtClean="0"/>
              <a:t>，用</a:t>
            </a:r>
            <a:r>
              <a:rPr lang="zh-CN" altLang="en-US" dirty="0"/>
              <a:t>状态压缩</a:t>
            </a:r>
            <a:r>
              <a:rPr lang="zh-CN" altLang="en-US" dirty="0" smtClean="0"/>
              <a:t>表示；</a:t>
            </a:r>
            <a:r>
              <a:rPr lang="en-US" altLang="zh-CN" dirty="0" err="1"/>
              <a:t>dp</a:t>
            </a:r>
            <a:r>
              <a:rPr lang="en-US" altLang="zh-CN" dirty="0"/>
              <a:t>[</a:t>
            </a:r>
            <a:r>
              <a:rPr lang="en-US" altLang="zh-CN" dirty="0" err="1"/>
              <a:t>i</a:t>
            </a:r>
            <a:r>
              <a:rPr lang="en-US" altLang="zh-CN" dirty="0"/>
              <a:t>]</a:t>
            </a:r>
            <a:r>
              <a:rPr lang="zh-CN" altLang="en-US" dirty="0"/>
              <a:t>表示得到口味</a:t>
            </a:r>
            <a:r>
              <a:rPr lang="en-US" altLang="zh-CN" dirty="0" err="1"/>
              <a:t>i</a:t>
            </a:r>
            <a:r>
              <a:rPr lang="zh-CN" altLang="en-US" dirty="0"/>
              <a:t>的最少糖果包数量。</a:t>
            </a:r>
          </a:p>
          <a:p>
            <a:pPr>
              <a:lnSpc>
                <a:spcPct val="150000"/>
              </a:lnSpc>
              <a:spcBef>
                <a:spcPts val="0"/>
              </a:spcBef>
            </a:pPr>
            <a:endParaRPr lang="en-US" altLang="zh-CN" dirty="0" smtClean="0"/>
          </a:p>
          <a:p>
            <a:pPr>
              <a:lnSpc>
                <a:spcPct val="150000"/>
              </a:lnSpc>
              <a:spcBef>
                <a:spcPts val="0"/>
              </a:spcBef>
            </a:pPr>
            <a:r>
              <a:rPr lang="zh-CN" altLang="en-US" dirty="0" smtClean="0"/>
              <a:t>状态转移：同样</a:t>
            </a:r>
            <a:r>
              <a:rPr lang="zh-CN" altLang="en-US" dirty="0"/>
              <a:t>用</a:t>
            </a:r>
            <a:r>
              <a:rPr lang="zh-CN" altLang="en-US" dirty="0" smtClean="0"/>
              <a:t>到二进制</a:t>
            </a:r>
            <a:r>
              <a:rPr lang="zh-CN" altLang="en-US" dirty="0"/>
              <a:t>的“或”操作。例如</a:t>
            </a:r>
            <a:r>
              <a:rPr lang="en-US" altLang="zh-CN" dirty="0" err="1"/>
              <a:t>tmp</a:t>
            </a:r>
            <a:r>
              <a:rPr lang="zh-CN" altLang="en-US" dirty="0"/>
              <a:t>表示某一包的糖果口味，那么</a:t>
            </a:r>
            <a:r>
              <a:rPr lang="en-US" altLang="zh-CN" dirty="0" err="1"/>
              <a:t>dp</a:t>
            </a:r>
            <a:r>
              <a:rPr lang="en-US" altLang="zh-CN" dirty="0"/>
              <a:t>[</a:t>
            </a:r>
            <a:r>
              <a:rPr lang="en-US" altLang="zh-CN" dirty="0" err="1"/>
              <a:t>i|tmp</a:t>
            </a:r>
            <a:r>
              <a:rPr lang="en-US" altLang="zh-CN" dirty="0"/>
              <a:t>]</a:t>
            </a:r>
            <a:r>
              <a:rPr lang="zh-CN" altLang="en-US" dirty="0"/>
              <a:t>就表示得到</a:t>
            </a:r>
            <a:r>
              <a:rPr lang="zh-CN" altLang="en-US" dirty="0" smtClean="0"/>
              <a:t>口味 </a:t>
            </a:r>
            <a:r>
              <a:rPr lang="en-US" altLang="zh-CN" dirty="0" err="1" smtClean="0"/>
              <a:t>i|tmp</a:t>
            </a:r>
            <a:r>
              <a:rPr lang="en-US" altLang="zh-CN" dirty="0" smtClean="0"/>
              <a:t>  </a:t>
            </a:r>
            <a:r>
              <a:rPr lang="zh-CN" altLang="en-US" dirty="0" smtClean="0"/>
              <a:t>所</a:t>
            </a:r>
            <a:r>
              <a:rPr lang="zh-CN" altLang="en-US" dirty="0"/>
              <a:t>需要的最少糖果包数量。</a:t>
            </a:r>
          </a:p>
        </p:txBody>
      </p:sp>
    </p:spTree>
    <p:custDataLst>
      <p:tags r:id="rId1"/>
    </p:custDataLst>
    <p:extLst>
      <p:ext uri="{BB962C8B-B14F-4D97-AF65-F5344CB8AC3E}">
        <p14:creationId xmlns:p14="http://schemas.microsoft.com/office/powerpoint/2010/main" val="121957750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19426942" y="507336"/>
            <a:ext cx="3541211" cy="575915"/>
          </a:xfrm>
          <a:prstGeom prst="rect">
            <a:avLst/>
          </a:prstGeom>
        </p:spPr>
      </p:pic>
      <p:pic>
        <p:nvPicPr>
          <p:cNvPr id="13" name="图片 12"/>
          <p:cNvPicPr/>
          <p:nvPr/>
        </p:nvPicPr>
        <p:blipFill>
          <a:blip r:embed="rId5">
            <a:lum bright="34000" contrast="-8000"/>
          </a:blip>
          <a:srcRect l="20046" t="6270" r="19548" b="5808"/>
          <a:stretch>
            <a:fillRect/>
          </a:stretch>
        </p:blipFill>
        <p:spPr>
          <a:xfrm rot="5400000">
            <a:off x="4288972" y="-4753427"/>
            <a:ext cx="14586859" cy="23455086"/>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075978" y="507336"/>
            <a:ext cx="24294994" cy="12895838"/>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[1&lt;&lt;20];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[v]:</a:t>
            </a:r>
            <a:r>
              <a:rPr lang="zh-CN" altLang="en-US" sz="3200" dirty="0">
                <a:solidFill>
                  <a:schemeClr val="tx1"/>
                </a:solidFill>
                <a:latin typeface="宋体" panose="02010600030101010101" pitchFamily="2" charset="-122"/>
                <a:ea typeface="宋体" panose="02010600030101010101" pitchFamily="2" charset="-122"/>
              </a:rPr>
              <a:t>得到口味为</a:t>
            </a:r>
            <a:r>
              <a:rPr lang="en-US" altLang="zh-CN" sz="3200" dirty="0">
                <a:solidFill>
                  <a:schemeClr val="tx1"/>
                </a:solidFill>
                <a:latin typeface="宋体" panose="02010600030101010101" pitchFamily="2" charset="-122"/>
                <a:ea typeface="宋体" panose="02010600030101010101" pitchFamily="2" charset="-122"/>
              </a:rPr>
              <a:t>v</a:t>
            </a:r>
            <a:r>
              <a:rPr lang="zh-CN" altLang="en-US" sz="3200" dirty="0">
                <a:solidFill>
                  <a:schemeClr val="tx1"/>
                </a:solidFill>
                <a:latin typeface="宋体" panose="02010600030101010101" pitchFamily="2" charset="-122"/>
                <a:ea typeface="宋体" panose="02010600030101010101" pitchFamily="2" charset="-122"/>
              </a:rPr>
              <a:t>时需要的最少糖果包数量</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kw[100];   //kw[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：第</a:t>
            </a:r>
            <a:r>
              <a:rPr lang="en-US" altLang="zh-CN" sz="3200" dirty="0" err="1">
                <a:solidFill>
                  <a:schemeClr val="tx1"/>
                </a:solidFill>
                <a:latin typeface="宋体" panose="02010600030101010101" pitchFamily="2" charset="-122"/>
                <a:ea typeface="宋体" panose="02010600030101010101" pitchFamily="2" charset="-122"/>
              </a:rPr>
              <a:t>i</a:t>
            </a:r>
            <a:r>
              <a:rPr lang="zh-CN" altLang="en-US" sz="3200" dirty="0">
                <a:solidFill>
                  <a:schemeClr val="tx1"/>
                </a:solidFill>
                <a:latin typeface="宋体" panose="02010600030101010101" pitchFamily="2" charset="-122"/>
                <a:ea typeface="宋体" panose="02010600030101010101" pitchFamily="2" charset="-122"/>
              </a:rPr>
              <a:t>包糖果的口味</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n,m,k</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&gt;&gt;n&gt;&gt;m&gt;&gt;k;</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tot = (1&lt;&lt;m)-1;      //tot</a:t>
            </a:r>
            <a:r>
              <a:rPr lang="zh-CN" altLang="en-US" sz="3200" dirty="0">
                <a:solidFill>
                  <a:schemeClr val="tx1"/>
                </a:solidFill>
                <a:latin typeface="宋体" panose="02010600030101010101" pitchFamily="2" charset="-122"/>
                <a:ea typeface="宋体" panose="02010600030101010101" pitchFamily="2" charset="-122"/>
              </a:rPr>
              <a:t>：二进制是</a:t>
            </a:r>
            <a:r>
              <a:rPr lang="en-US" altLang="zh-CN" sz="3200" dirty="0">
                <a:solidFill>
                  <a:schemeClr val="tx1"/>
                </a:solidFill>
                <a:latin typeface="宋体" panose="02010600030101010101" pitchFamily="2" charset="-122"/>
                <a:ea typeface="宋体" panose="02010600030101010101" pitchFamily="2" charset="-122"/>
              </a:rPr>
              <a:t>m</a:t>
            </a:r>
            <a:r>
              <a:rPr lang="zh-CN" altLang="en-US" sz="3200" dirty="0">
                <a:solidFill>
                  <a:schemeClr val="tx1"/>
                </a:solidFill>
                <a:latin typeface="宋体" panose="02010600030101010101" pitchFamily="2" charset="-122"/>
                <a:ea typeface="宋体" panose="02010600030101010101" pitchFamily="2" charset="-122"/>
              </a:rPr>
              <a:t>个</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，表示所有</a:t>
            </a:r>
            <a:r>
              <a:rPr lang="en-US" altLang="zh-CN" sz="3200" dirty="0">
                <a:solidFill>
                  <a:schemeClr val="tx1"/>
                </a:solidFill>
                <a:latin typeface="宋体" panose="02010600030101010101" pitchFamily="2" charset="-122"/>
                <a:ea typeface="宋体" panose="02010600030101010101" pitchFamily="2" charset="-122"/>
              </a:rPr>
              <a:t>m</a:t>
            </a:r>
            <a:r>
              <a:rPr lang="zh-CN" altLang="en-US" sz="3200" dirty="0">
                <a:solidFill>
                  <a:schemeClr val="tx1"/>
                </a:solidFill>
                <a:latin typeface="宋体" panose="02010600030101010101" pitchFamily="2" charset="-122"/>
                <a:ea typeface="宋体" panose="02010600030101010101" pitchFamily="2" charset="-122"/>
              </a:rPr>
              <a:t>种口味</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memset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 -1, </a:t>
            </a:r>
            <a:r>
              <a:rPr lang="en-US" altLang="zh-CN" sz="3200" dirty="0" err="1">
                <a:solidFill>
                  <a:schemeClr val="tx1"/>
                </a:solidFill>
                <a:latin typeface="宋体" panose="02010600030101010101" pitchFamily="2" charset="-122"/>
                <a:ea typeface="宋体" panose="02010600030101010101" pitchFamily="2" charset="-122"/>
              </a:rPr>
              <a:t>sizeof</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&lt;n;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tmp</a:t>
            </a:r>
            <a:r>
              <a:rPr lang="en-US" altLang="zh-CN" sz="3200" dirty="0">
                <a:solidFill>
                  <a:schemeClr val="tx1"/>
                </a:solidFill>
                <a:latin typeface="宋体" panose="02010600030101010101" pitchFamily="2" charset="-122"/>
                <a:ea typeface="宋体" panose="02010600030101010101" pitchFamily="2" charset="-122"/>
              </a:rPr>
              <a:t>=0;</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j=0; j&lt;k; </a:t>
            </a:r>
            <a:r>
              <a:rPr lang="en-US" altLang="zh-CN" sz="3200" dirty="0" err="1">
                <a:solidFill>
                  <a:schemeClr val="tx1"/>
                </a:solidFill>
                <a:latin typeface="宋体" panose="02010600030101010101" pitchFamily="2" charset="-122"/>
                <a:ea typeface="宋体" panose="02010600030101010101" pitchFamily="2" charset="-122"/>
              </a:rPr>
              <a:t>j++</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输入一包糖果中</a:t>
            </a:r>
            <a:r>
              <a:rPr lang="en-US" altLang="zh-CN" sz="3200" dirty="0">
                <a:solidFill>
                  <a:schemeClr val="tx1"/>
                </a:solidFill>
                <a:latin typeface="宋体" panose="02010600030101010101" pitchFamily="2" charset="-122"/>
                <a:ea typeface="宋体" panose="02010600030101010101" pitchFamily="2" charset="-122"/>
              </a:rPr>
              <a:t>k</a:t>
            </a:r>
            <a:r>
              <a:rPr lang="zh-CN" altLang="en-US" sz="3200" dirty="0">
                <a:solidFill>
                  <a:schemeClr val="tx1"/>
                </a:solidFill>
                <a:latin typeface="宋体" panose="02010600030101010101" pitchFamily="2" charset="-122"/>
                <a:ea typeface="宋体" panose="02010600030101010101" pitchFamily="2" charset="-122"/>
              </a:rPr>
              <a:t>种口味</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x;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&gt;&gt;x;</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tmp</a:t>
            </a:r>
            <a:r>
              <a:rPr lang="en-US" altLang="zh-CN" sz="3200" dirty="0">
                <a:solidFill>
                  <a:schemeClr val="tx1"/>
                </a:solidFill>
                <a:latin typeface="宋体" panose="02010600030101010101" pitchFamily="2" charset="-122"/>
                <a:ea typeface="宋体" panose="02010600030101010101" pitchFamily="2" charset="-122"/>
              </a:rPr>
              <a:t>|=(1&lt;&lt;x-1);  //</a:t>
            </a:r>
            <a:r>
              <a:rPr lang="zh-CN" altLang="en-US" sz="3200" dirty="0">
                <a:solidFill>
                  <a:schemeClr val="tx1"/>
                </a:solidFill>
                <a:latin typeface="宋体" panose="02010600030101010101" pitchFamily="2" charset="-122"/>
                <a:ea typeface="宋体" panose="02010600030101010101" pitchFamily="2" charset="-122"/>
              </a:rPr>
              <a:t>状态压缩：把这包糖果种</a:t>
            </a:r>
            <a:r>
              <a:rPr lang="en-US" altLang="zh-CN" sz="3200" dirty="0">
                <a:solidFill>
                  <a:schemeClr val="tx1"/>
                </a:solidFill>
                <a:latin typeface="宋体" panose="02010600030101010101" pitchFamily="2" charset="-122"/>
                <a:ea typeface="宋体" panose="02010600030101010101" pitchFamily="2" charset="-122"/>
              </a:rPr>
              <a:t>k</a:t>
            </a:r>
            <a:r>
              <a:rPr lang="zh-CN" altLang="en-US" sz="3200" dirty="0">
                <a:solidFill>
                  <a:schemeClr val="tx1"/>
                </a:solidFill>
                <a:latin typeface="宋体" panose="02010600030101010101" pitchFamily="2" charset="-122"/>
                <a:ea typeface="宋体" panose="02010600030101010101" pitchFamily="2" charset="-122"/>
              </a:rPr>
              <a:t>种口味用</a:t>
            </a:r>
            <a:r>
              <a:rPr lang="en-US" altLang="zh-CN" sz="3200" dirty="0" err="1">
                <a:solidFill>
                  <a:schemeClr val="tx1"/>
                </a:solidFill>
                <a:latin typeface="宋体" panose="02010600030101010101" pitchFamily="2" charset="-122"/>
                <a:ea typeface="宋体" panose="02010600030101010101" pitchFamily="2" charset="-122"/>
              </a:rPr>
              <a:t>tmp</a:t>
            </a:r>
            <a:r>
              <a:rPr lang="zh-CN" altLang="en-US" sz="3200" dirty="0">
                <a:solidFill>
                  <a:schemeClr val="tx1"/>
                </a:solidFill>
                <a:latin typeface="宋体" panose="02010600030101010101" pitchFamily="2" charset="-122"/>
                <a:ea typeface="宋体" panose="02010600030101010101" pitchFamily="2" charset="-122"/>
              </a:rPr>
              <a:t>表示</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kw[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tmp</a:t>
            </a:r>
            <a:r>
              <a:rPr lang="en-US" altLang="zh-CN" sz="3200" dirty="0">
                <a:solidFill>
                  <a:schemeClr val="tx1"/>
                </a:solidFill>
                <a:latin typeface="宋体" panose="02010600030101010101" pitchFamily="2" charset="-122"/>
                <a:ea typeface="宋体" panose="02010600030101010101" pitchFamily="2" charset="-122"/>
              </a:rPr>
              <a:t>;   //kw[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：第</a:t>
            </a:r>
            <a:r>
              <a:rPr lang="en-US" altLang="zh-CN" sz="3200" dirty="0" err="1">
                <a:solidFill>
                  <a:schemeClr val="tx1"/>
                </a:solidFill>
                <a:latin typeface="宋体" panose="02010600030101010101" pitchFamily="2" charset="-122"/>
                <a:ea typeface="宋体" panose="02010600030101010101" pitchFamily="2" charset="-122"/>
              </a:rPr>
              <a:t>i</a:t>
            </a:r>
            <a:r>
              <a:rPr lang="zh-CN" altLang="en-US" sz="3200" dirty="0">
                <a:solidFill>
                  <a:schemeClr val="tx1"/>
                </a:solidFill>
                <a:latin typeface="宋体" panose="02010600030101010101" pitchFamily="2" charset="-122"/>
                <a:ea typeface="宋体" panose="02010600030101010101" pitchFamily="2" charset="-122"/>
              </a:rPr>
              <a:t>包糖果的口味</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tmp</a:t>
            </a:r>
            <a:r>
              <a:rPr lang="en-US" altLang="zh-CN" sz="3200" dirty="0">
                <a:solidFill>
                  <a:schemeClr val="tx1"/>
                </a:solidFill>
                <a:latin typeface="宋体" panose="02010600030101010101" pitchFamily="2" charset="-122"/>
                <a:ea typeface="宋体" panose="02010600030101010101" pitchFamily="2" charset="-122"/>
              </a:rPr>
              <a:t>]=1;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[v]:</a:t>
            </a:r>
            <a:r>
              <a:rPr lang="zh-CN" altLang="en-US" sz="3200" dirty="0">
                <a:solidFill>
                  <a:schemeClr val="tx1"/>
                </a:solidFill>
                <a:latin typeface="宋体" panose="02010600030101010101" pitchFamily="2" charset="-122"/>
                <a:ea typeface="宋体" panose="02010600030101010101" pitchFamily="2" charset="-122"/>
              </a:rPr>
              <a:t>得到口味为</a:t>
            </a:r>
            <a:r>
              <a:rPr lang="en-US" altLang="zh-CN" sz="3200" dirty="0">
                <a:solidFill>
                  <a:schemeClr val="tx1"/>
                </a:solidFill>
                <a:latin typeface="宋体" panose="02010600030101010101" pitchFamily="2" charset="-122"/>
                <a:ea typeface="宋体" panose="02010600030101010101" pitchFamily="2" charset="-122"/>
              </a:rPr>
              <a:t>v</a:t>
            </a:r>
            <a:r>
              <a:rPr lang="zh-CN" altLang="en-US" sz="3200" dirty="0">
                <a:solidFill>
                  <a:schemeClr val="tx1"/>
                </a:solidFill>
                <a:latin typeface="宋体" panose="02010600030101010101" pitchFamily="2" charset="-122"/>
                <a:ea typeface="宋体" panose="02010600030101010101" pitchFamily="2" charset="-122"/>
              </a:rPr>
              <a:t>时需要的最少糖果包数量</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&lt;=tot;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遍历所有口味组合</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          //</a:t>
            </a:r>
            <a:r>
              <a:rPr lang="zh-CN" altLang="en-US" sz="3200" dirty="0">
                <a:solidFill>
                  <a:schemeClr val="tx1"/>
                </a:solidFill>
                <a:latin typeface="宋体" panose="02010600030101010101" pitchFamily="2" charset="-122"/>
                <a:ea typeface="宋体" panose="02010600030101010101" pitchFamily="2" charset="-122"/>
              </a:rPr>
              <a:t>已存在得到口味</a:t>
            </a:r>
            <a:r>
              <a:rPr lang="en-US" altLang="zh-CN" sz="3200" dirty="0" err="1">
                <a:solidFill>
                  <a:schemeClr val="tx1"/>
                </a:solidFill>
                <a:latin typeface="宋体" panose="02010600030101010101" pitchFamily="2" charset="-122"/>
                <a:ea typeface="宋体" panose="02010600030101010101" pitchFamily="2" charset="-122"/>
              </a:rPr>
              <a:t>i</a:t>
            </a:r>
            <a:r>
              <a:rPr lang="zh-CN" altLang="en-US" sz="3200" dirty="0">
                <a:solidFill>
                  <a:schemeClr val="tx1"/>
                </a:solidFill>
                <a:latin typeface="宋体" panose="02010600030101010101" pitchFamily="2" charset="-122"/>
                <a:ea typeface="宋体" panose="02010600030101010101" pitchFamily="2" charset="-122"/>
              </a:rPr>
              <a:t>的最少糖果包数量</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j=0; j&lt;n; </a:t>
            </a:r>
            <a:r>
              <a:rPr lang="en-US" altLang="zh-CN" sz="3200" dirty="0" err="1">
                <a:solidFill>
                  <a:schemeClr val="tx1"/>
                </a:solidFill>
                <a:latin typeface="宋体" panose="02010600030101010101" pitchFamily="2" charset="-122"/>
                <a:ea typeface="宋体" panose="02010600030101010101" pitchFamily="2" charset="-122"/>
              </a:rPr>
              <a:t>j++</a:t>
            </a:r>
            <a:r>
              <a:rPr lang="en-US" altLang="zh-CN" sz="3200" dirty="0">
                <a:solidFill>
                  <a:schemeClr val="tx1"/>
                </a:solidFill>
                <a:latin typeface="宋体" panose="02010600030101010101" pitchFamily="2" charset="-122"/>
                <a:ea typeface="宋体" panose="02010600030101010101" pitchFamily="2" charset="-122"/>
              </a:rPr>
              <a:t>)  {  //</a:t>
            </a:r>
            <a:r>
              <a:rPr lang="zh-CN" altLang="en-US" sz="3200" dirty="0">
                <a:solidFill>
                  <a:schemeClr val="tx1"/>
                </a:solidFill>
                <a:latin typeface="宋体" panose="02010600030101010101" pitchFamily="2" charset="-122"/>
                <a:ea typeface="宋体" panose="02010600030101010101" pitchFamily="2" charset="-122"/>
              </a:rPr>
              <a:t>检查给定的</a:t>
            </a:r>
            <a:r>
              <a:rPr lang="en-US" altLang="zh-CN" sz="3200" dirty="0">
                <a:solidFill>
                  <a:schemeClr val="tx1"/>
                </a:solidFill>
                <a:latin typeface="宋体" panose="02010600030101010101" pitchFamily="2" charset="-122"/>
                <a:ea typeface="宋体" panose="02010600030101010101" pitchFamily="2" charset="-122"/>
              </a:rPr>
              <a:t>n</a:t>
            </a:r>
            <a:r>
              <a:rPr lang="zh-CN" altLang="en-US" sz="3200" dirty="0">
                <a:solidFill>
                  <a:schemeClr val="tx1"/>
                </a:solidFill>
                <a:latin typeface="宋体" panose="02010600030101010101" pitchFamily="2" charset="-122"/>
                <a:ea typeface="宋体" panose="02010600030101010101" pitchFamily="2" charset="-122"/>
              </a:rPr>
              <a:t>包糖果</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tmp</a:t>
            </a:r>
            <a:r>
              <a:rPr lang="en-US" altLang="zh-CN" sz="3200" dirty="0">
                <a:solidFill>
                  <a:schemeClr val="tx1"/>
                </a:solidFill>
                <a:latin typeface="宋体" panose="02010600030101010101" pitchFamily="2" charset="-122"/>
                <a:ea typeface="宋体" panose="02010600030101010101" pitchFamily="2" charset="-122"/>
              </a:rPr>
              <a:t> = kw[j];</a:t>
            </a:r>
          </a:p>
          <a:p>
            <a:pPr algn="l"/>
            <a:r>
              <a:rPr lang="en-US" altLang="zh-CN" sz="3200" dirty="0">
                <a:solidFill>
                  <a:schemeClr val="tx1"/>
                </a:solidFill>
                <a:latin typeface="宋体" panose="02010600030101010101" pitchFamily="2" charset="-122"/>
                <a:ea typeface="宋体" panose="02010600030101010101" pitchFamily="2" charset="-122"/>
              </a:rPr>
              <a:t>                if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i|tmp</a:t>
            </a:r>
            <a:r>
              <a:rPr lang="en-US" altLang="zh-CN" sz="3200" dirty="0">
                <a:solidFill>
                  <a:schemeClr val="tx1"/>
                </a:solidFill>
                <a:latin typeface="宋体" panose="02010600030101010101" pitchFamily="2" charset="-122"/>
                <a:ea typeface="宋体" panose="02010600030101010101" pitchFamily="2" charset="-122"/>
              </a:rPr>
              <a:t>]==-1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i|tmp</a:t>
            </a:r>
            <a:r>
              <a:rPr lang="en-US" altLang="zh-CN" sz="3200" dirty="0">
                <a:solidFill>
                  <a:schemeClr val="tx1"/>
                </a:solidFill>
                <a:latin typeface="宋体" panose="02010600030101010101" pitchFamily="2" charset="-122"/>
                <a:ea typeface="宋体" panose="02010600030101010101" pitchFamily="2" charset="-122"/>
              </a:rPr>
              <a:t>]&gt;</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i|tmp</a:t>
            </a:r>
            <a:r>
              <a:rPr lang="en-US" altLang="zh-CN" sz="3200" dirty="0">
                <a:solidFill>
                  <a:schemeClr val="tx1"/>
                </a:solidFill>
                <a:latin typeface="宋体" panose="02010600030101010101" pitchFamily="2" charset="-122"/>
                <a:ea typeface="宋体" panose="02010600030101010101" pitchFamily="2" charset="-122"/>
              </a:rPr>
              <a:t>]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]+1; //</a:t>
            </a:r>
            <a:r>
              <a:rPr lang="zh-CN" altLang="en-US" sz="3200" dirty="0">
                <a:solidFill>
                  <a:schemeClr val="tx1"/>
                </a:solidFill>
                <a:latin typeface="宋体" panose="02010600030101010101" pitchFamily="2" charset="-122"/>
                <a:ea typeface="宋体" panose="02010600030101010101" pitchFamily="2" charset="-122"/>
              </a:rPr>
              <a:t>状态转移</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 &lt;&lt;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[tot];  //</a:t>
            </a:r>
            <a:r>
              <a:rPr lang="zh-CN" altLang="en-US" sz="3200" dirty="0">
                <a:solidFill>
                  <a:schemeClr val="tx1"/>
                </a:solidFill>
                <a:latin typeface="宋体" panose="02010600030101010101" pitchFamily="2" charset="-122"/>
                <a:ea typeface="宋体" panose="02010600030101010101" pitchFamily="2" charset="-122"/>
              </a:rPr>
              <a:t>得到所有口味</a:t>
            </a:r>
            <a:r>
              <a:rPr lang="en-US" altLang="zh-CN" sz="3200" dirty="0">
                <a:solidFill>
                  <a:schemeClr val="tx1"/>
                </a:solidFill>
                <a:latin typeface="宋体" panose="02010600030101010101" pitchFamily="2" charset="-122"/>
                <a:ea typeface="宋体" panose="02010600030101010101" pitchFamily="2" charset="-122"/>
              </a:rPr>
              <a:t>tot</a:t>
            </a:r>
            <a:r>
              <a:rPr lang="zh-CN" altLang="en-US" sz="3200" dirty="0">
                <a:solidFill>
                  <a:schemeClr val="tx1"/>
                </a:solidFill>
                <a:latin typeface="宋体" panose="02010600030101010101" pitchFamily="2" charset="-122"/>
                <a:ea typeface="宋体" panose="02010600030101010101" pitchFamily="2" charset="-122"/>
              </a:rPr>
              <a:t>的最少糖果包数量</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return 0;</a:t>
            </a:r>
          </a:p>
          <a:p>
            <a:pPr algn="l"/>
            <a:r>
              <a:rPr lang="en-US" altLang="zh-CN" sz="3200" dirty="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sp>
        <p:nvSpPr>
          <p:cNvPr id="2" name="矩形标注 1"/>
          <p:cNvSpPr/>
          <p:nvPr/>
        </p:nvSpPr>
        <p:spPr>
          <a:xfrm>
            <a:off x="14535627" y="322015"/>
            <a:ext cx="9501265" cy="2655885"/>
          </a:xfrm>
          <a:prstGeom prst="wedgeRectCallout">
            <a:avLst>
              <a:gd name="adj1" fmla="val -31350"/>
              <a:gd name="adj2" fmla="val 125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4000" dirty="0" smtClean="0"/>
              <a:t>for</a:t>
            </a:r>
            <a:r>
              <a:rPr lang="zh-CN" altLang="en-US" sz="4000" dirty="0"/>
              <a:t>循环，</a:t>
            </a:r>
            <a:r>
              <a:rPr lang="en-US" altLang="zh-CN" sz="4000" dirty="0" smtClean="0"/>
              <a:t>tot=2</a:t>
            </a:r>
            <a:r>
              <a:rPr lang="en-US" altLang="zh-CN" sz="4000" baseline="30000" dirty="0" smtClean="0"/>
              <a:t>m</a:t>
            </a:r>
            <a:endParaRPr lang="en-US" altLang="zh-CN" sz="4000" dirty="0" smtClean="0"/>
          </a:p>
          <a:p>
            <a:pPr algn="l"/>
            <a:r>
              <a:rPr lang="en-US" altLang="zh-CN" sz="4000" dirty="0" smtClean="0"/>
              <a:t>for</a:t>
            </a:r>
            <a:r>
              <a:rPr lang="zh-CN" altLang="en-US" sz="4000" dirty="0"/>
              <a:t>循环</a:t>
            </a:r>
            <a:r>
              <a:rPr lang="en-US" altLang="zh-CN" sz="4000" dirty="0"/>
              <a:t>n</a:t>
            </a:r>
            <a:r>
              <a:rPr lang="zh-CN" altLang="en-US" sz="4000" dirty="0"/>
              <a:t>次，总复杂</a:t>
            </a:r>
            <a:r>
              <a:rPr lang="zh-CN" altLang="en-US" sz="4000" dirty="0" smtClean="0"/>
              <a:t>度</a:t>
            </a:r>
            <a:r>
              <a:rPr lang="en-US" altLang="zh-CN" sz="4000" dirty="0" smtClean="0"/>
              <a:t>O(n2</a:t>
            </a:r>
            <a:r>
              <a:rPr lang="en-US" altLang="zh-CN" sz="4000" baseline="30000" dirty="0" smtClean="0"/>
              <a:t>m</a:t>
            </a:r>
            <a:r>
              <a:rPr lang="en-US" altLang="zh-CN" sz="4000" dirty="0" smtClean="0"/>
              <a:t>)</a:t>
            </a:r>
          </a:p>
          <a:p>
            <a:pPr algn="l"/>
            <a:r>
              <a:rPr lang="zh-CN" altLang="en-US" sz="4000" dirty="0" smtClean="0"/>
              <a:t>本题</a:t>
            </a:r>
            <a:r>
              <a:rPr lang="en-US" altLang="zh-CN" sz="4000" dirty="0"/>
              <a:t>n=100</a:t>
            </a:r>
            <a:r>
              <a:rPr lang="zh-CN" altLang="en-US" sz="4000" dirty="0"/>
              <a:t>，</a:t>
            </a:r>
            <a:r>
              <a:rPr lang="en-US" altLang="zh-CN" sz="4000" dirty="0"/>
              <a:t>m=20</a:t>
            </a:r>
            <a:r>
              <a:rPr lang="zh-CN" altLang="en-US" sz="4000" dirty="0"/>
              <a:t>，</a:t>
            </a:r>
            <a:r>
              <a:rPr lang="en-US" altLang="zh-CN" sz="4000" dirty="0"/>
              <a:t>n2</a:t>
            </a:r>
            <a:r>
              <a:rPr lang="en-US" altLang="zh-CN" sz="4000" baseline="30000" dirty="0"/>
              <a:t>m</a:t>
            </a:r>
            <a:r>
              <a:rPr lang="zh-CN" altLang="en-US" sz="4000" dirty="0"/>
              <a:t>约为一亿次。</a:t>
            </a:r>
          </a:p>
        </p:txBody>
      </p:sp>
    </p:spTree>
    <p:custDataLst>
      <p:tags r:id="rId1"/>
    </p:custDataLst>
    <p:extLst>
      <p:ext uri="{BB962C8B-B14F-4D97-AF65-F5344CB8AC3E}">
        <p14:creationId xmlns:p14="http://schemas.microsoft.com/office/powerpoint/2010/main" val="121275383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状态压缩</a:t>
              </a:r>
              <a:r>
                <a:rPr lang="en-US" altLang="zh-CN" sz="5600" b="1" spc="600" dirty="0">
                  <a:solidFill>
                    <a:schemeClr val="bg1"/>
                  </a:solidFill>
                  <a:latin typeface="宋体" panose="02010600030101010101" pitchFamily="2" charset="-122"/>
                  <a:ea typeface="宋体" panose="02010600030101010101" pitchFamily="2" charset="-122"/>
                </a:rPr>
                <a:t>DP</a:t>
              </a:r>
              <a:r>
                <a:rPr lang="zh-CN" altLang="en-US" sz="5600" b="1" spc="600" dirty="0">
                  <a:solidFill>
                    <a:schemeClr val="bg1"/>
                  </a:solidFill>
                  <a:latin typeface="宋体" panose="02010600030101010101" pitchFamily="2" charset="-122"/>
                  <a:ea typeface="宋体" panose="02010600030101010101" pitchFamily="2" charset="-122"/>
                </a:rPr>
                <a:t>的原理</a:t>
              </a:r>
            </a:p>
          </p:txBody>
        </p:sp>
      </p:grpSp>
      <p:sp>
        <p:nvSpPr>
          <p:cNvPr id="10" name="内容占位符 2"/>
          <p:cNvSpPr txBox="1">
            <a:spLocks/>
          </p:cNvSpPr>
          <p:nvPr/>
        </p:nvSpPr>
        <p:spPr>
          <a:xfrm>
            <a:off x="1175657" y="3100903"/>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应用背景：以</a:t>
            </a:r>
            <a:r>
              <a:rPr lang="zh-CN" altLang="en-US" dirty="0"/>
              <a:t>集合为状态，且集合可以用二进制来表示，用二进制的位运算来处理。</a:t>
            </a:r>
          </a:p>
          <a:p>
            <a:pPr>
              <a:lnSpc>
                <a:spcPct val="150000"/>
              </a:lnSpc>
              <a:spcBef>
                <a:spcPts val="0"/>
              </a:spcBef>
            </a:pPr>
            <a:r>
              <a:rPr lang="zh-CN" altLang="en-US" dirty="0"/>
              <a:t>集合问题一般是指数复杂度的，例如：（</a:t>
            </a:r>
            <a:r>
              <a:rPr lang="en-US" altLang="zh-CN" dirty="0"/>
              <a:t>1</a:t>
            </a:r>
            <a:r>
              <a:rPr lang="zh-CN" altLang="en-US" dirty="0"/>
              <a:t>）子集问题，设元素无先后关系，那么共有</a:t>
            </a:r>
            <a:r>
              <a:rPr lang="en-US" altLang="zh-CN" dirty="0"/>
              <a:t>2</a:t>
            </a:r>
            <a:r>
              <a:rPr lang="en-US" altLang="zh-CN" baseline="30000" dirty="0"/>
              <a:t>n</a:t>
            </a:r>
            <a:r>
              <a:rPr lang="zh-CN" altLang="en-US" dirty="0"/>
              <a:t>个子集；（</a:t>
            </a:r>
            <a:r>
              <a:rPr lang="en-US" altLang="zh-CN" dirty="0"/>
              <a:t>2</a:t>
            </a:r>
            <a:r>
              <a:rPr lang="zh-CN" altLang="en-US" dirty="0"/>
              <a:t>）排列问题，对所有元素进行全排列，共有</a:t>
            </a:r>
            <a:r>
              <a:rPr lang="en-US" altLang="zh-CN" dirty="0"/>
              <a:t>n!</a:t>
            </a:r>
            <a:r>
              <a:rPr lang="zh-CN" altLang="en-US" dirty="0"/>
              <a:t>个全排列。</a:t>
            </a:r>
          </a:p>
          <a:p>
            <a:pPr>
              <a:lnSpc>
                <a:spcPct val="150000"/>
              </a:lnSpc>
              <a:spcBef>
                <a:spcPts val="0"/>
              </a:spcBef>
            </a:pPr>
            <a:r>
              <a:rPr lang="zh-CN" altLang="en-US" dirty="0"/>
              <a:t>状态压缩</a:t>
            </a:r>
            <a:r>
              <a:rPr lang="en-US" altLang="zh-CN" dirty="0" smtClean="0"/>
              <a:t>DP</a:t>
            </a:r>
            <a:r>
              <a:rPr lang="zh-CN" altLang="en-US" dirty="0" smtClean="0"/>
              <a:t>：</a:t>
            </a:r>
            <a:r>
              <a:rPr lang="zh-CN" altLang="en-US" dirty="0"/>
              <a:t>集合的状态（子集或排列），如果用二进制表示状态，并用二进制的位运算来遍历和操作，又简单又快。</a:t>
            </a:r>
          </a:p>
        </p:txBody>
      </p:sp>
    </p:spTree>
    <p:custDataLst>
      <p:tags r:id="rId1"/>
    </p:custDataLst>
    <p:extLst>
      <p:ext uri="{BB962C8B-B14F-4D97-AF65-F5344CB8AC3E}">
        <p14:creationId xmlns:p14="http://schemas.microsoft.com/office/powerpoint/2010/main" val="251464963"/>
      </p:ext>
    </p:extLst>
  </p:cSld>
  <p:clrMapOvr>
    <a:masterClrMapping/>
  </p:clrMapOvr>
  <p:transition spd="slow" advClick="0" advTm="1000">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用位运算做集合操作</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graphicFrame>
        <p:nvGraphicFramePr>
          <p:cNvPr id="2" name="表格 1"/>
          <p:cNvGraphicFramePr>
            <a:graphicFrameLocks noGrp="1"/>
          </p:cNvGraphicFramePr>
          <p:nvPr>
            <p:extLst/>
          </p:nvPr>
        </p:nvGraphicFramePr>
        <p:xfrm>
          <a:off x="2151528" y="5082986"/>
          <a:ext cx="19713389" cy="4754880"/>
        </p:xfrm>
        <a:graphic>
          <a:graphicData uri="http://schemas.openxmlformats.org/drawingml/2006/table">
            <a:tbl>
              <a:tblPr>
                <a:tableStyleId>{5C22544A-7EE6-4342-B048-85BDC9FD1C3A}</a:tableStyleId>
              </a:tblPr>
              <a:tblGrid>
                <a:gridCol w="12887434">
                  <a:extLst>
                    <a:ext uri="{9D8B030D-6E8A-4147-A177-3AD203B41FA5}">
                      <a16:colId xmlns:a16="http://schemas.microsoft.com/office/drawing/2014/main" val="1674619643"/>
                    </a:ext>
                  </a:extLst>
                </a:gridCol>
                <a:gridCol w="6825955">
                  <a:extLst>
                    <a:ext uri="{9D8B030D-6E8A-4147-A177-3AD203B41FA5}">
                      <a16:colId xmlns:a16="http://schemas.microsoft.com/office/drawing/2014/main" val="2131988736"/>
                    </a:ext>
                  </a:extLst>
                </a:gridCol>
              </a:tblGrid>
              <a:tr h="718446">
                <a:tc>
                  <a:txBody>
                    <a:bodyPr/>
                    <a:lstStyle/>
                    <a:p>
                      <a:pPr algn="r">
                        <a:lnSpc>
                          <a:spcPct val="150000"/>
                        </a:lnSpc>
                        <a:spcAft>
                          <a:spcPts val="0"/>
                        </a:spcAft>
                      </a:pP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判断</a:t>
                      </a:r>
                      <a:r>
                        <a:rPr lang="en-US" altLang="zh-CN" sz="4800" b="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的第</a:t>
                      </a:r>
                      <a:r>
                        <a:rPr lang="en-US" altLang="zh-CN"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位（从最低位开始数）是否等于</a:t>
                      </a:r>
                      <a:r>
                        <a:rPr lang="en-US" altLang="zh-CN" sz="4800" b="0" dirty="0" smtClean="0">
                          <a:effectLst/>
                          <a:latin typeface="宋体" panose="02010600030101010101" pitchFamily="2" charset="-122"/>
                          <a:ea typeface="宋体" panose="02010600030101010101" pitchFamily="2" charset="-122"/>
                          <a:cs typeface="Times New Roman" panose="02020603050405020304" pitchFamily="18" charset="0"/>
                        </a:rPr>
                        <a:t>1</a:t>
                      </a:r>
                      <a:r>
                        <a:rPr lang="zh-CN" altLang="en-US" sz="4800" b="0" dirty="0" smtClean="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tc>
                  <a:txBody>
                    <a:bodyPr/>
                    <a:lstStyle/>
                    <a:p>
                      <a:pPr algn="l">
                        <a:lnSpc>
                          <a:spcPct val="150000"/>
                        </a:lnSpc>
                        <a:spcAft>
                          <a:spcPts val="0"/>
                        </a:spcAft>
                      </a:pPr>
                      <a:r>
                        <a:rPr lang="en-US" sz="4800" b="0" dirty="0">
                          <a:effectLst/>
                          <a:latin typeface="宋体" panose="02010600030101010101" pitchFamily="2" charset="-122"/>
                          <a:ea typeface="宋体" panose="02010600030101010101" pitchFamily="2" charset="-122"/>
                          <a:cs typeface="Times New Roman" panose="02020603050405020304" pitchFamily="18" charset="0"/>
                        </a:rPr>
                        <a:t>1 &lt;&lt; ( </a:t>
                      </a:r>
                      <a:r>
                        <a:rPr lang="en-US"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en-US" sz="4800" b="0" dirty="0">
                          <a:effectLst/>
                          <a:latin typeface="宋体" panose="02010600030101010101" pitchFamily="2" charset="-122"/>
                          <a:ea typeface="宋体" panose="02010600030101010101" pitchFamily="2" charset="-122"/>
                          <a:cs typeface="Times New Roman" panose="02020603050405020304" pitchFamily="18" charset="0"/>
                        </a:rPr>
                        <a:t> - 1 ) ) &amp; a</a:t>
                      </a:r>
                      <a:endParaRPr 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800398087"/>
                  </a:ext>
                </a:extLst>
              </a:tr>
              <a:tr h="718446">
                <a:tc>
                  <a:txBody>
                    <a:bodyPr/>
                    <a:lstStyle/>
                    <a:p>
                      <a:pPr algn="r">
                        <a:lnSpc>
                          <a:spcPct val="150000"/>
                        </a:lnSpc>
                        <a:spcAft>
                          <a:spcPts val="0"/>
                        </a:spcAft>
                      </a:pP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把</a:t>
                      </a:r>
                      <a:r>
                        <a:rPr lang="en-US" sz="4800" b="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的第</a:t>
                      </a:r>
                      <a:r>
                        <a:rPr lang="en-US"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位改成</a:t>
                      </a:r>
                      <a:r>
                        <a:rPr lang="en-US" altLang="zh-CN" sz="4800" b="0" dirty="0" smtClean="0">
                          <a:effectLst/>
                          <a:latin typeface="宋体" panose="02010600030101010101" pitchFamily="2" charset="-122"/>
                          <a:ea typeface="宋体" panose="02010600030101010101" pitchFamily="2" charset="-122"/>
                          <a:cs typeface="Times New Roman" panose="02020603050405020304" pitchFamily="18" charset="0"/>
                        </a:rPr>
                        <a:t>1</a:t>
                      </a:r>
                      <a:r>
                        <a:rPr lang="zh-CN" altLang="en-US" sz="4800" b="0" dirty="0" smtClean="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tc>
                  <a:txBody>
                    <a:bodyPr/>
                    <a:lstStyle/>
                    <a:p>
                      <a:pPr algn="l">
                        <a:lnSpc>
                          <a:spcPct val="150000"/>
                        </a:lnSpc>
                        <a:spcAft>
                          <a:spcPts val="0"/>
                        </a:spcAft>
                      </a:pPr>
                      <a:r>
                        <a:rPr lang="en-US" sz="4800" b="0" dirty="0">
                          <a:effectLst/>
                          <a:latin typeface="宋体" panose="02010600030101010101" pitchFamily="2" charset="-122"/>
                          <a:ea typeface="宋体" panose="02010600030101010101" pitchFamily="2" charset="-122"/>
                          <a:cs typeface="Times New Roman" panose="02020603050405020304" pitchFamily="18" charset="0"/>
                        </a:rPr>
                        <a:t>a | ( 1&lt;&lt;(i-1) )</a:t>
                      </a:r>
                      <a:endParaRPr 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896637595"/>
                  </a:ext>
                </a:extLst>
              </a:tr>
              <a:tr h="718446">
                <a:tc>
                  <a:txBody>
                    <a:bodyPr/>
                    <a:lstStyle/>
                    <a:p>
                      <a:pPr algn="r">
                        <a:lnSpc>
                          <a:spcPct val="150000"/>
                        </a:lnSpc>
                        <a:spcAft>
                          <a:spcPts val="0"/>
                        </a:spcAft>
                      </a:pP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把</a:t>
                      </a:r>
                      <a:r>
                        <a:rPr lang="en-US" sz="4800" b="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的第</a:t>
                      </a:r>
                      <a:r>
                        <a:rPr lang="en-US"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位改成</a:t>
                      </a:r>
                      <a:r>
                        <a:rPr lang="en-US" altLang="zh-CN" sz="4800" b="0" dirty="0" smtClean="0">
                          <a:effectLst/>
                          <a:latin typeface="宋体" panose="02010600030101010101" pitchFamily="2" charset="-122"/>
                          <a:ea typeface="宋体" panose="02010600030101010101" pitchFamily="2" charset="-122"/>
                          <a:cs typeface="Times New Roman" panose="02020603050405020304" pitchFamily="18" charset="0"/>
                        </a:rPr>
                        <a:t>0</a:t>
                      </a:r>
                      <a:r>
                        <a:rPr lang="zh-CN" altLang="en-US" sz="4800" b="0" dirty="0" smtClean="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tc>
                  <a:txBody>
                    <a:bodyPr/>
                    <a:lstStyle/>
                    <a:p>
                      <a:pPr algn="l">
                        <a:lnSpc>
                          <a:spcPct val="150000"/>
                        </a:lnSpc>
                        <a:spcAft>
                          <a:spcPts val="0"/>
                        </a:spcAft>
                      </a:pPr>
                      <a:r>
                        <a:rPr lang="en-US" sz="4800" b="0" dirty="0">
                          <a:effectLst/>
                          <a:latin typeface="宋体" panose="02010600030101010101" pitchFamily="2" charset="-122"/>
                          <a:ea typeface="宋体" panose="02010600030101010101" pitchFamily="2" charset="-122"/>
                          <a:cs typeface="Times New Roman" panose="02020603050405020304" pitchFamily="18" charset="0"/>
                        </a:rPr>
                        <a:t>a &amp;(~(1&lt;&lt;</a:t>
                      </a:r>
                      <a:r>
                        <a:rPr lang="en-US" sz="4800" b="0" dirty="0" err="1">
                          <a:effectLst/>
                          <a:latin typeface="宋体" panose="02010600030101010101" pitchFamily="2" charset="-122"/>
                          <a:ea typeface="宋体" panose="02010600030101010101" pitchFamily="2" charset="-122"/>
                          <a:cs typeface="Times New Roman" panose="02020603050405020304" pitchFamily="18" charset="0"/>
                        </a:rPr>
                        <a:t>i</a:t>
                      </a:r>
                      <a:r>
                        <a:rPr lang="en-US" sz="4800" b="0" dirty="0">
                          <a:effectLst/>
                          <a:latin typeface="宋体" panose="02010600030101010101" pitchFamily="2" charset="-122"/>
                          <a:ea typeface="宋体" panose="02010600030101010101" pitchFamily="2" charset="-122"/>
                          <a:cs typeface="Times New Roman" panose="02020603050405020304" pitchFamily="18" charset="0"/>
                        </a:rPr>
                        <a:t>) )</a:t>
                      </a:r>
                      <a:endParaRPr 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897332931"/>
                  </a:ext>
                </a:extLst>
              </a:tr>
              <a:tr h="718446">
                <a:tc>
                  <a:txBody>
                    <a:bodyPr/>
                    <a:lstStyle/>
                    <a:p>
                      <a:pPr algn="r">
                        <a:lnSpc>
                          <a:spcPct val="150000"/>
                        </a:lnSpc>
                        <a:spcAft>
                          <a:spcPts val="0"/>
                        </a:spcAft>
                      </a:pP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把</a:t>
                      </a:r>
                      <a:r>
                        <a:rPr lang="en-US" altLang="zh-CN" sz="4800" b="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sz="4800" b="0" dirty="0">
                          <a:effectLst/>
                          <a:latin typeface="宋体" panose="02010600030101010101" pitchFamily="2" charset="-122"/>
                          <a:ea typeface="宋体" panose="02010600030101010101" pitchFamily="2" charset="-122"/>
                          <a:cs typeface="Times New Roman" panose="02020603050405020304" pitchFamily="18" charset="0"/>
                        </a:rPr>
                        <a:t>的最后一个</a:t>
                      </a:r>
                      <a:r>
                        <a:rPr lang="en-US" altLang="zh-CN" sz="4800" b="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sz="4800" b="0" dirty="0" smtClean="0">
                          <a:effectLst/>
                          <a:latin typeface="宋体" panose="02010600030101010101" pitchFamily="2" charset="-122"/>
                          <a:ea typeface="宋体" panose="02010600030101010101" pitchFamily="2" charset="-122"/>
                          <a:cs typeface="Times New Roman" panose="02020603050405020304" pitchFamily="18" charset="0"/>
                        </a:rPr>
                        <a:t>去掉：</a:t>
                      </a:r>
                      <a:endParaRPr lang="zh-CN" alt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tc>
                  <a:txBody>
                    <a:bodyPr/>
                    <a:lstStyle/>
                    <a:p>
                      <a:pPr algn="l">
                        <a:lnSpc>
                          <a:spcPct val="150000"/>
                        </a:lnSpc>
                        <a:spcAft>
                          <a:spcPts val="0"/>
                        </a:spcAft>
                      </a:pPr>
                      <a:r>
                        <a:rPr lang="en-US" sz="4800" b="0" dirty="0">
                          <a:effectLst/>
                          <a:latin typeface="宋体" panose="02010600030101010101" pitchFamily="2" charset="-122"/>
                          <a:ea typeface="宋体" panose="02010600030101010101" pitchFamily="2" charset="-122"/>
                          <a:cs typeface="Times New Roman" panose="02020603050405020304" pitchFamily="18" charset="0"/>
                        </a:rPr>
                        <a:t>a &amp; (a-1)</a:t>
                      </a:r>
                      <a:endParaRPr lang="en-US" sz="5400" b="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530641124"/>
                  </a:ext>
                </a:extLst>
              </a:tr>
            </a:tbl>
          </a:graphicData>
        </a:graphic>
      </p:graphicFrame>
    </p:spTree>
    <p:custDataLst>
      <p:tags r:id="rId1"/>
    </p:custDataLst>
    <p:extLst>
      <p:ext uri="{BB962C8B-B14F-4D97-AF65-F5344CB8AC3E}">
        <p14:creationId xmlns:p14="http://schemas.microsoft.com/office/powerpoint/2010/main" val="3159560501"/>
      </p:ext>
    </p:extLst>
  </p:cSld>
  <p:clrMapOvr>
    <a:masterClrMapping/>
  </p:clrMapOvr>
  <p:transition spd="slow" advClick="0" advTm="1000">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8715398" y="-1258560"/>
            <a:ext cx="10771771" cy="1906793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5500915" y="3520260"/>
            <a:ext cx="21561584" cy="9510296"/>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 = 213, b = 45;            //a = 1101 0101, b = 0010 1101</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 &amp; b = %d\</a:t>
            </a:r>
            <a:r>
              <a:rPr lang="en-US" altLang="zh-CN" sz="3600" dirty="0" err="1">
                <a:solidFill>
                  <a:schemeClr val="tx1"/>
                </a:solidFill>
                <a:latin typeface="宋体" panose="02010600030101010101" pitchFamily="2" charset="-122"/>
                <a:ea typeface="宋体" panose="02010600030101010101" pitchFamily="2" charset="-122"/>
              </a:rPr>
              <a:t>n",a</a:t>
            </a:r>
            <a:r>
              <a:rPr lang="en-US" altLang="zh-CN" sz="3600" dirty="0">
                <a:solidFill>
                  <a:schemeClr val="tx1"/>
                </a:solidFill>
                <a:latin typeface="宋体" panose="02010600030101010101" pitchFamily="2" charset="-122"/>
                <a:ea typeface="宋体" panose="02010600030101010101" pitchFamily="2" charset="-122"/>
              </a:rPr>
              <a:t> &amp; b);   // AND  =  5,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0001 0101</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 | b = %d\</a:t>
            </a:r>
            <a:r>
              <a:rPr lang="en-US" altLang="zh-CN" sz="3600" dirty="0" err="1">
                <a:solidFill>
                  <a:schemeClr val="tx1"/>
                </a:solidFill>
                <a:latin typeface="宋体" panose="02010600030101010101" pitchFamily="2" charset="-122"/>
                <a:ea typeface="宋体" panose="02010600030101010101" pitchFamily="2" charset="-122"/>
              </a:rPr>
              <a:t>n",a</a:t>
            </a:r>
            <a:r>
              <a:rPr lang="en-US" altLang="zh-CN" sz="3600" dirty="0">
                <a:solidFill>
                  <a:schemeClr val="tx1"/>
                </a:solidFill>
                <a:latin typeface="宋体" panose="02010600030101010101" pitchFamily="2" charset="-122"/>
                <a:ea typeface="宋体" panose="02010600030101010101" pitchFamily="2" charset="-122"/>
              </a:rPr>
              <a:t> | b);   // OR   = 253,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1111 1101</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 ^ b = %d\</a:t>
            </a:r>
            <a:r>
              <a:rPr lang="en-US" altLang="zh-CN" sz="3600" dirty="0" err="1">
                <a:solidFill>
                  <a:schemeClr val="tx1"/>
                </a:solidFill>
                <a:latin typeface="宋体" panose="02010600030101010101" pitchFamily="2" charset="-122"/>
                <a:ea typeface="宋体" panose="02010600030101010101" pitchFamily="2" charset="-122"/>
              </a:rPr>
              <a:t>n",a</a:t>
            </a:r>
            <a:r>
              <a:rPr lang="en-US" altLang="zh-CN" sz="3600" dirty="0">
                <a:solidFill>
                  <a:schemeClr val="tx1"/>
                </a:solidFill>
                <a:latin typeface="宋体" panose="02010600030101010101" pitchFamily="2" charset="-122"/>
                <a:ea typeface="宋体" panose="02010600030101010101" pitchFamily="2" charset="-122"/>
              </a:rPr>
              <a:t> ^ b);   // XOR  = 248,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1100 1100</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 &lt;&lt; 2 = %d\</a:t>
            </a:r>
            <a:r>
              <a:rPr lang="en-US" altLang="zh-CN" sz="3600" dirty="0" err="1">
                <a:solidFill>
                  <a:schemeClr val="tx1"/>
                </a:solidFill>
                <a:latin typeface="宋体" panose="02010600030101010101" pitchFamily="2" charset="-122"/>
                <a:ea typeface="宋体" panose="02010600030101010101" pitchFamily="2" charset="-122"/>
              </a:rPr>
              <a:t>n",a</a:t>
            </a:r>
            <a:r>
              <a:rPr lang="en-US" altLang="zh-CN" sz="3600" dirty="0">
                <a:solidFill>
                  <a:schemeClr val="tx1"/>
                </a:solidFill>
                <a:latin typeface="宋体" panose="02010600030101010101" pitchFamily="2" charset="-122"/>
                <a:ea typeface="宋体" panose="02010600030101010101" pitchFamily="2" charset="-122"/>
              </a:rPr>
              <a:t> &lt;&lt; 2); // a*4  = 852,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0011 0101 0100</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 &gt;&gt; 2 = %d\</a:t>
            </a:r>
            <a:r>
              <a:rPr lang="en-US" altLang="zh-CN" sz="3600" dirty="0" err="1">
                <a:solidFill>
                  <a:schemeClr val="tx1"/>
                </a:solidFill>
                <a:latin typeface="宋体" panose="02010600030101010101" pitchFamily="2" charset="-122"/>
                <a:ea typeface="宋体" panose="02010600030101010101" pitchFamily="2" charset="-122"/>
              </a:rPr>
              <a:t>n",a</a:t>
            </a:r>
            <a:r>
              <a:rPr lang="en-US" altLang="zh-CN" sz="3600" dirty="0">
                <a:solidFill>
                  <a:schemeClr val="tx1"/>
                </a:solidFill>
                <a:latin typeface="宋体" panose="02010600030101010101" pitchFamily="2" charset="-122"/>
                <a:ea typeface="宋体" panose="02010600030101010101" pitchFamily="2" charset="-122"/>
              </a:rPr>
              <a:t> &gt;&gt; 2); // a/4  =  53,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0011 0101</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5;                      //(1)a</a:t>
            </a:r>
            <a:r>
              <a:rPr lang="zh-CN" altLang="en-US" sz="3600" dirty="0">
                <a:solidFill>
                  <a:schemeClr val="tx1"/>
                </a:solidFill>
                <a:latin typeface="宋体" panose="02010600030101010101" pitchFamily="2" charset="-122"/>
                <a:ea typeface="宋体" panose="02010600030101010101" pitchFamily="2" charset="-122"/>
              </a:rPr>
              <a:t>的第</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位是否为</a:t>
            </a:r>
            <a:r>
              <a:rPr lang="en-US" altLang="zh-CN" sz="3600" dirty="0">
                <a:solidFill>
                  <a:schemeClr val="tx1"/>
                </a:solidFill>
                <a:latin typeface="宋体" panose="02010600030101010101" pitchFamily="2" charset="-122"/>
                <a:ea typeface="宋体" panose="02010600030101010101" pitchFamily="2" charset="-122"/>
              </a:rPr>
              <a:t>1</a:t>
            </a:r>
          </a:p>
          <a:p>
            <a:pPr algn="l"/>
            <a:r>
              <a:rPr lang="en-US" altLang="zh-CN" sz="3600" dirty="0">
                <a:solidFill>
                  <a:schemeClr val="tx1"/>
                </a:solidFill>
                <a:latin typeface="宋体" panose="02010600030101010101" pitchFamily="2" charset="-122"/>
                <a:ea typeface="宋体" panose="02010600030101010101" pitchFamily="2" charset="-122"/>
              </a:rPr>
              <a:t>    if((1 &lt;&lt; (i-1)) &amp; a)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("a[%d]=%d\n",i,1);  //a</a:t>
            </a:r>
            <a:r>
              <a:rPr lang="zh-CN" altLang="en-US" sz="3600" dirty="0">
                <a:solidFill>
                  <a:schemeClr val="tx1"/>
                </a:solidFill>
                <a:latin typeface="宋体" panose="02010600030101010101" pitchFamily="2" charset="-122"/>
                <a:ea typeface="宋体" panose="02010600030101010101" pitchFamily="2" charset="-122"/>
              </a:rPr>
              <a:t>的第</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位是</a:t>
            </a:r>
            <a:r>
              <a:rPr lang="en-US" altLang="zh-CN" sz="3600" dirty="0">
                <a:solidFill>
                  <a:schemeClr val="tx1"/>
                </a:solidFill>
                <a:latin typeface="宋体" panose="02010600030101010101" pitchFamily="2" charset="-122"/>
                <a:ea typeface="宋体" panose="02010600030101010101" pitchFamily="2" charset="-122"/>
              </a:rPr>
              <a:t>1 </a:t>
            </a:r>
          </a:p>
          <a:p>
            <a:pPr algn="l"/>
            <a:r>
              <a:rPr lang="en-US" altLang="zh-CN" sz="3600" dirty="0">
                <a:solidFill>
                  <a:schemeClr val="tx1"/>
                </a:solidFill>
                <a:latin typeface="宋体" panose="02010600030101010101" pitchFamily="2" charset="-122"/>
                <a:ea typeface="宋体" panose="02010600030101010101" pitchFamily="2" charset="-122"/>
              </a:rPr>
              <a:t>    else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("a[%d]=%d\n",i,0);  //a</a:t>
            </a:r>
            <a:r>
              <a:rPr lang="zh-CN" altLang="en-US" sz="3600" dirty="0">
                <a:solidFill>
                  <a:schemeClr val="tx1"/>
                </a:solidFill>
                <a:latin typeface="宋体" panose="02010600030101010101" pitchFamily="2" charset="-122"/>
                <a:ea typeface="宋体" panose="02010600030101010101" pitchFamily="2" charset="-122"/>
              </a:rPr>
              <a:t>的第</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位是</a:t>
            </a:r>
            <a:r>
              <a:rPr lang="en-US" altLang="zh-CN" sz="3600" dirty="0">
                <a:solidFill>
                  <a:schemeClr val="tx1"/>
                </a:solidFill>
                <a:latin typeface="宋体" panose="02010600030101010101" pitchFamily="2" charset="-122"/>
                <a:ea typeface="宋体" panose="02010600030101010101" pitchFamily="2" charset="-122"/>
              </a:rPr>
              <a:t>0</a:t>
            </a:r>
          </a:p>
          <a:p>
            <a:pPr algn="l"/>
            <a:r>
              <a:rPr lang="en-US" altLang="zh-CN" sz="3600" dirty="0">
                <a:solidFill>
                  <a:schemeClr val="tx1"/>
                </a:solidFill>
                <a:latin typeface="宋体" panose="02010600030101010101" pitchFamily="2" charset="-122"/>
                <a:ea typeface="宋体" panose="02010600030101010101" pitchFamily="2" charset="-122"/>
              </a:rPr>
              <a:t>    a = 43,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5;                  //(2)</a:t>
            </a:r>
            <a:r>
              <a:rPr lang="zh-CN" altLang="en-US" sz="3600" dirty="0">
                <a:solidFill>
                  <a:schemeClr val="tx1"/>
                </a:solidFill>
                <a:latin typeface="宋体" panose="02010600030101010101" pitchFamily="2" charset="-122"/>
                <a:ea typeface="宋体" panose="02010600030101010101" pitchFamily="2" charset="-122"/>
              </a:rPr>
              <a:t>把</a:t>
            </a:r>
            <a:r>
              <a:rPr lang="en-US" altLang="zh-CN" sz="3600" dirty="0">
                <a:solidFill>
                  <a:schemeClr val="tx1"/>
                </a:solidFill>
                <a:latin typeface="宋体" panose="02010600030101010101" pitchFamily="2" charset="-122"/>
                <a:ea typeface="宋体" panose="02010600030101010101" pitchFamily="2" charset="-122"/>
              </a:rPr>
              <a:t>a</a:t>
            </a:r>
            <a:r>
              <a:rPr lang="zh-CN" altLang="en-US" sz="3600" dirty="0">
                <a:solidFill>
                  <a:schemeClr val="tx1"/>
                </a:solidFill>
                <a:latin typeface="宋体" panose="02010600030101010101" pitchFamily="2" charset="-122"/>
                <a:ea typeface="宋体" panose="02010600030101010101" pitchFamily="2" charset="-122"/>
              </a:rPr>
              <a:t>的第</a:t>
            </a:r>
            <a:r>
              <a:rPr lang="en-US" altLang="zh-CN" sz="3600" dirty="0" err="1">
                <a:solidFill>
                  <a:schemeClr val="tx1"/>
                </a:solidFill>
                <a:latin typeface="宋体" panose="02010600030101010101" pitchFamily="2" charset="-122"/>
                <a:ea typeface="宋体" panose="02010600030101010101" pitchFamily="2" charset="-122"/>
              </a:rPr>
              <a:t>i</a:t>
            </a:r>
            <a:r>
              <a:rPr lang="zh-CN" altLang="en-US" sz="3600" dirty="0">
                <a:solidFill>
                  <a:schemeClr val="tx1"/>
                </a:solidFill>
                <a:latin typeface="宋体" panose="02010600030101010101" pitchFamily="2" charset="-122"/>
                <a:ea typeface="宋体" panose="02010600030101010101" pitchFamily="2" charset="-122"/>
              </a:rPr>
              <a:t>位改成</a:t>
            </a:r>
            <a:r>
              <a:rPr lang="en-US" altLang="zh-CN" sz="3600" dirty="0">
                <a:solidFill>
                  <a:schemeClr val="tx1"/>
                </a:solidFill>
                <a:latin typeface="宋体" panose="02010600030101010101" pitchFamily="2" charset="-122"/>
                <a:ea typeface="宋体" panose="02010600030101010101" pitchFamily="2" charset="-122"/>
              </a:rPr>
              <a:t>1</a:t>
            </a:r>
            <a:r>
              <a:rPr lang="zh-CN" altLang="en-US" sz="3600" dirty="0">
                <a:solidFill>
                  <a:schemeClr val="tx1"/>
                </a:solidFill>
                <a:latin typeface="宋体" panose="02010600030101010101" pitchFamily="2" charset="-122"/>
                <a:ea typeface="宋体" panose="02010600030101010101" pitchFamily="2" charset="-122"/>
              </a:rPr>
              <a:t>。</a:t>
            </a:r>
            <a:r>
              <a:rPr lang="en-US" altLang="zh-CN" sz="3600" dirty="0">
                <a:solidFill>
                  <a:schemeClr val="tx1"/>
                </a:solidFill>
                <a:latin typeface="宋体" panose="02010600030101010101" pitchFamily="2" charset="-122"/>
                <a:ea typeface="宋体" panose="02010600030101010101" pitchFamily="2" charset="-122"/>
              </a:rPr>
              <a:t>a = 0010 1011</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("a=%d\</a:t>
            </a:r>
            <a:r>
              <a:rPr lang="en-US" altLang="zh-CN" sz="3600" dirty="0" err="1">
                <a:solidFill>
                  <a:schemeClr val="tx1"/>
                </a:solidFill>
                <a:latin typeface="宋体" panose="02010600030101010101" pitchFamily="2" charset="-122"/>
                <a:ea typeface="宋体" panose="02010600030101010101" pitchFamily="2" charset="-122"/>
              </a:rPr>
              <a:t>n",a</a:t>
            </a:r>
            <a:r>
              <a:rPr lang="en-US" altLang="zh-CN" sz="3600" dirty="0">
                <a:solidFill>
                  <a:schemeClr val="tx1"/>
                </a:solidFill>
                <a:latin typeface="宋体" panose="02010600030101010101" pitchFamily="2" charset="-122"/>
                <a:ea typeface="宋体" panose="02010600030101010101" pitchFamily="2" charset="-122"/>
              </a:rPr>
              <a:t> | (1&lt;&lt;(i-1))); //a=59,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0011 1011</a:t>
            </a:r>
          </a:p>
          <a:p>
            <a:pPr algn="l"/>
            <a:r>
              <a:rPr lang="en-US" altLang="zh-CN" sz="3600" dirty="0">
                <a:solidFill>
                  <a:schemeClr val="tx1"/>
                </a:solidFill>
                <a:latin typeface="宋体" panose="02010600030101010101" pitchFamily="2" charset="-122"/>
                <a:ea typeface="宋体" panose="02010600030101010101" pitchFamily="2" charset="-122"/>
              </a:rPr>
              <a:t>    a = 242;                        //(3)</a:t>
            </a:r>
            <a:r>
              <a:rPr lang="zh-CN" altLang="en-US" sz="3600" dirty="0">
                <a:solidFill>
                  <a:schemeClr val="tx1"/>
                </a:solidFill>
                <a:latin typeface="宋体" panose="02010600030101010101" pitchFamily="2" charset="-122"/>
                <a:ea typeface="宋体" panose="02010600030101010101" pitchFamily="2" charset="-122"/>
              </a:rPr>
              <a:t>把</a:t>
            </a:r>
            <a:r>
              <a:rPr lang="en-US" altLang="zh-CN" sz="3600" dirty="0">
                <a:solidFill>
                  <a:schemeClr val="tx1"/>
                </a:solidFill>
                <a:latin typeface="宋体" panose="02010600030101010101" pitchFamily="2" charset="-122"/>
                <a:ea typeface="宋体" panose="02010600030101010101" pitchFamily="2" charset="-122"/>
              </a:rPr>
              <a:t>a</a:t>
            </a:r>
            <a:r>
              <a:rPr lang="zh-CN" altLang="en-US" sz="3600" dirty="0">
                <a:solidFill>
                  <a:schemeClr val="tx1"/>
                </a:solidFill>
                <a:latin typeface="宋体" panose="02010600030101010101" pitchFamily="2" charset="-122"/>
                <a:ea typeface="宋体" panose="02010600030101010101" pitchFamily="2" charset="-122"/>
              </a:rPr>
              <a:t>最后的</a:t>
            </a:r>
            <a:r>
              <a:rPr lang="en-US" altLang="zh-CN" sz="3600" dirty="0">
                <a:solidFill>
                  <a:schemeClr val="tx1"/>
                </a:solidFill>
                <a:latin typeface="宋体" panose="02010600030101010101" pitchFamily="2" charset="-122"/>
                <a:ea typeface="宋体" panose="02010600030101010101" pitchFamily="2" charset="-122"/>
              </a:rPr>
              <a:t>1</a:t>
            </a:r>
            <a:r>
              <a:rPr lang="zh-CN" altLang="en-US" sz="3600" dirty="0">
                <a:solidFill>
                  <a:schemeClr val="tx1"/>
                </a:solidFill>
                <a:latin typeface="宋体" panose="02010600030101010101" pitchFamily="2" charset="-122"/>
                <a:ea typeface="宋体" panose="02010600030101010101" pitchFamily="2" charset="-122"/>
              </a:rPr>
              <a:t>去掉。  </a:t>
            </a:r>
            <a:r>
              <a:rPr lang="en-US" altLang="zh-CN" sz="3600" dirty="0">
                <a:solidFill>
                  <a:schemeClr val="tx1"/>
                </a:solidFill>
                <a:latin typeface="宋体" panose="02010600030101010101" pitchFamily="2" charset="-122"/>
                <a:ea typeface="宋体" panose="02010600030101010101" pitchFamily="2" charset="-122"/>
              </a:rPr>
              <a:t>a = 1111 0010</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("a=%d\n", a &amp; (a-1));     //</a:t>
            </a:r>
            <a:r>
              <a:rPr lang="zh-CN" altLang="en-US" sz="3600" dirty="0">
                <a:solidFill>
                  <a:schemeClr val="tx1"/>
                </a:solidFill>
                <a:latin typeface="宋体" panose="02010600030101010101" pitchFamily="2" charset="-122"/>
                <a:ea typeface="宋体" panose="02010600030101010101" pitchFamily="2" charset="-122"/>
              </a:rPr>
              <a:t>去掉最后的</a:t>
            </a:r>
            <a:r>
              <a:rPr lang="en-US" altLang="zh-CN" sz="3600" dirty="0">
                <a:solidFill>
                  <a:schemeClr val="tx1"/>
                </a:solidFill>
                <a:latin typeface="宋体" panose="02010600030101010101" pitchFamily="2" charset="-122"/>
                <a:ea typeface="宋体" panose="02010600030101010101" pitchFamily="2" charset="-122"/>
              </a:rPr>
              <a:t>1</a:t>
            </a:r>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=240, </a:t>
            </a:r>
            <a:r>
              <a:rPr lang="zh-CN" altLang="en-US" sz="3600" dirty="0">
                <a:solidFill>
                  <a:schemeClr val="tx1"/>
                </a:solidFill>
                <a:latin typeface="宋体" panose="02010600030101010101" pitchFamily="2" charset="-122"/>
                <a:ea typeface="宋体" panose="02010600030101010101" pitchFamily="2" charset="-122"/>
              </a:rPr>
              <a:t>二进制</a:t>
            </a:r>
            <a:r>
              <a:rPr lang="en-US" altLang="zh-CN" sz="3600" dirty="0">
                <a:solidFill>
                  <a:schemeClr val="tx1"/>
                </a:solidFill>
                <a:latin typeface="宋体" panose="02010600030101010101" pitchFamily="2" charset="-122"/>
                <a:ea typeface="宋体" panose="02010600030101010101" pitchFamily="2" charset="-122"/>
              </a:rPr>
              <a:t>1111 0000</a:t>
            </a:r>
          </a:p>
          <a:p>
            <a:pPr algn="l"/>
            <a:r>
              <a:rPr lang="en-US" altLang="zh-CN" sz="3600" dirty="0">
                <a:solidFill>
                  <a:schemeClr val="tx1"/>
                </a:solidFill>
                <a:latin typeface="宋体" panose="02010600030101010101" pitchFamily="2" charset="-122"/>
                <a:ea typeface="宋体" panose="02010600030101010101" pitchFamily="2" charset="-122"/>
              </a:rPr>
              <a:t>    return 0;    </a:t>
            </a:r>
          </a:p>
          <a:p>
            <a:pPr algn="l"/>
            <a:r>
              <a:rPr lang="en-US" altLang="zh-CN" sz="3600" dirty="0">
                <a:solidFill>
                  <a:schemeClr val="tx1"/>
                </a:solidFill>
                <a:latin typeface="宋体" panose="02010600030101010101" pitchFamily="2" charset="-122"/>
                <a:ea typeface="宋体" panose="02010600030101010101" pitchFamily="2" charset="-122"/>
              </a:rPr>
              <a:t>}</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位运算</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220798869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例题：</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矩阵计数 </a:t>
              </a:r>
              <a:r>
                <a:rPr lang="en-US" altLang="zh-CN" sz="5600" b="1" spc="600" dirty="0">
                  <a:solidFill>
                    <a:schemeClr val="bg1"/>
                  </a:solidFill>
                  <a:latin typeface="宋体" panose="02010600030101010101" pitchFamily="2" charset="-122"/>
                  <a:ea typeface="宋体" panose="02010600030101010101" pitchFamily="2" charset="-122"/>
                </a:rPr>
                <a:t>2019</a:t>
              </a:r>
              <a:r>
                <a:rPr lang="zh-CN" altLang="en-US" sz="5600" b="1" spc="600" dirty="0">
                  <a:solidFill>
                    <a:schemeClr val="bg1"/>
                  </a:solidFill>
                  <a:latin typeface="宋体" panose="02010600030101010101" pitchFamily="2" charset="-122"/>
                  <a:ea typeface="宋体" panose="02010600030101010101" pitchFamily="2" charset="-122"/>
                </a:rPr>
                <a:t>年第十届国赛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246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176761" y="3801059"/>
            <a:ext cx="21489790" cy="6853689"/>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题目描述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一个</a:t>
            </a:r>
            <a:r>
              <a:rPr lang="en-US" altLang="zh-CN" dirty="0">
                <a:latin typeface="Times New Roman" panose="02020603050405020304" pitchFamily="18" charset="0"/>
                <a:cs typeface="Times New Roman" panose="02020603050405020304" pitchFamily="18" charset="0"/>
              </a:rPr>
              <a:t>N×M</a:t>
            </a:r>
            <a:r>
              <a:rPr lang="zh-CN" altLang="en-US" dirty="0">
                <a:latin typeface="Times New Roman" panose="02020603050405020304" pitchFamily="18" charset="0"/>
                <a:cs typeface="Times New Roman" panose="02020603050405020304" pitchFamily="18" charset="0"/>
              </a:rPr>
              <a:t>的方格矩阵，每一个方格中包含一个字符 </a:t>
            </a:r>
            <a:r>
              <a:rPr lang="en-US" altLang="zh-CN" dirty="0">
                <a:latin typeface="Times New Roman" panose="02020603050405020304" pitchFamily="18" charset="0"/>
                <a:cs typeface="Times New Roman" panose="02020603050405020304" pitchFamily="18" charset="0"/>
              </a:rPr>
              <a:t>O </a:t>
            </a:r>
            <a:r>
              <a:rPr lang="zh-CN" altLang="en-US" dirty="0">
                <a:latin typeface="Times New Roman" panose="02020603050405020304" pitchFamily="18" charset="0"/>
                <a:cs typeface="Times New Roman" panose="02020603050405020304" pitchFamily="18" charset="0"/>
              </a:rPr>
              <a:t>或者字符 </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。要求矩阵中不存在连续一行 </a:t>
            </a: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个 </a:t>
            </a:r>
            <a:r>
              <a:rPr lang="en-US" altLang="zh-CN" dirty="0">
                <a:latin typeface="Times New Roman" panose="02020603050405020304" pitchFamily="18" charset="0"/>
                <a:cs typeface="Times New Roman" panose="02020603050405020304" pitchFamily="18" charset="0"/>
              </a:rPr>
              <a:t>X </a:t>
            </a:r>
            <a:r>
              <a:rPr lang="zh-CN" altLang="en-US" dirty="0">
                <a:latin typeface="Times New Roman" panose="02020603050405020304" pitchFamily="18" charset="0"/>
                <a:cs typeface="Times New Roman" panose="02020603050405020304" pitchFamily="18" charset="0"/>
              </a:rPr>
              <a:t>或者连续一列 </a:t>
            </a: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个 </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。问这样的矩阵一共有多少种？</a:t>
            </a:r>
          </a:p>
          <a:p>
            <a:pPr marL="0" indent="0">
              <a:lnSpc>
                <a:spcPct val="150000"/>
              </a:lnSpc>
              <a:spcBef>
                <a:spcPts val="0"/>
              </a:spcBef>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输入描述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输入一行包含两个整数 </a:t>
            </a:r>
            <a:r>
              <a:rPr lang="en-US" altLang="zh-CN" dirty="0">
                <a:latin typeface="Times New Roman" panose="02020603050405020304" pitchFamily="18" charset="0"/>
                <a:cs typeface="Times New Roman" panose="02020603050405020304" pitchFamily="18" charset="0"/>
              </a:rPr>
              <a:t>N, M (1≤N</a:t>
            </a:r>
            <a:r>
              <a:rPr lang="en-US" altLang="zh-CN" dirty="0" smtClean="0">
                <a:latin typeface="Times New Roman" panose="02020603050405020304" pitchFamily="18" charset="0"/>
                <a:cs typeface="Times New Roman" panose="02020603050405020304" pitchFamily="18" charset="0"/>
              </a:rPr>
              <a:t>, M</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a:t>
            </a:r>
          </a:p>
          <a:p>
            <a:pPr marL="0" indent="0">
              <a:lnSpc>
                <a:spcPct val="150000"/>
              </a:lnSpc>
              <a:spcBef>
                <a:spcPts val="0"/>
              </a:spcBef>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输出描述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输出一个整数代表答案。</a:t>
            </a:r>
          </a:p>
        </p:txBody>
      </p:sp>
    </p:spTree>
    <p:custDataLst>
      <p:tags r:id="rId1"/>
    </p:custDataLst>
    <p:extLst>
      <p:ext uri="{BB962C8B-B14F-4D97-AF65-F5344CB8AC3E}">
        <p14:creationId xmlns:p14="http://schemas.microsoft.com/office/powerpoint/2010/main" val="2638725174"/>
      </p:ext>
    </p:extLst>
  </p:cSld>
  <p:clrMapOvr>
    <a:masterClrMapping/>
  </p:clrMapOvr>
  <p:transition spd="slow" advClick="0" advTm="1000">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状态压缩</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215414" y="3291960"/>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t>很</a:t>
            </a:r>
            <a:r>
              <a:rPr lang="zh-CN" altLang="en-US" sz="4400" dirty="0"/>
              <a:t>直接的状态压缩</a:t>
            </a:r>
            <a:r>
              <a:rPr lang="en-US" altLang="zh-CN" sz="4400" dirty="0" smtClean="0"/>
              <a:t>DP</a:t>
            </a:r>
            <a:r>
              <a:rPr lang="zh-CN" altLang="en-US" sz="4400" dirty="0" smtClean="0"/>
              <a:t>。</a:t>
            </a:r>
            <a:endParaRPr lang="zh-CN" altLang="en-US" sz="4400" dirty="0"/>
          </a:p>
          <a:p>
            <a:pPr>
              <a:lnSpc>
                <a:spcPct val="150000"/>
              </a:lnSpc>
              <a:spcBef>
                <a:spcPts val="0"/>
              </a:spcBef>
            </a:pPr>
            <a:r>
              <a:rPr lang="zh-CN" altLang="en-US" sz="4400" dirty="0" smtClean="0"/>
              <a:t>把</a:t>
            </a:r>
            <a:r>
              <a:rPr lang="zh-CN" altLang="en-US" sz="4400" dirty="0"/>
              <a:t>方格中的字符‘</a:t>
            </a:r>
            <a:r>
              <a:rPr lang="en-US" altLang="zh-CN" sz="4400" dirty="0"/>
              <a:t>0’</a:t>
            </a:r>
            <a:r>
              <a:rPr lang="zh-CN" altLang="en-US" sz="4400" dirty="0"/>
              <a:t>看成数字</a:t>
            </a:r>
            <a:r>
              <a:rPr lang="en-US" altLang="zh-CN" sz="4400" dirty="0"/>
              <a:t>0</a:t>
            </a:r>
            <a:r>
              <a:rPr lang="zh-CN" altLang="en-US" sz="4400" dirty="0"/>
              <a:t>，字符‘</a:t>
            </a:r>
            <a:r>
              <a:rPr lang="en-US" altLang="zh-CN" sz="4400" dirty="0"/>
              <a:t>X’</a:t>
            </a:r>
            <a:r>
              <a:rPr lang="zh-CN" altLang="en-US" sz="4400" dirty="0"/>
              <a:t>看成数字</a:t>
            </a:r>
            <a:r>
              <a:rPr lang="en-US" altLang="zh-CN" sz="4400" dirty="0"/>
              <a:t>1</a:t>
            </a:r>
            <a:r>
              <a:rPr lang="zh-CN" altLang="en-US" sz="4400" dirty="0" smtClean="0"/>
              <a:t>。</a:t>
            </a:r>
            <a:endParaRPr lang="en-US" altLang="zh-CN" sz="4400" dirty="0" smtClean="0"/>
          </a:p>
          <a:p>
            <a:pPr>
              <a:lnSpc>
                <a:spcPct val="150000"/>
              </a:lnSpc>
              <a:spcBef>
                <a:spcPts val="0"/>
              </a:spcBef>
            </a:pPr>
            <a:r>
              <a:rPr lang="zh-CN" altLang="en-US" sz="4400" dirty="0" smtClean="0"/>
              <a:t>把</a:t>
            </a:r>
            <a:r>
              <a:rPr lang="zh-CN" altLang="en-US" sz="4400" dirty="0"/>
              <a:t>每一行看成一个</a:t>
            </a:r>
            <a:r>
              <a:rPr lang="en-US" altLang="zh-CN" sz="4400" dirty="0"/>
              <a:t>m</a:t>
            </a:r>
            <a:r>
              <a:rPr lang="zh-CN" altLang="en-US" sz="4400" dirty="0"/>
              <a:t>位的二进制数，例如一行字符“</a:t>
            </a:r>
            <a:r>
              <a:rPr lang="en-US" altLang="zh-CN" sz="4400" dirty="0"/>
              <a:t>00X0X”</a:t>
            </a:r>
            <a:r>
              <a:rPr lang="zh-CN" altLang="en-US" sz="4400" dirty="0"/>
              <a:t>对应二进制数“</a:t>
            </a:r>
            <a:r>
              <a:rPr lang="en-US" altLang="zh-CN" sz="4400" dirty="0"/>
              <a:t>00101”</a:t>
            </a:r>
            <a:r>
              <a:rPr lang="zh-CN" altLang="en-US" sz="4400" dirty="0"/>
              <a:t>。</a:t>
            </a:r>
          </a:p>
          <a:p>
            <a:pPr>
              <a:lnSpc>
                <a:spcPct val="150000"/>
              </a:lnSpc>
              <a:spcBef>
                <a:spcPts val="0"/>
              </a:spcBef>
            </a:pPr>
            <a:endParaRPr lang="en-US" altLang="zh-CN" sz="4400" dirty="0" smtClean="0"/>
          </a:p>
          <a:p>
            <a:pPr>
              <a:lnSpc>
                <a:spcPct val="150000"/>
              </a:lnSpc>
              <a:spcBef>
                <a:spcPts val="0"/>
              </a:spcBef>
            </a:pPr>
            <a:r>
              <a:rPr lang="zh-CN" altLang="en-US" sz="4400" dirty="0" smtClean="0"/>
              <a:t>一行</a:t>
            </a:r>
            <a:r>
              <a:rPr lang="zh-CN" altLang="en-US" sz="4400" dirty="0"/>
              <a:t>数字有</a:t>
            </a:r>
            <a:r>
              <a:rPr lang="en-US" altLang="zh-CN" sz="4400" dirty="0"/>
              <a:t>2</a:t>
            </a:r>
            <a:r>
              <a:rPr lang="en-US" altLang="zh-CN" sz="4400" baseline="30000" dirty="0"/>
              <a:t>m</a:t>
            </a:r>
            <a:r>
              <a:rPr lang="zh-CN" altLang="en-US" sz="4400" dirty="0"/>
              <a:t>种情况，即范围</a:t>
            </a:r>
            <a:r>
              <a:rPr lang="en-US" altLang="zh-CN" sz="4400" dirty="0"/>
              <a:t>[0, 1&lt;&lt;m)</a:t>
            </a:r>
            <a:r>
              <a:rPr lang="zh-CN" altLang="en-US" sz="4400" dirty="0"/>
              <a:t>内的数字。这些数字里面只有部分数字符合要求，把这些数存进一个数组 </a:t>
            </a:r>
            <a:r>
              <a:rPr lang="en-US" altLang="zh-CN" sz="4400" dirty="0"/>
              <a:t>row[]</a:t>
            </a:r>
            <a:r>
              <a:rPr lang="zh-CN" altLang="en-US" sz="4400" dirty="0" smtClean="0"/>
              <a:t>。</a:t>
            </a:r>
            <a:endParaRPr lang="en-US" altLang="zh-CN" sz="4400" dirty="0" smtClean="0"/>
          </a:p>
          <a:p>
            <a:pPr>
              <a:lnSpc>
                <a:spcPct val="150000"/>
              </a:lnSpc>
              <a:spcBef>
                <a:spcPts val="0"/>
              </a:spcBef>
            </a:pPr>
            <a:r>
              <a:rPr lang="zh-CN" altLang="en-US" sz="4400" dirty="0" smtClean="0"/>
              <a:t>要求：这个</a:t>
            </a:r>
            <a:r>
              <a:rPr lang="zh-CN" altLang="en-US" sz="4400" dirty="0"/>
              <a:t>数字中没有连续的</a:t>
            </a:r>
            <a:r>
              <a:rPr lang="en-US" altLang="zh-CN" sz="4400" dirty="0"/>
              <a:t>3</a:t>
            </a:r>
            <a:r>
              <a:rPr lang="zh-CN" altLang="en-US" sz="4400" dirty="0"/>
              <a:t>个</a:t>
            </a:r>
            <a:r>
              <a:rPr lang="en-US" altLang="zh-CN" sz="4400" dirty="0"/>
              <a:t>1</a:t>
            </a:r>
            <a:r>
              <a:rPr lang="zh-CN" altLang="en-US" sz="4400" dirty="0"/>
              <a:t>。一个符合要求的数就是这一行的一个合法状态</a:t>
            </a:r>
            <a:r>
              <a:rPr lang="zh-CN" altLang="en-US" sz="4400" dirty="0" smtClean="0"/>
              <a:t>。</a:t>
            </a:r>
            <a:endParaRPr lang="zh-CN" altLang="en-US" sz="4400" dirty="0"/>
          </a:p>
        </p:txBody>
      </p:sp>
    </p:spTree>
    <p:custDataLst>
      <p:tags r:id="rId1"/>
    </p:custDataLst>
    <p:extLst>
      <p:ext uri="{BB962C8B-B14F-4D97-AF65-F5344CB8AC3E}">
        <p14:creationId xmlns:p14="http://schemas.microsoft.com/office/powerpoint/2010/main" val="284728633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状态压缩</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632857" y="2973908"/>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定义</a:t>
            </a:r>
            <a:r>
              <a:rPr lang="zh-CN" altLang="en-US" sz="4400" dirty="0">
                <a:latin typeface="Times New Roman" panose="02020603050405020304" pitchFamily="18" charset="0"/>
                <a:cs typeface="Times New Roman" panose="02020603050405020304" pitchFamily="18" charset="0"/>
              </a:rPr>
              <a:t>状态</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][j][k</a:t>
            </a:r>
            <a:r>
              <a:rPr lang="en-US" altLang="zh-CN" sz="4400" dirty="0" smtClean="0">
                <a:latin typeface="Times New Roman" panose="02020603050405020304" pitchFamily="18" charset="0"/>
                <a:cs typeface="Times New Roman" panose="02020603050405020304" pitchFamily="18" charset="0"/>
              </a:rPr>
              <a:t>]</a:t>
            </a:r>
            <a:r>
              <a:rPr lang="zh-CN" altLang="en-US" sz="4400" dirty="0" smtClean="0">
                <a:latin typeface="Times New Roman" panose="02020603050405020304" pitchFamily="18" charset="0"/>
                <a:cs typeface="Times New Roman" panose="02020603050405020304" pitchFamily="18" charset="0"/>
              </a:rPr>
              <a:t>：第</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行的合法状态为</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，前一行的合法状态为</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时，符合条件的矩阵有多少个。</a:t>
            </a:r>
          </a:p>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连续</a:t>
            </a:r>
            <a:r>
              <a:rPr lang="en-US" altLang="zh-CN" sz="4400" dirty="0">
                <a:latin typeface="Times New Roman" panose="02020603050405020304" pitchFamily="18" charset="0"/>
                <a:cs typeface="Times New Roman" panose="02020603050405020304" pitchFamily="18" charset="0"/>
              </a:rPr>
              <a:t>3</a:t>
            </a:r>
            <a:r>
              <a:rPr lang="zh-CN" altLang="en-US" sz="4400" dirty="0">
                <a:latin typeface="Times New Roman" panose="02020603050405020304" pitchFamily="18" charset="0"/>
                <a:cs typeface="Times New Roman" panose="02020603050405020304" pitchFamily="18" charset="0"/>
              </a:rPr>
              <a:t>行的</a:t>
            </a:r>
            <a:r>
              <a:rPr lang="zh-CN" altLang="en-US" sz="4400" dirty="0" smtClean="0">
                <a:latin typeface="Times New Roman" panose="02020603050405020304" pitchFamily="18" charset="0"/>
                <a:cs typeface="Times New Roman" panose="02020603050405020304" pitchFamily="18" charset="0"/>
              </a:rPr>
              <a:t>情况：</a:t>
            </a:r>
            <a:r>
              <a:rPr lang="zh-CN" altLang="en-US" sz="4400" dirty="0">
                <a:latin typeface="Times New Roman" panose="02020603050405020304" pitchFamily="18" charset="0"/>
                <a:cs typeface="Times New Roman" panose="02020603050405020304" pitchFamily="18" charset="0"/>
              </a:rPr>
              <a:t>设第</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行状态为 </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，前一行状态为</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，再前面一行状态为</a:t>
            </a:r>
            <a:r>
              <a:rPr lang="en-US" altLang="zh-CN" sz="4400" dirty="0">
                <a:latin typeface="Times New Roman" panose="02020603050405020304" pitchFamily="18" charset="0"/>
                <a:cs typeface="Times New Roman" panose="02020603050405020304" pitchFamily="18" charset="0"/>
              </a:rPr>
              <a:t>p</a:t>
            </a:r>
            <a:r>
              <a:rPr lang="zh-CN" altLang="en-US" sz="4400" dirty="0">
                <a:latin typeface="Times New Roman" panose="02020603050405020304" pitchFamily="18" charset="0"/>
                <a:cs typeface="Times New Roman" panose="02020603050405020304" pitchFamily="18" charset="0"/>
              </a:rPr>
              <a:t>，那么</a:t>
            </a:r>
            <a:r>
              <a:rPr lang="en-US" altLang="zh-CN" sz="4400" dirty="0">
                <a:latin typeface="Times New Roman" panose="02020603050405020304" pitchFamily="18" charset="0"/>
                <a:cs typeface="Times New Roman" panose="02020603050405020304" pitchFamily="18" charset="0"/>
              </a:rPr>
              <a:t>j &amp; k &amp; p</a:t>
            </a:r>
            <a:r>
              <a:rPr lang="zh-CN" altLang="en-US" sz="4400" dirty="0">
                <a:latin typeface="Times New Roman" panose="02020603050405020304" pitchFamily="18" charset="0"/>
                <a:cs typeface="Times New Roman" panose="02020603050405020304" pitchFamily="18" charset="0"/>
              </a:rPr>
              <a:t>等于</a:t>
            </a:r>
            <a:r>
              <a:rPr lang="en-US" altLang="zh-CN" sz="4400" dirty="0">
                <a:latin typeface="Times New Roman" panose="02020603050405020304" pitchFamily="18" charset="0"/>
                <a:cs typeface="Times New Roman" panose="02020603050405020304" pitchFamily="18" charset="0"/>
              </a:rPr>
              <a:t>0</a:t>
            </a:r>
            <a:r>
              <a:rPr lang="zh-CN" altLang="en-US" sz="4400" dirty="0">
                <a:latin typeface="Times New Roman" panose="02020603050405020304" pitchFamily="18" charset="0"/>
                <a:cs typeface="Times New Roman" panose="02020603050405020304" pitchFamily="18" charset="0"/>
              </a:rPr>
              <a:t>，说明这</a:t>
            </a:r>
            <a:r>
              <a:rPr lang="en-US" altLang="zh-CN" sz="4400" dirty="0">
                <a:latin typeface="Times New Roman" panose="02020603050405020304" pitchFamily="18" charset="0"/>
                <a:cs typeface="Times New Roman" panose="02020603050405020304" pitchFamily="18" charset="0"/>
              </a:rPr>
              <a:t>3</a:t>
            </a:r>
            <a:r>
              <a:rPr lang="zh-CN" altLang="en-US" sz="4400" dirty="0">
                <a:latin typeface="Times New Roman" panose="02020603050405020304" pitchFamily="18" charset="0"/>
                <a:cs typeface="Times New Roman" panose="02020603050405020304" pitchFamily="18" charset="0"/>
              </a:rPr>
              <a:t>行没有一列上是</a:t>
            </a:r>
            <a:r>
              <a:rPr lang="en-US" altLang="zh-CN" sz="4400" dirty="0">
                <a:latin typeface="Times New Roman" panose="02020603050405020304" pitchFamily="18" charset="0"/>
                <a:cs typeface="Times New Roman" panose="02020603050405020304" pitchFamily="18" charset="0"/>
              </a:rPr>
              <a:t>3</a:t>
            </a:r>
            <a:r>
              <a:rPr lang="zh-CN" altLang="en-US" sz="4400" dirty="0">
                <a:latin typeface="Times New Roman" panose="02020603050405020304" pitchFamily="18" charset="0"/>
                <a:cs typeface="Times New Roman" panose="02020603050405020304" pitchFamily="18" charset="0"/>
              </a:rPr>
              <a:t>个</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。这</a:t>
            </a:r>
            <a:r>
              <a:rPr lang="en-US" altLang="zh-CN" sz="4400" dirty="0">
                <a:latin typeface="Times New Roman" panose="02020603050405020304" pitchFamily="18" charset="0"/>
                <a:cs typeface="Times New Roman" panose="02020603050405020304" pitchFamily="18" charset="0"/>
              </a:rPr>
              <a:t>3</a:t>
            </a:r>
            <a:r>
              <a:rPr lang="zh-CN" altLang="en-US" sz="4400" dirty="0">
                <a:latin typeface="Times New Roman" panose="02020603050405020304" pitchFamily="18" charset="0"/>
                <a:cs typeface="Times New Roman" panose="02020603050405020304" pitchFamily="18" charset="0"/>
              </a:rPr>
              <a:t>行是一种合法状态。</a:t>
            </a:r>
          </a:p>
          <a:p>
            <a:pPr>
              <a:lnSpc>
                <a:spcPct val="150000"/>
              </a:lnSpc>
              <a:spcBef>
                <a:spcPts val="0"/>
              </a:spcBef>
            </a:pPr>
            <a:r>
              <a:rPr lang="zh-CN" altLang="en-US" sz="4400" dirty="0" smtClean="0">
                <a:latin typeface="Times New Roman" panose="02020603050405020304" pitchFamily="18" charset="0"/>
                <a:cs typeface="Times New Roman" panose="02020603050405020304" pitchFamily="18" charset="0"/>
              </a:rPr>
              <a:t>状态</a:t>
            </a:r>
            <a:r>
              <a:rPr lang="zh-CN" altLang="en-US" sz="4400" dirty="0">
                <a:latin typeface="Times New Roman" panose="02020603050405020304" pitchFamily="18" charset="0"/>
                <a:cs typeface="Times New Roman" panose="02020603050405020304" pitchFamily="18" charset="0"/>
              </a:rPr>
              <a:t>的递</a:t>
            </a:r>
            <a:r>
              <a:rPr lang="zh-CN" altLang="en-US" sz="4400" dirty="0" smtClean="0">
                <a:latin typeface="Times New Roman" panose="02020603050405020304" pitchFamily="18" charset="0"/>
                <a:cs typeface="Times New Roman" panose="02020603050405020304" pitchFamily="18" charset="0"/>
              </a:rPr>
              <a:t>推：</a:t>
            </a:r>
            <a:endParaRPr lang="en-US" altLang="zh-CN" sz="4400" dirty="0" smtClean="0">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4400" dirty="0">
                <a:latin typeface="Times New Roman" panose="02020603050405020304" pitchFamily="18" charset="0"/>
                <a:cs typeface="Times New Roman" panose="02020603050405020304" pitchFamily="18" charset="0"/>
              </a:rPr>
              <a:t>	if j &amp; k &amp; p == 0: </a:t>
            </a:r>
            <a:endParaRPr lang="en-US" altLang="zh-CN" sz="4400" dirty="0" smtClean="0">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4400" dirty="0">
                <a:latin typeface="Times New Roman" panose="02020603050405020304" pitchFamily="18" charset="0"/>
                <a:cs typeface="Times New Roman" panose="02020603050405020304" pitchFamily="18" charset="0"/>
              </a:rPr>
              <a:t> </a:t>
            </a:r>
            <a:r>
              <a:rPr lang="en-US" altLang="zh-CN" sz="4400" dirty="0" smtClean="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 - 1][k][p]</a:t>
            </a:r>
          </a:p>
        </p:txBody>
      </p:sp>
    </p:spTree>
    <p:custDataLst>
      <p:tags r:id="rId1"/>
    </p:custDataLst>
    <p:extLst>
      <p:ext uri="{BB962C8B-B14F-4D97-AF65-F5344CB8AC3E}">
        <p14:creationId xmlns:p14="http://schemas.microsoft.com/office/powerpoint/2010/main" val="22451111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5334793" y="6737350"/>
            <a:ext cx="10362407" cy="4943534"/>
          </a:xfrm>
          <a:prstGeom prst="rect">
            <a:avLst/>
          </a:prstGeom>
        </p:spPr>
      </p:pic>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81906" y="2793881"/>
            <a:ext cx="20324762" cy="2554545"/>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smtClean="0">
                <a:latin typeface="宋体" panose="02010600030101010101" pitchFamily="2" charset="-122"/>
                <a:ea typeface="宋体" panose="02010600030101010101" pitchFamily="2" charset="-122"/>
              </a:rPr>
              <a:t>例</a:t>
            </a:r>
            <a:r>
              <a:rPr lang="zh-CN" altLang="en-US" sz="4000" dirty="0" smtClean="0">
                <a:latin typeface="宋体" panose="02010600030101010101" pitchFamily="2" charset="-122"/>
              </a:rPr>
              <a:t>：</a:t>
            </a:r>
            <a:r>
              <a:rPr lang="zh-CN" altLang="en-US" sz="4000" dirty="0" smtClean="0">
                <a:latin typeface="宋体" panose="02010600030101010101" pitchFamily="2" charset="-122"/>
                <a:ea typeface="宋体" panose="02010600030101010101" pitchFamily="2" charset="-122"/>
              </a:rPr>
              <a:t>有</a:t>
            </a:r>
            <a:r>
              <a:rPr lang="en-US" altLang="zh-CN" sz="4000" dirty="0">
                <a:latin typeface="Times New Roman" panose="02020603050405020304" pitchFamily="18" charset="0"/>
                <a:ea typeface="宋体" panose="02010600030101010101" pitchFamily="2" charset="-122"/>
              </a:rPr>
              <a:t>5</a:t>
            </a:r>
            <a:r>
              <a:rPr lang="zh-CN" altLang="en-US" sz="4000" dirty="0">
                <a:latin typeface="宋体" panose="02010600030101010101" pitchFamily="2" charset="-122"/>
                <a:ea typeface="宋体" panose="02010600030101010101" pitchFamily="2" charset="-122"/>
              </a:rPr>
              <a:t>个物品</a:t>
            </a:r>
            <a:r>
              <a:rPr lang="zh-CN" altLang="en-US" sz="4000" dirty="0" smtClean="0">
                <a:latin typeface="宋体" panose="02010600030101010101" pitchFamily="2" charset="-122"/>
                <a:ea typeface="宋体" panose="02010600030101010101" pitchFamily="2" charset="-122"/>
              </a:rPr>
              <a:t>，重量</a:t>
            </a:r>
            <a:r>
              <a:rPr lang="zh-CN" altLang="en-US" sz="4000" dirty="0">
                <a:latin typeface="宋体" panose="02010600030101010101" pitchFamily="2" charset="-122"/>
                <a:ea typeface="宋体" panose="02010600030101010101" pitchFamily="2" charset="-122"/>
              </a:rPr>
              <a:t>分别是</a:t>
            </a:r>
            <a:r>
              <a:rPr lang="en-US" altLang="zh-CN" sz="4000" dirty="0">
                <a:latin typeface="Times New Roman" panose="02020603050405020304" pitchFamily="18" charset="0"/>
                <a:ea typeface="宋体" panose="02010600030101010101" pitchFamily="2" charset="-122"/>
              </a:rPr>
              <a:t>{2, 2, 6, 5, 4}</a:t>
            </a:r>
            <a:r>
              <a:rPr lang="zh-CN" altLang="en-US" sz="4000" dirty="0">
                <a:latin typeface="宋体" panose="02010600030101010101" pitchFamily="2" charset="-122"/>
                <a:ea typeface="宋体" panose="02010600030101010101" pitchFamily="2" charset="-122"/>
              </a:rPr>
              <a:t>，价值分别为</a:t>
            </a:r>
            <a:r>
              <a:rPr lang="en-US" altLang="zh-CN" sz="4000" dirty="0">
                <a:latin typeface="Times New Roman" panose="02020603050405020304" pitchFamily="18" charset="0"/>
                <a:ea typeface="宋体" panose="02010600030101010101" pitchFamily="2" charset="-122"/>
              </a:rPr>
              <a:t>{6, 3, 5, 4, 6}</a:t>
            </a:r>
            <a:r>
              <a:rPr lang="zh-CN" altLang="en-US" sz="4000" dirty="0">
                <a:latin typeface="宋体" panose="02010600030101010101" pitchFamily="2" charset="-122"/>
                <a:ea typeface="宋体" panose="02010600030101010101" pitchFamily="2" charset="-122"/>
              </a:rPr>
              <a:t>，背包的容量为</a:t>
            </a:r>
            <a:r>
              <a:rPr lang="en-US" altLang="zh-CN" sz="4000" dirty="0">
                <a:latin typeface="Times New Roman" panose="02020603050405020304" pitchFamily="18" charset="0"/>
                <a:ea typeface="宋体" panose="02010600030101010101" pitchFamily="2" charset="-122"/>
              </a:rPr>
              <a:t>10</a:t>
            </a:r>
            <a:r>
              <a:rPr lang="zh-CN" altLang="en-US" sz="4000" dirty="0" smtClean="0">
                <a:latin typeface="宋体" panose="02010600030101010101" pitchFamily="2" charset="-122"/>
                <a:ea typeface="宋体" panose="02010600030101010101" pitchFamily="2" charset="-122"/>
              </a:rPr>
              <a:t>。</a:t>
            </a:r>
            <a:endParaRPr lang="en-US" altLang="zh-CN" sz="4000" dirty="0" smtClean="0">
              <a:latin typeface="宋体" panose="02010600030101010101" pitchFamily="2" charset="-122"/>
              <a:ea typeface="宋体" panose="02010600030101010101" pitchFamily="2" charset="-122"/>
            </a:endParaRPr>
          </a:p>
          <a:p>
            <a:pPr eaLnBrk="0" hangingPunct="0">
              <a:spcBef>
                <a:spcPct val="50000"/>
              </a:spcBef>
            </a:pPr>
            <a:r>
              <a:rPr lang="zh-CN" altLang="en-US" sz="4000" dirty="0" smtClean="0">
                <a:latin typeface="宋体" panose="02010600030101010101" pitchFamily="2" charset="-122"/>
              </a:rPr>
              <a:t>定义一</a:t>
            </a:r>
            <a:r>
              <a:rPr lang="zh-CN" altLang="en-US" sz="4000" dirty="0">
                <a:latin typeface="宋体" panose="02010600030101010101" pitchFamily="2" charset="-122"/>
              </a:rPr>
              <a:t>个</a:t>
            </a:r>
            <a:r>
              <a:rPr lang="en-US" altLang="zh-CN" sz="4000" dirty="0">
                <a:latin typeface="Times New Roman" panose="02020603050405020304" pitchFamily="18" charset="0"/>
              </a:rPr>
              <a:t>(n+1)</a:t>
            </a:r>
            <a:r>
              <a:rPr lang="en-US" altLang="zh-CN" sz="4000" dirty="0">
                <a:latin typeface="宋体" panose="02010600030101010101" pitchFamily="2" charset="-122"/>
              </a:rPr>
              <a:t>×</a:t>
            </a:r>
            <a:r>
              <a:rPr lang="en-US" altLang="zh-CN" sz="4000" dirty="0">
                <a:latin typeface="Times New Roman" panose="02020603050405020304" pitchFamily="18" charset="0"/>
              </a:rPr>
              <a:t>(C+1)</a:t>
            </a:r>
            <a:r>
              <a:rPr lang="zh-CN" altLang="en-US" sz="4000" dirty="0">
                <a:latin typeface="宋体" panose="02010600030101010101" pitchFamily="2" charset="-122"/>
              </a:rPr>
              <a:t>的二维表</a:t>
            </a:r>
            <a:r>
              <a:rPr lang="en-US" altLang="zh-CN" sz="4000" dirty="0" err="1">
                <a:latin typeface="Times New Roman" panose="02020603050405020304" pitchFamily="18" charset="0"/>
              </a:rPr>
              <a:t>dp</a:t>
            </a:r>
            <a:r>
              <a:rPr lang="en-US" altLang="zh-CN" sz="4000" dirty="0" smtClean="0">
                <a:latin typeface="Times New Roman" panose="02020603050405020304" pitchFamily="18" charset="0"/>
              </a:rPr>
              <a:t>[][]</a:t>
            </a:r>
            <a:endParaRPr lang="en-US" altLang="zh-CN" sz="4000" dirty="0" smtClean="0">
              <a:latin typeface="宋体" panose="02010600030101010101" pitchFamily="2" charset="-122"/>
            </a:endParaRPr>
          </a:p>
          <a:p>
            <a:pPr eaLnBrk="0" hangingPunct="0">
              <a:spcBef>
                <a:spcPct val="50000"/>
              </a:spcBef>
            </a:pPr>
            <a:r>
              <a:rPr lang="en-US" altLang="zh-CN" sz="4000" dirty="0" err="1" smtClean="0">
                <a:latin typeface="Times New Roman" panose="02020603050405020304" pitchFamily="18" charset="0"/>
              </a:rPr>
              <a:t>dp</a:t>
            </a:r>
            <a:r>
              <a:rPr lang="en-US" altLang="zh-CN" sz="4000" dirty="0" smtClean="0">
                <a:latin typeface="Times New Roman" panose="02020603050405020304" pitchFamily="18" charset="0"/>
              </a:rPr>
              <a:t>[</a:t>
            </a:r>
            <a:r>
              <a:rPr lang="en-US" altLang="zh-CN" sz="4000" dirty="0" err="1" smtClean="0">
                <a:latin typeface="Times New Roman" panose="02020603050405020304" pitchFamily="18" charset="0"/>
              </a:rPr>
              <a:t>i</a:t>
            </a:r>
            <a:r>
              <a:rPr lang="en-US" altLang="zh-CN" sz="4000" dirty="0">
                <a:latin typeface="Times New Roman" panose="02020603050405020304" pitchFamily="18" charset="0"/>
              </a:rPr>
              <a:t>][j]</a:t>
            </a:r>
            <a:r>
              <a:rPr lang="zh-CN" altLang="en-US" sz="4000" dirty="0">
                <a:latin typeface="宋体" panose="02010600030101010101" pitchFamily="2" charset="-122"/>
              </a:rPr>
              <a:t>表示把前</a:t>
            </a:r>
            <a:r>
              <a:rPr lang="en-US" altLang="zh-CN" sz="4000" dirty="0" err="1">
                <a:latin typeface="Times New Roman" panose="02020603050405020304" pitchFamily="18" charset="0"/>
              </a:rPr>
              <a:t>i</a:t>
            </a:r>
            <a:r>
              <a:rPr lang="zh-CN" altLang="en-US" sz="4000" dirty="0">
                <a:latin typeface="宋体" panose="02010600030101010101" pitchFamily="2" charset="-122"/>
              </a:rPr>
              <a:t>个物品装入容量为</a:t>
            </a:r>
            <a:r>
              <a:rPr lang="en-US" altLang="zh-CN" sz="4000" dirty="0">
                <a:latin typeface="Times New Roman" panose="02020603050405020304" pitchFamily="18" charset="0"/>
              </a:rPr>
              <a:t>j</a:t>
            </a:r>
            <a:r>
              <a:rPr lang="zh-CN" altLang="en-US" sz="4000" dirty="0">
                <a:latin typeface="宋体" panose="02010600030101010101" pitchFamily="2" charset="-122"/>
              </a:rPr>
              <a:t>的背包中获得的最大价值。</a:t>
            </a:r>
            <a:r>
              <a:rPr lang="zh-CN" altLang="en-US" sz="4000" dirty="0">
                <a:latin typeface="Times New Roman" panose="02020603050405020304" pitchFamily="18" charset="0"/>
              </a:rPr>
              <a:t> </a:t>
            </a:r>
            <a:endParaRPr lang="zh-CN" altLang="en-US" sz="4000" dirty="0">
              <a:latin typeface="Times New Roman" panose="02020603050405020304" pitchFamily="18" charset="0"/>
              <a:ea typeface="宋体" panose="02010600030101010101" pitchFamily="2" charset="-122"/>
            </a:endParaRPr>
          </a:p>
        </p:txBody>
      </p:sp>
      <p:sp>
        <p:nvSpPr>
          <p:cNvPr id="158" name="直接连接符 157"/>
          <p:cNvSpPr/>
          <p:nvPr/>
        </p:nvSpPr>
        <p:spPr>
          <a:xfrm>
            <a:off x="2802835" y="5348426"/>
            <a:ext cx="5426766" cy="2563122"/>
          </a:xfrm>
          <a:prstGeom prst="line">
            <a:avLst/>
          </a:prstGeom>
          <a:ln w="76200" cap="flat" cmpd="sng">
            <a:solidFill>
              <a:srgbClr val="CC0000"/>
            </a:solidFill>
            <a:prstDash val="solid"/>
            <a:round/>
            <a:headEnd type="none" w="med" len="med"/>
            <a:tailEnd type="triangle" w="med" len="med"/>
          </a:ln>
        </p:spPr>
      </p:sp>
    </p:spTree>
    <p:custDataLst>
      <p:tags r:id="rId1"/>
    </p:custDataLst>
    <p:extLst>
      <p:ext uri="{BB962C8B-B14F-4D97-AF65-F5344CB8AC3E}">
        <p14:creationId xmlns:p14="http://schemas.microsoft.com/office/powerpoint/2010/main" val="3214191532"/>
      </p:ext>
    </p:extLst>
  </p:cSld>
  <p:clrMapOvr>
    <a:masterClrMapping/>
  </p:clrMapOvr>
  <p:transition spd="slow" advClick="0" advTm="1000">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898653" y="-2132853"/>
            <a:ext cx="13715999" cy="17981708"/>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934200" y="880563"/>
            <a:ext cx="16134977" cy="23237130"/>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 &lt;bits/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N=6;</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M=6;</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row[M];   //</a:t>
            </a:r>
            <a:r>
              <a:rPr lang="zh-CN" altLang="en-US" sz="3200" dirty="0">
                <a:solidFill>
                  <a:schemeClr val="tx1"/>
                </a:solidFill>
                <a:latin typeface="宋体" panose="02010600030101010101" pitchFamily="2" charset="-122"/>
                <a:ea typeface="宋体" panose="02010600030101010101" pitchFamily="2" charset="-122"/>
              </a:rPr>
              <a:t>记录合法的一行</a:t>
            </a:r>
          </a:p>
          <a:p>
            <a:pPr algn="l"/>
            <a:r>
              <a:rPr lang="en-US" altLang="zh-CN" sz="3200" dirty="0">
                <a:solidFill>
                  <a:srgbClr val="FF0000"/>
                </a:solidFill>
                <a:latin typeface="宋体" panose="02010600030101010101" pitchFamily="2" charset="-122"/>
                <a:ea typeface="宋体" panose="02010600030101010101" pitchFamily="2" charset="-122"/>
              </a:rPr>
              <a:t>bool check(</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x) {    //x</a:t>
            </a:r>
            <a:r>
              <a:rPr lang="zh-CN" altLang="en-US" sz="3200" dirty="0">
                <a:solidFill>
                  <a:srgbClr val="FF0000"/>
                </a:solidFill>
                <a:latin typeface="宋体" panose="02010600030101010101" pitchFamily="2" charset="-122"/>
                <a:ea typeface="宋体" panose="02010600030101010101" pitchFamily="2" charset="-122"/>
              </a:rPr>
              <a:t>种是不是有连续</a:t>
            </a:r>
            <a:r>
              <a:rPr lang="en-US" altLang="zh-CN" sz="3200" dirty="0">
                <a:solidFill>
                  <a:srgbClr val="FF0000"/>
                </a:solidFill>
                <a:latin typeface="宋体" panose="02010600030101010101" pitchFamily="2" charset="-122"/>
                <a:ea typeface="宋体" panose="02010600030101010101" pitchFamily="2" charset="-122"/>
              </a:rPr>
              <a:t>3</a:t>
            </a:r>
            <a:r>
              <a:rPr lang="zh-CN" altLang="en-US" sz="3200" dirty="0">
                <a:solidFill>
                  <a:srgbClr val="FF0000"/>
                </a:solidFill>
                <a:latin typeface="宋体" panose="02010600030101010101" pitchFamily="2" charset="-122"/>
                <a:ea typeface="宋体" panose="02010600030101010101" pitchFamily="2" charset="-122"/>
              </a:rPr>
              <a:t>个</a:t>
            </a:r>
            <a:r>
              <a:rPr lang="en-US" altLang="zh-CN" sz="3200" dirty="0">
                <a:solidFill>
                  <a:srgbClr val="FF0000"/>
                </a:solidFill>
                <a:latin typeface="宋体" panose="02010600030101010101" pitchFamily="2" charset="-122"/>
                <a:ea typeface="宋体" panose="02010600030101010101" pitchFamily="2" charset="-122"/>
              </a:rPr>
              <a:t>1</a:t>
            </a:r>
          </a:p>
          <a:p>
            <a:pPr algn="l"/>
            <a:r>
              <a:rPr lang="en-US" altLang="zh-CN" sz="3200" dirty="0" smtClean="0">
                <a:solidFill>
                  <a:srgbClr val="FF0000"/>
                </a:solidFill>
                <a:latin typeface="宋体" panose="02010600030101010101" pitchFamily="2" charset="-122"/>
                <a:ea typeface="宋体" panose="02010600030101010101" pitchFamily="2" charset="-122"/>
              </a:rPr>
              <a:t>     </a:t>
            </a:r>
            <a:r>
              <a:rPr lang="en-US" altLang="zh-CN" sz="3200" dirty="0" err="1" smtClean="0">
                <a:solidFill>
                  <a:srgbClr val="FF0000"/>
                </a:solidFill>
                <a:latin typeface="宋体" panose="02010600030101010101" pitchFamily="2" charset="-122"/>
                <a:ea typeface="宋体" panose="02010600030101010101" pitchFamily="2" charset="-122"/>
              </a:rPr>
              <a:t>int</a:t>
            </a:r>
            <a:r>
              <a:rPr lang="en-US" altLang="zh-CN" sz="3200" dirty="0" smtClean="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num</a:t>
            </a:r>
            <a:r>
              <a:rPr lang="en-US" altLang="zh-CN" sz="3200" dirty="0">
                <a:solidFill>
                  <a:srgbClr val="FF0000"/>
                </a:solidFill>
                <a:latin typeface="宋体" panose="02010600030101010101" pitchFamily="2" charset="-122"/>
                <a:ea typeface="宋体" panose="02010600030101010101" pitchFamily="2" charset="-122"/>
              </a:rPr>
              <a:t> = 0;</a:t>
            </a:r>
          </a:p>
          <a:p>
            <a:pPr algn="l"/>
            <a:r>
              <a:rPr lang="en-US" altLang="zh-CN" sz="3200" dirty="0" smtClean="0">
                <a:solidFill>
                  <a:srgbClr val="FF0000"/>
                </a:solidFill>
                <a:latin typeface="宋体" panose="02010600030101010101" pitchFamily="2" charset="-122"/>
                <a:ea typeface="宋体" panose="02010600030101010101" pitchFamily="2" charset="-122"/>
              </a:rPr>
              <a:t>     while </a:t>
            </a:r>
            <a:r>
              <a:rPr lang="en-US" altLang="zh-CN" sz="3200" dirty="0">
                <a:solidFill>
                  <a:srgbClr val="FF0000"/>
                </a:solidFill>
                <a:latin typeface="宋体" panose="02010600030101010101" pitchFamily="2" charset="-122"/>
                <a:ea typeface="宋体" panose="02010600030101010101" pitchFamily="2" charset="-122"/>
              </a:rPr>
              <a:t>(x &gt; 0) {</a:t>
            </a:r>
          </a:p>
          <a:p>
            <a:pPr algn="l"/>
            <a:r>
              <a:rPr lang="en-US" altLang="zh-CN" sz="3200" dirty="0">
                <a:solidFill>
                  <a:srgbClr val="FF0000"/>
                </a:solidFill>
                <a:latin typeface="宋体" panose="02010600030101010101" pitchFamily="2" charset="-122"/>
                <a:ea typeface="宋体" panose="02010600030101010101" pitchFamily="2" charset="-122"/>
              </a:rPr>
              <a:t>	if ((x &amp; 1) == 1)	</a:t>
            </a:r>
            <a:r>
              <a:rPr lang="en-US" altLang="zh-CN" sz="3200" dirty="0" err="1">
                <a:solidFill>
                  <a:srgbClr val="FF0000"/>
                </a:solidFill>
                <a:latin typeface="宋体" panose="02010600030101010101" pitchFamily="2" charset="-122"/>
                <a:ea typeface="宋体" panose="02010600030101010101" pitchFamily="2" charset="-122"/>
              </a:rPr>
              <a:t>num</a:t>
            </a:r>
            <a:r>
              <a:rPr lang="en-US" altLang="zh-CN" sz="3200" dirty="0">
                <a:solidFill>
                  <a:srgbClr val="FF0000"/>
                </a:solidFill>
                <a:latin typeface="宋体" panose="02010600030101010101" pitchFamily="2" charset="-122"/>
                <a:ea typeface="宋体" panose="02010600030101010101" pitchFamily="2" charset="-122"/>
              </a:rPr>
              <a:t>++;</a:t>
            </a:r>
          </a:p>
          <a:p>
            <a:pPr algn="l"/>
            <a:r>
              <a:rPr lang="en-US" altLang="zh-CN" sz="3200" dirty="0">
                <a:solidFill>
                  <a:srgbClr val="FF0000"/>
                </a:solidFill>
                <a:latin typeface="宋体" panose="02010600030101010101" pitchFamily="2" charset="-122"/>
                <a:ea typeface="宋体" panose="02010600030101010101" pitchFamily="2" charset="-122"/>
              </a:rPr>
              <a:t>	else  	</a:t>
            </a:r>
            <a:r>
              <a:rPr lang="en-US" altLang="zh-CN" sz="3200" dirty="0" smtClean="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num</a:t>
            </a:r>
            <a:r>
              <a:rPr lang="en-US" altLang="zh-CN" sz="3200" dirty="0">
                <a:solidFill>
                  <a:srgbClr val="FF0000"/>
                </a:solidFill>
                <a:latin typeface="宋体" panose="02010600030101010101" pitchFamily="2" charset="-122"/>
                <a:ea typeface="宋体" panose="02010600030101010101" pitchFamily="2" charset="-122"/>
              </a:rPr>
              <a:t> = 0;</a:t>
            </a:r>
          </a:p>
          <a:p>
            <a:pPr algn="l"/>
            <a:r>
              <a:rPr lang="en-US" altLang="zh-CN" sz="3200" dirty="0">
                <a:solidFill>
                  <a:srgbClr val="FF0000"/>
                </a:solidFill>
                <a:latin typeface="宋体" panose="02010600030101010101" pitchFamily="2" charset="-122"/>
                <a:ea typeface="宋体" panose="02010600030101010101" pitchFamily="2" charset="-122"/>
              </a:rPr>
              <a:t>	if (</a:t>
            </a:r>
            <a:r>
              <a:rPr lang="en-US" altLang="zh-CN" sz="3200" dirty="0" err="1">
                <a:solidFill>
                  <a:srgbClr val="FF0000"/>
                </a:solidFill>
                <a:latin typeface="宋体" panose="02010600030101010101" pitchFamily="2" charset="-122"/>
                <a:ea typeface="宋体" panose="02010600030101010101" pitchFamily="2" charset="-122"/>
              </a:rPr>
              <a:t>num</a:t>
            </a:r>
            <a:r>
              <a:rPr lang="en-US" altLang="zh-CN" sz="3200" dirty="0">
                <a:solidFill>
                  <a:srgbClr val="FF0000"/>
                </a:solidFill>
                <a:latin typeface="宋体" panose="02010600030101010101" pitchFamily="2" charset="-122"/>
                <a:ea typeface="宋体" panose="02010600030101010101" pitchFamily="2" charset="-122"/>
              </a:rPr>
              <a:t> &gt;= 3)   	return true;</a:t>
            </a:r>
          </a:p>
          <a:p>
            <a:pPr algn="l"/>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smtClean="0">
                <a:solidFill>
                  <a:srgbClr val="FF0000"/>
                </a:solidFill>
                <a:latin typeface="宋体" panose="02010600030101010101" pitchFamily="2" charset="-122"/>
                <a:ea typeface="宋体" panose="02010600030101010101" pitchFamily="2" charset="-122"/>
              </a:rPr>
              <a:t>x </a:t>
            </a:r>
            <a:r>
              <a:rPr lang="en-US" altLang="zh-CN" sz="3200" dirty="0">
                <a:solidFill>
                  <a:srgbClr val="FF0000"/>
                </a:solidFill>
                <a:latin typeface="宋体" panose="02010600030101010101" pitchFamily="2" charset="-122"/>
                <a:ea typeface="宋体" panose="02010600030101010101" pitchFamily="2" charset="-122"/>
              </a:rPr>
              <a:t>&gt;&gt;= 1;</a:t>
            </a:r>
          </a:p>
          <a:p>
            <a:pPr algn="l"/>
            <a:r>
              <a:rPr lang="en-US" altLang="zh-CN" sz="3200" dirty="0" smtClean="0">
                <a:solidFill>
                  <a:srgbClr val="FF0000"/>
                </a:solidFill>
                <a:latin typeface="宋体" panose="02010600030101010101" pitchFamily="2" charset="-122"/>
                <a:ea typeface="宋体" panose="02010600030101010101" pitchFamily="2" charset="-122"/>
              </a:rPr>
              <a:t>     }</a:t>
            </a:r>
            <a:endParaRPr lang="en-US" altLang="zh-CN" sz="3200" dirty="0">
              <a:solidFill>
                <a:srgbClr val="FF0000"/>
              </a:solidFill>
              <a:latin typeface="宋体" panose="02010600030101010101" pitchFamily="2" charset="-122"/>
              <a:ea typeface="宋体" panose="02010600030101010101" pitchFamily="2" charset="-122"/>
            </a:endParaRPr>
          </a:p>
          <a:p>
            <a:pPr algn="l"/>
            <a:r>
              <a:rPr lang="en-US" altLang="zh-CN" sz="3200" dirty="0" smtClean="0">
                <a:solidFill>
                  <a:srgbClr val="FF0000"/>
                </a:solidFill>
                <a:latin typeface="宋体" panose="02010600030101010101" pitchFamily="2" charset="-122"/>
                <a:ea typeface="宋体" panose="02010600030101010101" pitchFamily="2" charset="-122"/>
              </a:rPr>
              <a:t>     return </a:t>
            </a:r>
            <a:r>
              <a:rPr lang="en-US" altLang="zh-CN" sz="3200" dirty="0">
                <a:solidFill>
                  <a:srgbClr val="FF0000"/>
                </a:solidFill>
                <a:latin typeface="宋体" panose="02010600030101010101" pitchFamily="2" charset="-122"/>
                <a:ea typeface="宋体" panose="02010600030101010101" pitchFamily="2" charset="-122"/>
              </a:rPr>
              <a:t>false;</a:t>
            </a:r>
          </a:p>
          <a:p>
            <a:pPr algn="l"/>
            <a:r>
              <a:rPr lang="en-US" altLang="zh-CN" sz="3200" dirty="0">
                <a:solidFill>
                  <a:srgbClr val="FF0000"/>
                </a:solidFill>
                <a:latin typeface="宋体" panose="02010600030101010101" pitchFamily="2" charset="-122"/>
                <a:ea typeface="宋体" panose="02010600030101010101" pitchFamily="2" charset="-122"/>
              </a:rPr>
              <a:t>}</a:t>
            </a:r>
          </a:p>
          <a:p>
            <a:pPr algn="l"/>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[N][1&lt;&lt;M][1&lt;&lt;M];</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n,m</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 n &gt;&gt;m;</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memset</a:t>
            </a:r>
            <a:r>
              <a:rPr lang="en-US" altLang="zh-CN" sz="3200" dirty="0">
                <a:solidFill>
                  <a:schemeClr val="tx1"/>
                </a:solidFill>
                <a:latin typeface="宋体" panose="02010600030101010101" pitchFamily="2" charset="-122"/>
                <a:ea typeface="宋体" panose="02010600030101010101" pitchFamily="2" charset="-122"/>
              </a:rPr>
              <a:t>(row,0,sizeof(row));</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state = 1&lt;&lt;m;</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t = 0;</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state;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筛选合法状态</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 (!check(</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row[t]=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t++;   //</a:t>
            </a:r>
            <a:r>
              <a:rPr lang="zh-CN" altLang="en-US" sz="3200" dirty="0">
                <a:solidFill>
                  <a:schemeClr val="tx1"/>
                </a:solidFill>
                <a:latin typeface="宋体" panose="02010600030101010101" pitchFamily="2" charset="-122"/>
                <a:ea typeface="宋体" panose="02010600030101010101" pitchFamily="2" charset="-122"/>
              </a:rPr>
              <a:t>共</a:t>
            </a:r>
            <a:r>
              <a:rPr lang="en-US" altLang="zh-CN" sz="3200" dirty="0">
                <a:solidFill>
                  <a:schemeClr val="tx1"/>
                </a:solidFill>
                <a:latin typeface="宋体" panose="02010600030101010101" pitchFamily="2" charset="-122"/>
                <a:ea typeface="宋体" panose="02010600030101010101" pitchFamily="2" charset="-122"/>
              </a:rPr>
              <a:t>t</a:t>
            </a:r>
            <a:r>
              <a:rPr lang="zh-CN" altLang="en-US" sz="3200" dirty="0">
                <a:solidFill>
                  <a:schemeClr val="tx1"/>
                </a:solidFill>
                <a:latin typeface="宋体" panose="02010600030101010101" pitchFamily="2" charset="-122"/>
                <a:ea typeface="宋体" panose="02010600030101010101" pitchFamily="2" charset="-122"/>
              </a:rPr>
              <a:t>种合法的行</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memset</a:t>
            </a:r>
            <a:r>
              <a:rPr lang="en-US" altLang="zh-CN" sz="3200" dirty="0">
                <a:solidFill>
                  <a:schemeClr val="tx1"/>
                </a:solidFill>
                <a:latin typeface="宋体" panose="02010600030101010101" pitchFamily="2" charset="-122"/>
                <a:ea typeface="宋体" panose="02010600030101010101" pitchFamily="2" charset="-122"/>
              </a:rPr>
              <a:t>(dp,0,sizeof(</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=0;i&lt;</a:t>
            </a:r>
            <a:r>
              <a:rPr lang="en-US" altLang="zh-CN" sz="3200" dirty="0" err="1">
                <a:solidFill>
                  <a:schemeClr val="tx1"/>
                </a:solidFill>
                <a:latin typeface="宋体" panose="02010600030101010101" pitchFamily="2" charset="-122"/>
                <a:ea typeface="宋体" panose="02010600030101010101" pitchFamily="2" charset="-122"/>
              </a:rPr>
              <a:t>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[0][row[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 = 1;</a:t>
            </a:r>
          </a:p>
          <a:p>
            <a:pPr algn="l"/>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1;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n;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j=0;j&lt;</a:t>
            </a:r>
            <a:r>
              <a:rPr lang="en-US" altLang="zh-CN" sz="3200" dirty="0" err="1">
                <a:solidFill>
                  <a:schemeClr val="tx1"/>
                </a:solidFill>
                <a:latin typeface="宋体" panose="02010600030101010101" pitchFamily="2" charset="-122"/>
                <a:ea typeface="宋体" panose="02010600030101010101" pitchFamily="2" charset="-122"/>
              </a:rPr>
              <a:t>t;j</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k=0;k&lt;</a:t>
            </a:r>
            <a:r>
              <a:rPr lang="en-US" altLang="zh-CN" sz="3200" dirty="0" err="1">
                <a:solidFill>
                  <a:schemeClr val="tx1"/>
                </a:solidFill>
                <a:latin typeface="宋体" panose="02010600030101010101" pitchFamily="2" charset="-122"/>
                <a:ea typeface="宋体" panose="02010600030101010101" pitchFamily="2" charset="-122"/>
              </a:rPr>
              <a:t>t;k</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p=0;p&lt;</a:t>
            </a:r>
            <a:r>
              <a:rPr lang="en-US" altLang="zh-CN" sz="3200" dirty="0" err="1">
                <a:solidFill>
                  <a:schemeClr val="tx1"/>
                </a:solidFill>
                <a:latin typeface="宋体" panose="02010600030101010101" pitchFamily="2" charset="-122"/>
                <a:ea typeface="宋体" panose="02010600030101010101" pitchFamily="2" charset="-122"/>
              </a:rPr>
              <a:t>t;p</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if((row[j] &amp; row[k] &amp; row[p]) == 0)</a:t>
            </a:r>
          </a:p>
          <a:p>
            <a:pPr algn="l"/>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这</a:t>
            </a:r>
            <a:r>
              <a:rPr lang="en-US" altLang="zh-CN" sz="3200" dirty="0">
                <a:solidFill>
                  <a:schemeClr val="tx1"/>
                </a:solidFill>
                <a:latin typeface="宋体" panose="02010600030101010101" pitchFamily="2" charset="-122"/>
                <a:ea typeface="宋体" panose="02010600030101010101" pitchFamily="2" charset="-122"/>
              </a:rPr>
              <a:t>3</a:t>
            </a:r>
            <a:r>
              <a:rPr lang="zh-CN" altLang="en-US" sz="3200" dirty="0">
                <a:solidFill>
                  <a:schemeClr val="tx1"/>
                </a:solidFill>
                <a:latin typeface="宋体" panose="02010600030101010101" pitchFamily="2" charset="-122"/>
                <a:ea typeface="宋体" panose="02010600030101010101" pitchFamily="2" charset="-122"/>
              </a:rPr>
              <a:t>行没有</a:t>
            </a:r>
            <a:r>
              <a:rPr lang="en-US" altLang="zh-CN" sz="3200" dirty="0">
                <a:solidFill>
                  <a:schemeClr val="tx1"/>
                </a:solidFill>
                <a:latin typeface="宋体" panose="02010600030101010101" pitchFamily="2" charset="-122"/>
                <a:ea typeface="宋体" panose="02010600030101010101" pitchFamily="2" charset="-122"/>
              </a:rPr>
              <a:t>3</a:t>
            </a:r>
            <a:r>
              <a:rPr lang="zh-CN" altLang="en-US" sz="3200" dirty="0">
                <a:solidFill>
                  <a:schemeClr val="tx1"/>
                </a:solidFill>
                <a:latin typeface="宋体" panose="02010600030101010101" pitchFamily="2" charset="-122"/>
                <a:ea typeface="宋体" panose="02010600030101010101" pitchFamily="2" charset="-122"/>
              </a:rPr>
              <a:t>个</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在一列上</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][row[j]][row[k]]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- 1][row[k]][row[p]];</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	//</a:t>
            </a:r>
            <a:r>
              <a:rPr lang="zh-CN" altLang="en-US" sz="3200" dirty="0">
                <a:solidFill>
                  <a:schemeClr val="tx1"/>
                </a:solidFill>
                <a:latin typeface="宋体" panose="02010600030101010101" pitchFamily="2" charset="-122"/>
                <a:ea typeface="宋体" panose="02010600030101010101" pitchFamily="2" charset="-122"/>
              </a:rPr>
              <a:t>统计</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=0;i&lt;</a:t>
            </a:r>
            <a:r>
              <a:rPr lang="en-US" altLang="zh-CN" sz="3200" dirty="0" err="1">
                <a:solidFill>
                  <a:schemeClr val="tx1"/>
                </a:solidFill>
                <a:latin typeface="宋体" panose="02010600030101010101" pitchFamily="2" charset="-122"/>
                <a:ea typeface="宋体" panose="02010600030101010101" pitchFamily="2" charset="-122"/>
              </a:rPr>
              <a:t>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j=0;j&lt;</a:t>
            </a:r>
            <a:r>
              <a:rPr lang="en-US" altLang="zh-CN" sz="3200" dirty="0" err="1">
                <a:solidFill>
                  <a:schemeClr val="tx1"/>
                </a:solidFill>
                <a:latin typeface="宋体" panose="02010600030101010101" pitchFamily="2" charset="-122"/>
                <a:ea typeface="宋体" panose="02010600030101010101" pitchFamily="2" charset="-122"/>
              </a:rPr>
              <a:t>t;j</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[n - 1][row[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]][row[j]];</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 &lt;&lt;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&lt;&lt;</a:t>
            </a:r>
            <a:r>
              <a:rPr lang="en-US" altLang="zh-CN" sz="3200" dirty="0" err="1">
                <a:solidFill>
                  <a:schemeClr val="tx1"/>
                </a:solidFill>
                <a:latin typeface="宋体" panose="02010600030101010101" pitchFamily="2" charset="-122"/>
                <a:ea typeface="宋体" panose="02010600030101010101" pitchFamily="2" charset="-122"/>
              </a:rPr>
              <a:t>endl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a:t>
            </a:r>
            <a:endParaRPr lang="en-US" altLang="zh-CN" sz="1400" dirty="0">
              <a:solidFill>
                <a:schemeClr val="tx1"/>
              </a:solidFill>
              <a:latin typeface="宋体" panose="02010600030101010101" pitchFamily="2" charset="-122"/>
              <a:ea typeface="宋体" panose="02010600030101010101" pitchFamily="2" charset="-122"/>
            </a:endParaRP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631213" y="2623797"/>
            <a:ext cx="4868912"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sz="4400" dirty="0" smtClean="0"/>
              <a:t>check(x):</a:t>
            </a:r>
          </a:p>
          <a:p>
            <a:pPr marL="0" indent="0">
              <a:lnSpc>
                <a:spcPct val="150000"/>
              </a:lnSpc>
              <a:spcBef>
                <a:spcPts val="0"/>
              </a:spcBef>
              <a:buNone/>
            </a:pPr>
            <a:r>
              <a:rPr lang="zh-CN" altLang="en-US" sz="4400" dirty="0" smtClean="0"/>
              <a:t>检查一行（用</a:t>
            </a:r>
            <a:r>
              <a:rPr lang="en-US" altLang="zh-CN" sz="4400" dirty="0" smtClean="0"/>
              <a:t>x</a:t>
            </a:r>
            <a:r>
              <a:rPr lang="zh-CN" altLang="en-US" sz="4400" dirty="0" smtClean="0"/>
              <a:t>表示这一行）里面有没有连续的</a:t>
            </a:r>
            <a:r>
              <a:rPr lang="en-US" altLang="zh-CN" sz="4400" dirty="0" smtClean="0"/>
              <a:t>3</a:t>
            </a:r>
            <a:r>
              <a:rPr lang="zh-CN" altLang="en-US" sz="4400" dirty="0" smtClean="0"/>
              <a:t>个</a:t>
            </a:r>
            <a:r>
              <a:rPr lang="en-US" altLang="zh-CN" sz="4400" dirty="0" smtClean="0"/>
              <a:t>1</a:t>
            </a:r>
            <a:endParaRPr lang="zh-CN" altLang="en-US" sz="4400" dirty="0"/>
          </a:p>
        </p:txBody>
      </p:sp>
    </p:spTree>
    <p:custDataLst>
      <p:tags r:id="rId1"/>
    </p:custDataLst>
    <p:extLst>
      <p:ext uri="{BB962C8B-B14F-4D97-AF65-F5344CB8AC3E}">
        <p14:creationId xmlns:p14="http://schemas.microsoft.com/office/powerpoint/2010/main" val="301217775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898653" y="-2132853"/>
            <a:ext cx="13715999" cy="17981708"/>
          </a:xfrm>
          <a:prstGeom prst="rect">
            <a:avLst/>
          </a:prstGeom>
          <a:noFill/>
          <a:ln w="9525">
            <a:noFill/>
          </a:ln>
        </p:spPr>
      </p:pic>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631213" y="2623797"/>
            <a:ext cx="4868912"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sz="4400" dirty="0" err="1"/>
              <a:t>d</a:t>
            </a:r>
            <a:r>
              <a:rPr lang="en-US" altLang="zh-CN" sz="4400" dirty="0" err="1" smtClean="0"/>
              <a:t>p</a:t>
            </a:r>
            <a:r>
              <a:rPr lang="en-US" altLang="zh-CN" sz="4400" dirty="0" smtClean="0"/>
              <a:t>[][][]</a:t>
            </a:r>
          </a:p>
          <a:p>
            <a:pPr>
              <a:lnSpc>
                <a:spcPct val="150000"/>
              </a:lnSpc>
              <a:spcBef>
                <a:spcPts val="0"/>
              </a:spcBef>
            </a:pPr>
            <a:r>
              <a:rPr lang="zh-CN" altLang="en-US" sz="4400" dirty="0" smtClean="0"/>
              <a:t>定义三维的</a:t>
            </a:r>
            <a:r>
              <a:rPr lang="en-US" altLang="zh-CN" sz="4400" dirty="0" err="1" smtClean="0"/>
              <a:t>dp</a:t>
            </a:r>
            <a:endParaRPr lang="en-US" altLang="zh-CN" sz="4400" dirty="0" smtClean="0"/>
          </a:p>
          <a:p>
            <a:pPr>
              <a:lnSpc>
                <a:spcPct val="150000"/>
              </a:lnSpc>
              <a:spcBef>
                <a:spcPts val="0"/>
              </a:spcBef>
            </a:pPr>
            <a:endParaRPr lang="en-US" altLang="zh-CN" sz="4400" dirty="0"/>
          </a:p>
          <a:p>
            <a:pPr>
              <a:lnSpc>
                <a:spcPct val="150000"/>
              </a:lnSpc>
              <a:spcBef>
                <a:spcPts val="0"/>
              </a:spcBef>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][j][k]</a:t>
            </a:r>
            <a:r>
              <a:rPr lang="zh-CN" altLang="en-US" sz="4400" dirty="0">
                <a:latin typeface="Times New Roman" panose="02020603050405020304" pitchFamily="18" charset="0"/>
                <a:cs typeface="Times New Roman" panose="02020603050405020304" pitchFamily="18" charset="0"/>
              </a:rPr>
              <a:t>：第</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行的合法状态为</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，前一行的合法状态为</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时，符合条件的矩阵有多少个</a:t>
            </a:r>
            <a:endParaRPr lang="zh-CN" altLang="en-US" sz="4400" dirty="0"/>
          </a:p>
        </p:txBody>
      </p:sp>
      <p:sp>
        <p:nvSpPr>
          <p:cNvPr id="11" name="文本框 10" descr="7b0a202020202262756c6c6574223a20227b5c2263617465676f727949645c223a31303030352c5c2274656d706c61746549645c223a32303233313332387d220a7d0a"/>
          <p:cNvSpPr txBox="1"/>
          <p:nvPr/>
        </p:nvSpPr>
        <p:spPr>
          <a:xfrm>
            <a:off x="6934200" y="880563"/>
            <a:ext cx="16134977" cy="21205805"/>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 &lt;bits/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N=6;</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M=6;</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row[M];   //</a:t>
            </a:r>
            <a:r>
              <a:rPr lang="zh-CN" altLang="en-US" sz="3200" dirty="0">
                <a:solidFill>
                  <a:schemeClr val="tx1"/>
                </a:solidFill>
                <a:latin typeface="宋体" panose="02010600030101010101" pitchFamily="2" charset="-122"/>
                <a:ea typeface="宋体" panose="02010600030101010101" pitchFamily="2" charset="-122"/>
              </a:rPr>
              <a:t>记录合法的一行</a:t>
            </a:r>
          </a:p>
          <a:p>
            <a:pPr algn="l"/>
            <a:r>
              <a:rPr lang="en-US" altLang="zh-CN" sz="1600" dirty="0">
                <a:solidFill>
                  <a:schemeClr val="tx1"/>
                </a:solidFill>
                <a:latin typeface="宋体" panose="02010600030101010101" pitchFamily="2" charset="-122"/>
                <a:ea typeface="宋体" panose="02010600030101010101" pitchFamily="2" charset="-122"/>
              </a:rPr>
              <a:t>bool check(</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x) {    //x</a:t>
            </a:r>
            <a:r>
              <a:rPr lang="zh-CN" altLang="en-US" sz="1600" dirty="0">
                <a:solidFill>
                  <a:schemeClr val="tx1"/>
                </a:solidFill>
                <a:latin typeface="宋体" panose="02010600030101010101" pitchFamily="2" charset="-122"/>
                <a:ea typeface="宋体" panose="02010600030101010101" pitchFamily="2" charset="-122"/>
              </a:rPr>
              <a:t>种是不是有连续</a:t>
            </a:r>
            <a:r>
              <a:rPr lang="en-US" altLang="zh-CN" sz="1600" dirty="0">
                <a:solidFill>
                  <a:schemeClr val="tx1"/>
                </a:solidFill>
                <a:latin typeface="宋体" panose="02010600030101010101" pitchFamily="2" charset="-122"/>
                <a:ea typeface="宋体" panose="02010600030101010101" pitchFamily="2" charset="-122"/>
              </a:rPr>
              <a:t>3</a:t>
            </a:r>
            <a:r>
              <a:rPr lang="zh-CN" altLang="en-US" sz="1600" dirty="0">
                <a:solidFill>
                  <a:schemeClr val="tx1"/>
                </a:solidFill>
                <a:latin typeface="宋体" panose="02010600030101010101" pitchFamily="2" charset="-122"/>
                <a:ea typeface="宋体" panose="02010600030101010101" pitchFamily="2" charset="-122"/>
              </a:rPr>
              <a:t>个</a:t>
            </a:r>
            <a:r>
              <a:rPr lang="en-US" altLang="zh-CN" sz="1600" dirty="0">
                <a:solidFill>
                  <a:schemeClr val="tx1"/>
                </a:solidFill>
                <a:latin typeface="宋体" panose="02010600030101010101" pitchFamily="2" charset="-122"/>
                <a:ea typeface="宋体" panose="02010600030101010101" pitchFamily="2" charset="-122"/>
              </a:rPr>
              <a:t>1</a:t>
            </a:r>
          </a:p>
          <a:p>
            <a:pPr algn="l"/>
            <a:r>
              <a:rPr lang="en-US" altLang="zh-CN" sz="1600" dirty="0" smtClean="0">
                <a:solidFill>
                  <a:schemeClr val="tx1"/>
                </a:solidFill>
                <a:latin typeface="宋体" panose="02010600030101010101" pitchFamily="2" charset="-122"/>
                <a:ea typeface="宋体" panose="02010600030101010101" pitchFamily="2" charset="-122"/>
              </a:rPr>
              <a:t>     </a:t>
            </a:r>
            <a:r>
              <a:rPr lang="en-US" altLang="zh-CN" sz="1600" dirty="0" err="1" smtClean="0">
                <a:solidFill>
                  <a:schemeClr val="tx1"/>
                </a:solidFill>
                <a:latin typeface="宋体" panose="02010600030101010101" pitchFamily="2" charset="-122"/>
                <a:ea typeface="宋体" panose="02010600030101010101" pitchFamily="2" charset="-122"/>
              </a:rPr>
              <a:t>int</a:t>
            </a:r>
            <a:r>
              <a:rPr lang="en-US" altLang="zh-CN" sz="1600" dirty="0" smtClean="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num</a:t>
            </a:r>
            <a:r>
              <a:rPr lang="en-US" altLang="zh-CN" sz="1600" dirty="0">
                <a:solidFill>
                  <a:schemeClr val="tx1"/>
                </a:solidFill>
                <a:latin typeface="宋体" panose="02010600030101010101" pitchFamily="2" charset="-122"/>
                <a:ea typeface="宋体" panose="02010600030101010101" pitchFamily="2" charset="-122"/>
              </a:rPr>
              <a:t> = 0;</a:t>
            </a:r>
          </a:p>
          <a:p>
            <a:pPr algn="l"/>
            <a:r>
              <a:rPr lang="en-US" altLang="zh-CN" sz="1600" dirty="0" smtClean="0">
                <a:solidFill>
                  <a:schemeClr val="tx1"/>
                </a:solidFill>
                <a:latin typeface="宋体" panose="02010600030101010101" pitchFamily="2" charset="-122"/>
                <a:ea typeface="宋体" panose="02010600030101010101" pitchFamily="2" charset="-122"/>
              </a:rPr>
              <a:t>     while </a:t>
            </a:r>
            <a:r>
              <a:rPr lang="en-US" altLang="zh-CN" sz="1600" dirty="0">
                <a:solidFill>
                  <a:schemeClr val="tx1"/>
                </a:solidFill>
                <a:latin typeface="宋体" panose="02010600030101010101" pitchFamily="2" charset="-122"/>
                <a:ea typeface="宋体" panose="02010600030101010101" pitchFamily="2" charset="-122"/>
              </a:rPr>
              <a:t>(x &gt; 0) {</a:t>
            </a:r>
          </a:p>
          <a:p>
            <a:pPr algn="l"/>
            <a:r>
              <a:rPr lang="en-US" altLang="zh-CN" sz="1600" dirty="0">
                <a:solidFill>
                  <a:schemeClr val="tx1"/>
                </a:solidFill>
                <a:latin typeface="宋体" panose="02010600030101010101" pitchFamily="2" charset="-122"/>
                <a:ea typeface="宋体" panose="02010600030101010101" pitchFamily="2" charset="-122"/>
              </a:rPr>
              <a:t>	if ((x &amp; 1) == 1)	</a:t>
            </a:r>
            <a:r>
              <a:rPr lang="en-US" altLang="zh-CN" sz="1600" dirty="0" err="1">
                <a:solidFill>
                  <a:schemeClr val="tx1"/>
                </a:solidFill>
                <a:latin typeface="宋体" panose="02010600030101010101" pitchFamily="2" charset="-122"/>
                <a:ea typeface="宋体" panose="02010600030101010101" pitchFamily="2" charset="-122"/>
              </a:rPr>
              <a:t>num</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else  	</a:t>
            </a:r>
            <a:r>
              <a:rPr lang="en-US" altLang="zh-CN" sz="1600" dirty="0" smtClean="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num</a:t>
            </a:r>
            <a:r>
              <a:rPr lang="en-US" altLang="zh-CN" sz="1600" dirty="0">
                <a:solidFill>
                  <a:schemeClr val="tx1"/>
                </a:solidFill>
                <a:latin typeface="宋体" panose="02010600030101010101" pitchFamily="2" charset="-122"/>
                <a:ea typeface="宋体" panose="02010600030101010101" pitchFamily="2" charset="-122"/>
              </a:rPr>
              <a:t> = 0;</a:t>
            </a:r>
          </a:p>
          <a:p>
            <a:pPr algn="l"/>
            <a:r>
              <a:rPr lang="en-US" altLang="zh-CN" sz="1600" dirty="0">
                <a:solidFill>
                  <a:schemeClr val="tx1"/>
                </a:solidFill>
                <a:latin typeface="宋体" panose="02010600030101010101" pitchFamily="2" charset="-122"/>
                <a:ea typeface="宋体" panose="02010600030101010101" pitchFamily="2" charset="-122"/>
              </a:rPr>
              <a:t>	if (</a:t>
            </a:r>
            <a:r>
              <a:rPr lang="en-US" altLang="zh-CN" sz="1600" dirty="0" err="1">
                <a:solidFill>
                  <a:schemeClr val="tx1"/>
                </a:solidFill>
                <a:latin typeface="宋体" panose="02010600030101010101" pitchFamily="2" charset="-122"/>
                <a:ea typeface="宋体" panose="02010600030101010101" pitchFamily="2" charset="-122"/>
              </a:rPr>
              <a:t>num</a:t>
            </a:r>
            <a:r>
              <a:rPr lang="en-US" altLang="zh-CN" sz="1600" dirty="0">
                <a:solidFill>
                  <a:schemeClr val="tx1"/>
                </a:solidFill>
                <a:latin typeface="宋体" panose="02010600030101010101" pitchFamily="2" charset="-122"/>
                <a:ea typeface="宋体" panose="02010600030101010101" pitchFamily="2" charset="-122"/>
              </a:rPr>
              <a:t> &gt;= 3)   	return true;</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smtClean="0">
                <a:solidFill>
                  <a:schemeClr val="tx1"/>
                </a:solidFill>
                <a:latin typeface="宋体" panose="02010600030101010101" pitchFamily="2" charset="-122"/>
                <a:ea typeface="宋体" panose="02010600030101010101" pitchFamily="2" charset="-122"/>
              </a:rPr>
              <a:t>x </a:t>
            </a:r>
            <a:r>
              <a:rPr lang="en-US" altLang="zh-CN" sz="1600" dirty="0">
                <a:solidFill>
                  <a:schemeClr val="tx1"/>
                </a:solidFill>
                <a:latin typeface="宋体" panose="02010600030101010101" pitchFamily="2" charset="-122"/>
                <a:ea typeface="宋体" panose="02010600030101010101" pitchFamily="2" charset="-122"/>
              </a:rPr>
              <a:t>&gt;&gt;= 1;</a:t>
            </a:r>
          </a:p>
          <a:p>
            <a:pPr algn="l"/>
            <a:r>
              <a:rPr lang="en-US" altLang="zh-CN" sz="1600" dirty="0" smtClean="0">
                <a:solidFill>
                  <a:schemeClr val="tx1"/>
                </a:solidFill>
                <a:latin typeface="宋体" panose="02010600030101010101" pitchFamily="2" charset="-122"/>
                <a:ea typeface="宋体" panose="02010600030101010101" pitchFamily="2" charset="-122"/>
              </a:rPr>
              <a:t>     }</a:t>
            </a:r>
            <a:endParaRPr lang="en-US" altLang="zh-CN" sz="1600" dirty="0">
              <a:solidFill>
                <a:schemeClr val="tx1"/>
              </a:solidFill>
              <a:latin typeface="宋体" panose="02010600030101010101" pitchFamily="2" charset="-122"/>
              <a:ea typeface="宋体" panose="02010600030101010101" pitchFamily="2" charset="-122"/>
            </a:endParaRPr>
          </a:p>
          <a:p>
            <a:pPr algn="l"/>
            <a:r>
              <a:rPr lang="en-US" altLang="zh-CN" sz="1600" dirty="0" smtClean="0">
                <a:solidFill>
                  <a:schemeClr val="tx1"/>
                </a:solidFill>
                <a:latin typeface="宋体" panose="02010600030101010101" pitchFamily="2" charset="-122"/>
                <a:ea typeface="宋体" panose="02010600030101010101" pitchFamily="2" charset="-122"/>
              </a:rPr>
              <a:t>     return </a:t>
            </a:r>
            <a:r>
              <a:rPr lang="en-US" altLang="zh-CN" sz="1600" dirty="0">
                <a:solidFill>
                  <a:schemeClr val="tx1"/>
                </a:solidFill>
                <a:latin typeface="宋体" panose="02010600030101010101" pitchFamily="2" charset="-122"/>
                <a:ea typeface="宋体" panose="02010600030101010101" pitchFamily="2" charset="-122"/>
              </a:rPr>
              <a:t>false;</a:t>
            </a:r>
          </a:p>
          <a:p>
            <a:pPr algn="l"/>
            <a:r>
              <a:rPr lang="en-US" altLang="zh-CN" sz="1600" dirty="0">
                <a:solidFill>
                  <a:schemeClr val="tx1"/>
                </a:solidFill>
                <a:latin typeface="宋体" panose="02010600030101010101" pitchFamily="2" charset="-122"/>
                <a:ea typeface="宋体" panose="02010600030101010101" pitchFamily="2" charset="-122"/>
              </a:rPr>
              <a:t>}</a:t>
            </a:r>
          </a:p>
          <a:p>
            <a:pPr algn="l"/>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4000" dirty="0" err="1">
                <a:solidFill>
                  <a:srgbClr val="FF0000"/>
                </a:solidFill>
                <a:latin typeface="宋体" panose="02010600030101010101" pitchFamily="2" charset="-122"/>
                <a:ea typeface="宋体" panose="02010600030101010101" pitchFamily="2" charset="-122"/>
              </a:rPr>
              <a:t>int</a:t>
            </a:r>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dp</a:t>
            </a:r>
            <a:r>
              <a:rPr lang="en-US" altLang="zh-CN" sz="4000" dirty="0">
                <a:solidFill>
                  <a:srgbClr val="FF0000"/>
                </a:solidFill>
                <a:latin typeface="宋体" panose="02010600030101010101" pitchFamily="2" charset="-122"/>
                <a:ea typeface="宋体" panose="02010600030101010101" pitchFamily="2" charset="-122"/>
              </a:rPr>
              <a:t>[N][1&lt;&lt;M][1&lt;&lt;M];</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n,m</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 n &gt;&gt;m;</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memset</a:t>
            </a:r>
            <a:r>
              <a:rPr lang="en-US" altLang="zh-CN" sz="3200" dirty="0">
                <a:solidFill>
                  <a:schemeClr val="tx1"/>
                </a:solidFill>
                <a:latin typeface="宋体" panose="02010600030101010101" pitchFamily="2" charset="-122"/>
                <a:ea typeface="宋体" panose="02010600030101010101" pitchFamily="2" charset="-122"/>
              </a:rPr>
              <a:t>(row,0,sizeof(row));</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state = 1&lt;&lt;m;</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t = 0;</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state;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筛选合法状态</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 (!check(</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row[t]=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t++;   //</a:t>
            </a:r>
            <a:r>
              <a:rPr lang="zh-CN" altLang="en-US" sz="3200" dirty="0">
                <a:solidFill>
                  <a:schemeClr val="tx1"/>
                </a:solidFill>
                <a:latin typeface="宋体" panose="02010600030101010101" pitchFamily="2" charset="-122"/>
                <a:ea typeface="宋体" panose="02010600030101010101" pitchFamily="2" charset="-122"/>
              </a:rPr>
              <a:t>共</a:t>
            </a:r>
            <a:r>
              <a:rPr lang="en-US" altLang="zh-CN" sz="3200" dirty="0">
                <a:solidFill>
                  <a:schemeClr val="tx1"/>
                </a:solidFill>
                <a:latin typeface="宋体" panose="02010600030101010101" pitchFamily="2" charset="-122"/>
                <a:ea typeface="宋体" panose="02010600030101010101" pitchFamily="2" charset="-122"/>
              </a:rPr>
              <a:t>t</a:t>
            </a:r>
            <a:r>
              <a:rPr lang="zh-CN" altLang="en-US" sz="3200" dirty="0">
                <a:solidFill>
                  <a:schemeClr val="tx1"/>
                </a:solidFill>
                <a:latin typeface="宋体" panose="02010600030101010101" pitchFamily="2" charset="-122"/>
                <a:ea typeface="宋体" panose="02010600030101010101" pitchFamily="2" charset="-122"/>
              </a:rPr>
              <a:t>种合法的行</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memset</a:t>
            </a:r>
            <a:r>
              <a:rPr lang="en-US" altLang="zh-CN" sz="3200" dirty="0">
                <a:solidFill>
                  <a:schemeClr val="tx1"/>
                </a:solidFill>
                <a:latin typeface="宋体" panose="02010600030101010101" pitchFamily="2" charset="-122"/>
                <a:ea typeface="宋体" panose="02010600030101010101" pitchFamily="2" charset="-122"/>
              </a:rPr>
              <a:t>(dp,0,sizeof(</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=0;i&lt;</a:t>
            </a:r>
            <a:r>
              <a:rPr lang="en-US" altLang="zh-CN" sz="3200" dirty="0" err="1">
                <a:solidFill>
                  <a:schemeClr val="tx1"/>
                </a:solidFill>
                <a:latin typeface="宋体" panose="02010600030101010101" pitchFamily="2" charset="-122"/>
                <a:ea typeface="宋体" panose="02010600030101010101" pitchFamily="2" charset="-122"/>
              </a:rPr>
              <a:t>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[0][row[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 = 1;</a:t>
            </a:r>
          </a:p>
          <a:p>
            <a:pPr algn="l"/>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1;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n;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j=0;j&lt;</a:t>
            </a:r>
            <a:r>
              <a:rPr lang="en-US" altLang="zh-CN" sz="3200" dirty="0" err="1">
                <a:solidFill>
                  <a:schemeClr val="tx1"/>
                </a:solidFill>
                <a:latin typeface="宋体" panose="02010600030101010101" pitchFamily="2" charset="-122"/>
                <a:ea typeface="宋体" panose="02010600030101010101" pitchFamily="2" charset="-122"/>
              </a:rPr>
              <a:t>t;j</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k=0;k&lt;</a:t>
            </a:r>
            <a:r>
              <a:rPr lang="en-US" altLang="zh-CN" sz="3200" dirty="0" err="1">
                <a:solidFill>
                  <a:schemeClr val="tx1"/>
                </a:solidFill>
                <a:latin typeface="宋体" panose="02010600030101010101" pitchFamily="2" charset="-122"/>
                <a:ea typeface="宋体" panose="02010600030101010101" pitchFamily="2" charset="-122"/>
              </a:rPr>
              <a:t>t;k</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p=0;p&lt;</a:t>
            </a:r>
            <a:r>
              <a:rPr lang="en-US" altLang="zh-CN" sz="3200" dirty="0" err="1">
                <a:solidFill>
                  <a:schemeClr val="tx1"/>
                </a:solidFill>
                <a:latin typeface="宋体" panose="02010600030101010101" pitchFamily="2" charset="-122"/>
                <a:ea typeface="宋体" panose="02010600030101010101" pitchFamily="2" charset="-122"/>
              </a:rPr>
              <a:t>t;p</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if((row[j] &amp; row[k] &amp; row[p]) == 0)</a:t>
            </a:r>
          </a:p>
          <a:p>
            <a:pPr algn="l"/>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这</a:t>
            </a:r>
            <a:r>
              <a:rPr lang="en-US" altLang="zh-CN" sz="3200" dirty="0">
                <a:solidFill>
                  <a:schemeClr val="tx1"/>
                </a:solidFill>
                <a:latin typeface="宋体" panose="02010600030101010101" pitchFamily="2" charset="-122"/>
                <a:ea typeface="宋体" panose="02010600030101010101" pitchFamily="2" charset="-122"/>
              </a:rPr>
              <a:t>3</a:t>
            </a:r>
            <a:r>
              <a:rPr lang="zh-CN" altLang="en-US" sz="3200" dirty="0">
                <a:solidFill>
                  <a:schemeClr val="tx1"/>
                </a:solidFill>
                <a:latin typeface="宋体" panose="02010600030101010101" pitchFamily="2" charset="-122"/>
                <a:ea typeface="宋体" panose="02010600030101010101" pitchFamily="2" charset="-122"/>
              </a:rPr>
              <a:t>行没有</a:t>
            </a:r>
            <a:r>
              <a:rPr lang="en-US" altLang="zh-CN" sz="3200" dirty="0">
                <a:solidFill>
                  <a:schemeClr val="tx1"/>
                </a:solidFill>
                <a:latin typeface="宋体" panose="02010600030101010101" pitchFamily="2" charset="-122"/>
                <a:ea typeface="宋体" panose="02010600030101010101" pitchFamily="2" charset="-122"/>
              </a:rPr>
              <a:t>3</a:t>
            </a:r>
            <a:r>
              <a:rPr lang="zh-CN" altLang="en-US" sz="3200" dirty="0">
                <a:solidFill>
                  <a:schemeClr val="tx1"/>
                </a:solidFill>
                <a:latin typeface="宋体" panose="02010600030101010101" pitchFamily="2" charset="-122"/>
                <a:ea typeface="宋体" panose="02010600030101010101" pitchFamily="2" charset="-122"/>
              </a:rPr>
              <a:t>个</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在一列上</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][row[j]][row[k]]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- 1][row[k]][row[p]];</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	//</a:t>
            </a:r>
            <a:r>
              <a:rPr lang="zh-CN" altLang="en-US" sz="3200" dirty="0">
                <a:solidFill>
                  <a:schemeClr val="tx1"/>
                </a:solidFill>
                <a:latin typeface="宋体" panose="02010600030101010101" pitchFamily="2" charset="-122"/>
                <a:ea typeface="宋体" panose="02010600030101010101" pitchFamily="2" charset="-122"/>
              </a:rPr>
              <a:t>统计</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=0;i&lt;</a:t>
            </a:r>
            <a:r>
              <a:rPr lang="en-US" altLang="zh-CN" sz="3200" dirty="0" err="1">
                <a:solidFill>
                  <a:schemeClr val="tx1"/>
                </a:solidFill>
                <a:latin typeface="宋体" panose="02010600030101010101" pitchFamily="2" charset="-122"/>
                <a:ea typeface="宋体" panose="02010600030101010101" pitchFamily="2" charset="-122"/>
              </a:rPr>
              <a:t>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j=0;j&lt;</a:t>
            </a:r>
            <a:r>
              <a:rPr lang="en-US" altLang="zh-CN" sz="3200" dirty="0" err="1">
                <a:solidFill>
                  <a:schemeClr val="tx1"/>
                </a:solidFill>
                <a:latin typeface="宋体" panose="02010600030101010101" pitchFamily="2" charset="-122"/>
                <a:ea typeface="宋体" panose="02010600030101010101" pitchFamily="2" charset="-122"/>
              </a:rPr>
              <a:t>t;j</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[n - 1][row[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]][row[j]];</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 &lt;&lt;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&lt;&lt;</a:t>
            </a:r>
            <a:r>
              <a:rPr lang="en-US" altLang="zh-CN" sz="3200" dirty="0" err="1">
                <a:solidFill>
                  <a:schemeClr val="tx1"/>
                </a:solidFill>
                <a:latin typeface="宋体" panose="02010600030101010101" pitchFamily="2" charset="-122"/>
                <a:ea typeface="宋体" panose="02010600030101010101" pitchFamily="2" charset="-122"/>
              </a:rPr>
              <a:t>endl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a:t>
            </a:r>
            <a:endParaRPr lang="en-US" altLang="zh-CN" sz="14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585945370"/>
      </p:ext>
    </p:extLst>
  </p:cSld>
  <p:clrMapOvr>
    <a:masterClrMapping/>
  </p:clrMapOvr>
  <p:transition spd="slow" advClick="0" advTm="1000">
    <p:push dir="u"/>
  </p:transition>
  <p:timing>
    <p:tnLst>
      <p:par>
        <p:cTn id="1" dur="indefinite" restart="never" nodeType="tmRoot"/>
      </p:par>
    </p:tnLst>
    <p:bldLst>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898653" y="-2132853"/>
            <a:ext cx="13715999" cy="17981708"/>
          </a:xfrm>
          <a:prstGeom prst="rect">
            <a:avLst/>
          </a:prstGeom>
          <a:noFill/>
          <a:ln w="9525">
            <a:noFill/>
          </a:ln>
        </p:spPr>
      </p:pic>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762156" y="5994288"/>
            <a:ext cx="4868912" cy="5955504"/>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t>检查连续</a:t>
            </a:r>
            <a:r>
              <a:rPr lang="en-US" altLang="zh-CN" sz="4400" dirty="0" smtClean="0"/>
              <a:t>3</a:t>
            </a:r>
            <a:r>
              <a:rPr lang="zh-CN" altLang="en-US" sz="4400" dirty="0" smtClean="0"/>
              <a:t>行的列：在</a:t>
            </a:r>
            <a:r>
              <a:rPr lang="zh-CN" altLang="en-US" sz="4400" dirty="0"/>
              <a:t>所有行都合法的情况下，检查连续</a:t>
            </a:r>
            <a:r>
              <a:rPr lang="en-US" altLang="zh-CN" sz="4400" dirty="0"/>
              <a:t>3</a:t>
            </a:r>
            <a:r>
              <a:rPr lang="zh-CN" altLang="en-US" sz="4400" dirty="0" smtClean="0"/>
              <a:t>列（</a:t>
            </a:r>
            <a:r>
              <a:rPr lang="en-US" altLang="zh-CN" sz="4400" dirty="0" smtClean="0"/>
              <a:t>j</a:t>
            </a:r>
            <a:r>
              <a:rPr lang="zh-CN" altLang="en-US" sz="4400" dirty="0" smtClean="0"/>
              <a:t>、</a:t>
            </a:r>
            <a:r>
              <a:rPr lang="en-US" altLang="zh-CN" sz="4400" dirty="0" smtClean="0"/>
              <a:t>k</a:t>
            </a:r>
            <a:r>
              <a:rPr lang="zh-CN" altLang="en-US" sz="4400" dirty="0" smtClean="0"/>
              <a:t>、</a:t>
            </a:r>
            <a:r>
              <a:rPr lang="en-US" altLang="zh-CN" sz="4400" dirty="0" smtClean="0"/>
              <a:t>p</a:t>
            </a:r>
            <a:r>
              <a:rPr lang="zh-CN" altLang="en-US" sz="4400" dirty="0" smtClean="0"/>
              <a:t>三行的列）是否</a:t>
            </a:r>
            <a:r>
              <a:rPr lang="zh-CN" altLang="en-US" sz="4400" dirty="0"/>
              <a:t>合法</a:t>
            </a:r>
          </a:p>
          <a:p>
            <a:pPr>
              <a:lnSpc>
                <a:spcPct val="150000"/>
              </a:lnSpc>
              <a:spcBef>
                <a:spcPts val="0"/>
              </a:spcBef>
            </a:pPr>
            <a:endParaRPr lang="zh-CN" altLang="en-US" sz="4400" dirty="0"/>
          </a:p>
        </p:txBody>
      </p:sp>
      <p:sp>
        <p:nvSpPr>
          <p:cNvPr id="11" name="矩形标注 10"/>
          <p:cNvSpPr/>
          <p:nvPr/>
        </p:nvSpPr>
        <p:spPr>
          <a:xfrm>
            <a:off x="17245107" y="3063368"/>
            <a:ext cx="6502400" cy="2399177"/>
          </a:xfrm>
          <a:prstGeom prst="wedgeRectCallout">
            <a:avLst>
              <a:gd name="adj1" fmla="val -53304"/>
              <a:gd name="adj2" fmla="val 1776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4800" dirty="0">
                <a:solidFill>
                  <a:srgbClr val="FFFF00"/>
                </a:solidFill>
              </a:rPr>
              <a:t>复杂</a:t>
            </a:r>
            <a:r>
              <a:rPr lang="zh-CN" altLang="en-US" sz="4800" dirty="0" smtClean="0">
                <a:solidFill>
                  <a:srgbClr val="FFFF00"/>
                </a:solidFill>
              </a:rPr>
              <a:t>度：</a:t>
            </a:r>
            <a:endParaRPr lang="en-US" altLang="zh-CN" sz="4800" dirty="0" smtClean="0">
              <a:solidFill>
                <a:srgbClr val="FFFF00"/>
              </a:solidFill>
            </a:endParaRPr>
          </a:p>
          <a:p>
            <a:pPr algn="l"/>
            <a:r>
              <a:rPr lang="en-US" altLang="zh-CN" sz="4800" dirty="0" smtClean="0">
                <a:solidFill>
                  <a:srgbClr val="FFFF00"/>
                </a:solidFill>
              </a:rPr>
              <a:t>4</a:t>
            </a:r>
            <a:r>
              <a:rPr lang="zh-CN" altLang="en-US" sz="4800" dirty="0">
                <a:solidFill>
                  <a:srgbClr val="FFFF00"/>
                </a:solidFill>
              </a:rPr>
              <a:t>个</a:t>
            </a:r>
            <a:r>
              <a:rPr lang="en-US" altLang="zh-CN" sz="4800" dirty="0">
                <a:solidFill>
                  <a:srgbClr val="FFFF00"/>
                </a:solidFill>
              </a:rPr>
              <a:t>for</a:t>
            </a:r>
            <a:r>
              <a:rPr lang="zh-CN" altLang="en-US" sz="4800" dirty="0">
                <a:solidFill>
                  <a:srgbClr val="FFFF00"/>
                </a:solidFill>
              </a:rPr>
              <a:t>循环</a:t>
            </a:r>
            <a:r>
              <a:rPr lang="zh-CN" altLang="en-US" sz="4800" dirty="0" smtClean="0">
                <a:solidFill>
                  <a:srgbClr val="FFFF00"/>
                </a:solidFill>
              </a:rPr>
              <a:t>，</a:t>
            </a:r>
            <a:r>
              <a:rPr lang="en-US" altLang="zh-CN" sz="4800" dirty="0" smtClean="0">
                <a:solidFill>
                  <a:srgbClr val="FFFF00"/>
                </a:solidFill>
              </a:rPr>
              <a:t>O(N2</a:t>
            </a:r>
            <a:r>
              <a:rPr lang="en-US" altLang="zh-CN" sz="4800" baseline="30000" dirty="0" smtClean="0">
                <a:solidFill>
                  <a:srgbClr val="FFFF00"/>
                </a:solidFill>
              </a:rPr>
              <a:t>3m</a:t>
            </a:r>
            <a:r>
              <a:rPr lang="en-US" altLang="zh-CN" sz="4800" dirty="0" smtClean="0">
                <a:solidFill>
                  <a:srgbClr val="FFFF00"/>
                </a:solidFill>
              </a:rPr>
              <a:t>)</a:t>
            </a:r>
            <a:endParaRPr lang="zh-CN" altLang="en-US" sz="4800" dirty="0">
              <a:solidFill>
                <a:srgbClr val="FFFF00"/>
              </a:solidFill>
            </a:endParaRPr>
          </a:p>
        </p:txBody>
      </p:sp>
      <p:sp>
        <p:nvSpPr>
          <p:cNvPr id="13" name="文本框 12" descr="7b0a202020202262756c6c6574223a20227b5c2263617465676f727949645c223a31303030352c5c2274656d706c61746549645c223a32303233313332387d220a7d0a"/>
          <p:cNvSpPr txBox="1"/>
          <p:nvPr/>
        </p:nvSpPr>
        <p:spPr>
          <a:xfrm>
            <a:off x="6948714" y="-1906180"/>
            <a:ext cx="16134977" cy="15450383"/>
          </a:xfrm>
          <a:prstGeom prst="rect">
            <a:avLst/>
          </a:prstGeom>
          <a:noFill/>
          <a:ln>
            <a:noFill/>
          </a:ln>
        </p:spPr>
        <p:txBody>
          <a:bodyPr wrap="square" rtlCol="0">
            <a:spAutoFit/>
          </a:bodyPr>
          <a:lstStyle/>
          <a:p>
            <a:pPr algn="l"/>
            <a:r>
              <a:rPr lang="en-US" altLang="zh-CN" sz="1800" dirty="0">
                <a:solidFill>
                  <a:schemeClr val="tx1"/>
                </a:solidFill>
                <a:latin typeface="宋体" panose="02010600030101010101" pitchFamily="2" charset="-122"/>
                <a:ea typeface="宋体" panose="02010600030101010101" pitchFamily="2" charset="-122"/>
              </a:rPr>
              <a:t>#include &lt;bits/</a:t>
            </a:r>
            <a:r>
              <a:rPr lang="en-US" altLang="zh-CN" sz="1800" dirty="0" err="1">
                <a:solidFill>
                  <a:schemeClr val="tx1"/>
                </a:solidFill>
                <a:latin typeface="宋体" panose="02010600030101010101" pitchFamily="2" charset="-122"/>
                <a:ea typeface="宋体" panose="02010600030101010101" pitchFamily="2" charset="-122"/>
              </a:rPr>
              <a:t>stdc</a:t>
            </a:r>
            <a:r>
              <a:rPr lang="en-US" altLang="zh-CN" sz="1800" dirty="0">
                <a:solidFill>
                  <a:schemeClr val="tx1"/>
                </a:solidFill>
                <a:latin typeface="宋体" panose="02010600030101010101" pitchFamily="2" charset="-122"/>
                <a:ea typeface="宋体" panose="02010600030101010101" pitchFamily="2" charset="-122"/>
              </a:rPr>
              <a:t>++.h&gt;</a:t>
            </a:r>
          </a:p>
          <a:p>
            <a:pPr algn="l"/>
            <a:r>
              <a:rPr lang="en-US" altLang="zh-CN" sz="1800" dirty="0">
                <a:solidFill>
                  <a:schemeClr val="tx1"/>
                </a:solidFill>
                <a:latin typeface="宋体" panose="02010600030101010101" pitchFamily="2" charset="-122"/>
                <a:ea typeface="宋体" panose="02010600030101010101" pitchFamily="2" charset="-122"/>
              </a:rPr>
              <a:t>using namespace </a:t>
            </a:r>
            <a:r>
              <a:rPr lang="en-US" altLang="zh-CN" sz="1800" dirty="0" err="1">
                <a:solidFill>
                  <a:schemeClr val="tx1"/>
                </a:solidFill>
                <a:latin typeface="宋体" panose="02010600030101010101" pitchFamily="2" charset="-122"/>
                <a:ea typeface="宋体" panose="02010600030101010101" pitchFamily="2" charset="-122"/>
              </a:rPr>
              <a:t>std</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err="1">
                <a:solidFill>
                  <a:schemeClr val="tx1"/>
                </a:solidFill>
                <a:latin typeface="宋体" panose="02010600030101010101" pitchFamily="2" charset="-122"/>
                <a:ea typeface="宋体" panose="02010600030101010101" pitchFamily="2" charset="-122"/>
              </a:rPr>
              <a:t>const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N=6;</a:t>
            </a:r>
          </a:p>
          <a:p>
            <a:pPr algn="l"/>
            <a:r>
              <a:rPr lang="en-US" altLang="zh-CN" sz="1800" dirty="0" err="1">
                <a:solidFill>
                  <a:schemeClr val="tx1"/>
                </a:solidFill>
                <a:latin typeface="宋体" panose="02010600030101010101" pitchFamily="2" charset="-122"/>
                <a:ea typeface="宋体" panose="02010600030101010101" pitchFamily="2" charset="-122"/>
              </a:rPr>
              <a:t>const</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M=6;</a:t>
            </a:r>
          </a:p>
          <a:p>
            <a:pPr algn="l"/>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row[M];   //</a:t>
            </a:r>
            <a:r>
              <a:rPr lang="zh-CN" altLang="en-US" sz="1800" dirty="0">
                <a:solidFill>
                  <a:schemeClr val="tx1"/>
                </a:solidFill>
                <a:latin typeface="宋体" panose="02010600030101010101" pitchFamily="2" charset="-122"/>
                <a:ea typeface="宋体" panose="02010600030101010101" pitchFamily="2" charset="-122"/>
              </a:rPr>
              <a:t>记录合法的一行</a:t>
            </a:r>
          </a:p>
          <a:p>
            <a:pPr algn="l"/>
            <a:r>
              <a:rPr lang="en-US" altLang="zh-CN" sz="1800" dirty="0">
                <a:solidFill>
                  <a:schemeClr val="tx1"/>
                </a:solidFill>
                <a:latin typeface="宋体" panose="02010600030101010101" pitchFamily="2" charset="-122"/>
                <a:ea typeface="宋体" panose="02010600030101010101" pitchFamily="2" charset="-122"/>
              </a:rPr>
              <a:t>bool check(</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x) {    //x</a:t>
            </a:r>
            <a:r>
              <a:rPr lang="zh-CN" altLang="en-US" sz="1800" dirty="0">
                <a:solidFill>
                  <a:schemeClr val="tx1"/>
                </a:solidFill>
                <a:latin typeface="宋体" panose="02010600030101010101" pitchFamily="2" charset="-122"/>
                <a:ea typeface="宋体" panose="02010600030101010101" pitchFamily="2" charset="-122"/>
              </a:rPr>
              <a:t>种是不是有连续</a:t>
            </a:r>
            <a:r>
              <a:rPr lang="en-US" altLang="zh-CN" sz="1800" dirty="0">
                <a:solidFill>
                  <a:schemeClr val="tx1"/>
                </a:solidFill>
                <a:latin typeface="宋体" panose="02010600030101010101" pitchFamily="2" charset="-122"/>
                <a:ea typeface="宋体" panose="02010600030101010101" pitchFamily="2" charset="-122"/>
              </a:rPr>
              <a:t>3</a:t>
            </a:r>
            <a:r>
              <a:rPr lang="zh-CN" altLang="en-US" sz="1800" dirty="0">
                <a:solidFill>
                  <a:schemeClr val="tx1"/>
                </a:solidFill>
                <a:latin typeface="宋体" panose="02010600030101010101" pitchFamily="2" charset="-122"/>
                <a:ea typeface="宋体" panose="02010600030101010101" pitchFamily="2" charset="-122"/>
              </a:rPr>
              <a:t>个</a:t>
            </a:r>
            <a:r>
              <a:rPr lang="en-US" altLang="zh-CN" sz="1800" dirty="0">
                <a:solidFill>
                  <a:schemeClr val="tx1"/>
                </a:solidFill>
                <a:latin typeface="宋体" panose="02010600030101010101" pitchFamily="2" charset="-122"/>
                <a:ea typeface="宋体" panose="02010600030101010101" pitchFamily="2" charset="-122"/>
              </a:rPr>
              <a:t>1</a:t>
            </a:r>
          </a:p>
          <a:p>
            <a:pPr algn="l"/>
            <a:r>
              <a:rPr lang="en-US" altLang="zh-CN" sz="1800" dirty="0" smtClean="0">
                <a:solidFill>
                  <a:schemeClr val="tx1"/>
                </a:solidFill>
                <a:latin typeface="宋体" panose="02010600030101010101" pitchFamily="2" charset="-122"/>
                <a:ea typeface="宋体" panose="02010600030101010101" pitchFamily="2" charset="-122"/>
              </a:rPr>
              <a:t>     </a:t>
            </a:r>
            <a:r>
              <a:rPr lang="en-US" altLang="zh-CN" sz="1800" dirty="0" err="1" smtClean="0">
                <a:solidFill>
                  <a:schemeClr val="tx1"/>
                </a:solidFill>
                <a:latin typeface="宋体" panose="02010600030101010101" pitchFamily="2" charset="-122"/>
                <a:ea typeface="宋体" panose="02010600030101010101" pitchFamily="2" charset="-122"/>
              </a:rPr>
              <a:t>int</a:t>
            </a:r>
            <a:r>
              <a:rPr lang="en-US" altLang="zh-CN" sz="1800" dirty="0" smtClean="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num</a:t>
            </a:r>
            <a:r>
              <a:rPr lang="en-US" altLang="zh-CN" sz="1800" dirty="0">
                <a:solidFill>
                  <a:schemeClr val="tx1"/>
                </a:solidFill>
                <a:latin typeface="宋体" panose="02010600030101010101" pitchFamily="2" charset="-122"/>
                <a:ea typeface="宋体" panose="02010600030101010101" pitchFamily="2" charset="-122"/>
              </a:rPr>
              <a:t> = 0;</a:t>
            </a:r>
          </a:p>
          <a:p>
            <a:pPr algn="l"/>
            <a:r>
              <a:rPr lang="en-US" altLang="zh-CN" sz="1800" dirty="0" smtClean="0">
                <a:solidFill>
                  <a:schemeClr val="tx1"/>
                </a:solidFill>
                <a:latin typeface="宋体" panose="02010600030101010101" pitchFamily="2" charset="-122"/>
                <a:ea typeface="宋体" panose="02010600030101010101" pitchFamily="2" charset="-122"/>
              </a:rPr>
              <a:t>     while </a:t>
            </a:r>
            <a:r>
              <a:rPr lang="en-US" altLang="zh-CN" sz="1800" dirty="0">
                <a:solidFill>
                  <a:schemeClr val="tx1"/>
                </a:solidFill>
                <a:latin typeface="宋体" panose="02010600030101010101" pitchFamily="2" charset="-122"/>
                <a:ea typeface="宋体" panose="02010600030101010101" pitchFamily="2" charset="-122"/>
              </a:rPr>
              <a:t>(x &gt; 0) {</a:t>
            </a:r>
          </a:p>
          <a:p>
            <a:pPr algn="l"/>
            <a:r>
              <a:rPr lang="en-US" altLang="zh-CN" sz="1800" dirty="0">
                <a:solidFill>
                  <a:schemeClr val="tx1"/>
                </a:solidFill>
                <a:latin typeface="宋体" panose="02010600030101010101" pitchFamily="2" charset="-122"/>
                <a:ea typeface="宋体" panose="02010600030101010101" pitchFamily="2" charset="-122"/>
              </a:rPr>
              <a:t>	if ((x &amp; 1) == 1)	</a:t>
            </a:r>
            <a:r>
              <a:rPr lang="en-US" altLang="zh-CN" sz="1800" dirty="0" err="1">
                <a:solidFill>
                  <a:schemeClr val="tx1"/>
                </a:solidFill>
                <a:latin typeface="宋体" panose="02010600030101010101" pitchFamily="2" charset="-122"/>
                <a:ea typeface="宋体" panose="02010600030101010101" pitchFamily="2" charset="-122"/>
              </a:rPr>
              <a:t>num</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else  	</a:t>
            </a:r>
            <a:r>
              <a:rPr lang="en-US" altLang="zh-CN" sz="1800" dirty="0" smtClean="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num</a:t>
            </a:r>
            <a:r>
              <a:rPr lang="en-US" altLang="zh-CN" sz="1800" dirty="0">
                <a:solidFill>
                  <a:schemeClr val="tx1"/>
                </a:solidFill>
                <a:latin typeface="宋体" panose="02010600030101010101" pitchFamily="2" charset="-122"/>
                <a:ea typeface="宋体" panose="02010600030101010101" pitchFamily="2" charset="-122"/>
              </a:rPr>
              <a:t> = 0;</a:t>
            </a:r>
          </a:p>
          <a:p>
            <a:pPr algn="l"/>
            <a:r>
              <a:rPr lang="en-US" altLang="zh-CN" sz="1800" dirty="0">
                <a:solidFill>
                  <a:schemeClr val="tx1"/>
                </a:solidFill>
                <a:latin typeface="宋体" panose="02010600030101010101" pitchFamily="2" charset="-122"/>
                <a:ea typeface="宋体" panose="02010600030101010101" pitchFamily="2" charset="-122"/>
              </a:rPr>
              <a:t>	if (</a:t>
            </a:r>
            <a:r>
              <a:rPr lang="en-US" altLang="zh-CN" sz="1800" dirty="0" err="1">
                <a:solidFill>
                  <a:schemeClr val="tx1"/>
                </a:solidFill>
                <a:latin typeface="宋体" panose="02010600030101010101" pitchFamily="2" charset="-122"/>
                <a:ea typeface="宋体" panose="02010600030101010101" pitchFamily="2" charset="-122"/>
              </a:rPr>
              <a:t>num</a:t>
            </a:r>
            <a:r>
              <a:rPr lang="en-US" altLang="zh-CN" sz="1800" dirty="0">
                <a:solidFill>
                  <a:schemeClr val="tx1"/>
                </a:solidFill>
                <a:latin typeface="宋体" panose="02010600030101010101" pitchFamily="2" charset="-122"/>
                <a:ea typeface="宋体" panose="02010600030101010101" pitchFamily="2" charset="-122"/>
              </a:rPr>
              <a:t> &gt;= 3)   	return true;</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smtClean="0">
                <a:solidFill>
                  <a:schemeClr val="tx1"/>
                </a:solidFill>
                <a:latin typeface="宋体" panose="02010600030101010101" pitchFamily="2" charset="-122"/>
                <a:ea typeface="宋体" panose="02010600030101010101" pitchFamily="2" charset="-122"/>
              </a:rPr>
              <a:t>x </a:t>
            </a:r>
            <a:r>
              <a:rPr lang="en-US" altLang="zh-CN" sz="1800" dirty="0">
                <a:solidFill>
                  <a:schemeClr val="tx1"/>
                </a:solidFill>
                <a:latin typeface="宋体" panose="02010600030101010101" pitchFamily="2" charset="-122"/>
                <a:ea typeface="宋体" panose="02010600030101010101" pitchFamily="2" charset="-122"/>
              </a:rPr>
              <a:t>&gt;&gt;= 1;</a:t>
            </a:r>
          </a:p>
          <a:p>
            <a:pPr algn="l"/>
            <a:r>
              <a:rPr lang="en-US" altLang="zh-CN" sz="1800" dirty="0" smtClean="0">
                <a:solidFill>
                  <a:schemeClr val="tx1"/>
                </a:solidFill>
                <a:latin typeface="宋体" panose="02010600030101010101" pitchFamily="2" charset="-122"/>
                <a:ea typeface="宋体" panose="02010600030101010101" pitchFamily="2" charset="-122"/>
              </a:rPr>
              <a:t>     }</a:t>
            </a:r>
            <a:endParaRPr lang="en-US" altLang="zh-CN" sz="1800" dirty="0">
              <a:solidFill>
                <a:schemeClr val="tx1"/>
              </a:solidFill>
              <a:latin typeface="宋体" panose="02010600030101010101" pitchFamily="2" charset="-122"/>
              <a:ea typeface="宋体" panose="02010600030101010101" pitchFamily="2" charset="-122"/>
            </a:endParaRPr>
          </a:p>
          <a:p>
            <a:pPr algn="l"/>
            <a:r>
              <a:rPr lang="en-US" altLang="zh-CN" sz="1800" dirty="0" smtClean="0">
                <a:solidFill>
                  <a:schemeClr val="tx1"/>
                </a:solidFill>
                <a:latin typeface="宋体" panose="02010600030101010101" pitchFamily="2" charset="-122"/>
                <a:ea typeface="宋体" panose="02010600030101010101" pitchFamily="2" charset="-122"/>
              </a:rPr>
              <a:t>     return </a:t>
            </a:r>
            <a:r>
              <a:rPr lang="en-US" altLang="zh-CN" sz="1800" dirty="0">
                <a:solidFill>
                  <a:schemeClr val="tx1"/>
                </a:solidFill>
                <a:latin typeface="宋体" panose="02010600030101010101" pitchFamily="2" charset="-122"/>
                <a:ea typeface="宋体" panose="02010600030101010101" pitchFamily="2" charset="-122"/>
              </a:rPr>
              <a:t>false;</a:t>
            </a:r>
          </a:p>
          <a:p>
            <a:pPr algn="l"/>
            <a:r>
              <a:rPr lang="en-US" altLang="zh-CN" sz="1800" dirty="0">
                <a:solidFill>
                  <a:schemeClr val="tx1"/>
                </a:solidFill>
                <a:latin typeface="宋体" panose="02010600030101010101" pitchFamily="2" charset="-122"/>
                <a:ea typeface="宋体" panose="02010600030101010101" pitchFamily="2" charset="-122"/>
              </a:rPr>
              <a:t>}</a:t>
            </a:r>
          </a:p>
          <a:p>
            <a:pPr algn="l"/>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[N][1&lt;&lt;M][1&lt;&lt;M];</a:t>
            </a:r>
          </a:p>
          <a:p>
            <a:pPr algn="l"/>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main(){</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n,m</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cin</a:t>
            </a:r>
            <a:r>
              <a:rPr lang="en-US" altLang="zh-CN" sz="2000" dirty="0">
                <a:solidFill>
                  <a:schemeClr val="tx1"/>
                </a:solidFill>
                <a:latin typeface="宋体" panose="02010600030101010101" pitchFamily="2" charset="-122"/>
                <a:ea typeface="宋体" panose="02010600030101010101" pitchFamily="2" charset="-122"/>
              </a:rPr>
              <a:t> &gt;&gt; n &gt;&gt;m;</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memset</a:t>
            </a:r>
            <a:r>
              <a:rPr lang="en-US" altLang="zh-CN" sz="2000" dirty="0">
                <a:solidFill>
                  <a:schemeClr val="tx1"/>
                </a:solidFill>
                <a:latin typeface="宋体" panose="02010600030101010101" pitchFamily="2" charset="-122"/>
                <a:ea typeface="宋体" panose="02010600030101010101" pitchFamily="2" charset="-122"/>
              </a:rPr>
              <a:t>(row,0,sizeof(row));</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state = 1&lt;&lt;m;</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t = 0;</a:t>
            </a:r>
          </a:p>
          <a:p>
            <a:pPr algn="l"/>
            <a:r>
              <a:rPr lang="en-US" altLang="zh-CN" sz="2000" dirty="0">
                <a:solidFill>
                  <a:schemeClr val="tx1"/>
                </a:solidFill>
                <a:latin typeface="宋体" panose="02010600030101010101" pitchFamily="2" charset="-122"/>
                <a:ea typeface="宋体" panose="02010600030101010101" pitchFamily="2" charset="-122"/>
              </a:rPr>
              <a:t>	for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0;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&lt; state;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筛选合法状态</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 (!check(</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row[t]=</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t++;   //</a:t>
            </a:r>
            <a:r>
              <a:rPr lang="zh-CN" altLang="en-US" sz="2000" dirty="0">
                <a:solidFill>
                  <a:schemeClr val="tx1"/>
                </a:solidFill>
                <a:latin typeface="宋体" panose="02010600030101010101" pitchFamily="2" charset="-122"/>
                <a:ea typeface="宋体" panose="02010600030101010101" pitchFamily="2" charset="-122"/>
              </a:rPr>
              <a:t>共</a:t>
            </a:r>
            <a:r>
              <a:rPr lang="en-US" altLang="zh-CN" sz="2000" dirty="0">
                <a:solidFill>
                  <a:schemeClr val="tx1"/>
                </a:solidFill>
                <a:latin typeface="宋体" panose="02010600030101010101" pitchFamily="2" charset="-122"/>
                <a:ea typeface="宋体" panose="02010600030101010101" pitchFamily="2" charset="-122"/>
              </a:rPr>
              <a:t>t</a:t>
            </a:r>
            <a:r>
              <a:rPr lang="zh-CN" altLang="en-US" sz="2000" dirty="0">
                <a:solidFill>
                  <a:schemeClr val="tx1"/>
                </a:solidFill>
                <a:latin typeface="宋体" panose="02010600030101010101" pitchFamily="2" charset="-122"/>
                <a:ea typeface="宋体" panose="02010600030101010101" pitchFamily="2" charset="-122"/>
              </a:rPr>
              <a:t>种合法的行</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memset</a:t>
            </a:r>
            <a:r>
              <a:rPr lang="en-US" altLang="zh-CN" sz="2000" dirty="0">
                <a:solidFill>
                  <a:schemeClr val="tx1"/>
                </a:solidFill>
                <a:latin typeface="宋体" panose="02010600030101010101" pitchFamily="2" charset="-122"/>
                <a:ea typeface="宋体" panose="02010600030101010101" pitchFamily="2" charset="-122"/>
              </a:rPr>
              <a:t>(dp,0,sizeof(</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3200" dirty="0" smtClean="0">
                <a:solidFill>
                  <a:schemeClr val="tx1"/>
                </a:solidFill>
                <a:latin typeface="宋体" panose="02010600030101010101" pitchFamily="2" charset="-122"/>
                <a:ea typeface="宋体" panose="02010600030101010101" pitchFamily="2" charset="-122"/>
              </a:rPr>
              <a:t>   for </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=0;i&lt;</a:t>
            </a:r>
            <a:r>
              <a:rPr lang="en-US" altLang="zh-CN" sz="3200" dirty="0" err="1">
                <a:solidFill>
                  <a:schemeClr val="tx1"/>
                </a:solidFill>
                <a:latin typeface="宋体" panose="02010600030101010101" pitchFamily="2" charset="-122"/>
                <a:ea typeface="宋体" panose="02010600030101010101" pitchFamily="2" charset="-122"/>
              </a:rPr>
              <a:t>t;i</a:t>
            </a:r>
            <a:r>
              <a:rPr lang="en-US" altLang="zh-CN" sz="3200" dirty="0" smtClean="0">
                <a:solidFill>
                  <a:schemeClr val="tx1"/>
                </a:solidFill>
                <a:latin typeface="宋体" panose="02010600030101010101" pitchFamily="2" charset="-122"/>
                <a:ea typeface="宋体" panose="02010600030101010101" pitchFamily="2" charset="-122"/>
              </a:rPr>
              <a:t>++)  </a:t>
            </a:r>
            <a:r>
              <a:rPr lang="en-US" altLang="zh-CN" sz="3200" dirty="0" err="1" smtClean="0">
                <a:solidFill>
                  <a:schemeClr val="tx1"/>
                </a:solidFill>
                <a:latin typeface="宋体" panose="02010600030101010101" pitchFamily="2" charset="-122"/>
                <a:ea typeface="宋体" panose="02010600030101010101" pitchFamily="2" charset="-122"/>
              </a:rPr>
              <a:t>dp</a:t>
            </a:r>
            <a:r>
              <a:rPr lang="en-US" altLang="zh-CN" sz="3200" dirty="0" smtClean="0">
                <a:solidFill>
                  <a:schemeClr val="tx1"/>
                </a:solidFill>
                <a:latin typeface="宋体" panose="02010600030101010101" pitchFamily="2" charset="-122"/>
                <a:ea typeface="宋体" panose="02010600030101010101" pitchFamily="2" charset="-122"/>
              </a:rPr>
              <a:t>[0</a:t>
            </a:r>
            <a:r>
              <a:rPr lang="en-US" altLang="zh-CN" sz="3200" dirty="0">
                <a:solidFill>
                  <a:schemeClr val="tx1"/>
                </a:solidFill>
                <a:latin typeface="宋体" panose="02010600030101010101" pitchFamily="2" charset="-122"/>
                <a:ea typeface="宋体" panose="02010600030101010101" pitchFamily="2" charset="-122"/>
              </a:rPr>
              <a:t>][row[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 = 1;</a:t>
            </a:r>
          </a:p>
          <a:p>
            <a:pPr algn="l"/>
            <a:r>
              <a:rPr lang="en-US" altLang="zh-CN" sz="3200" dirty="0" smtClean="0">
                <a:solidFill>
                  <a:schemeClr val="tx1"/>
                </a:solidFill>
                <a:latin typeface="宋体" panose="02010600030101010101" pitchFamily="2" charset="-122"/>
                <a:ea typeface="宋体" panose="02010600030101010101" pitchFamily="2" charset="-122"/>
              </a:rPr>
              <a:t>   </a:t>
            </a:r>
            <a:r>
              <a:rPr lang="en-US" altLang="zh-CN" sz="3200" dirty="0" smtClean="0">
                <a:solidFill>
                  <a:srgbClr val="FF0000"/>
                </a:solidFill>
                <a:latin typeface="宋体" panose="02010600030101010101" pitchFamily="2" charset="-122"/>
                <a:ea typeface="宋体" panose="02010600030101010101" pitchFamily="2" charset="-122"/>
              </a:rPr>
              <a:t>for(</a:t>
            </a:r>
            <a:r>
              <a:rPr lang="en-US" altLang="zh-CN" sz="3200" dirty="0" err="1" smtClean="0">
                <a:solidFill>
                  <a:srgbClr val="FF0000"/>
                </a:solidFill>
                <a:latin typeface="宋体" panose="02010600030101010101" pitchFamily="2" charset="-122"/>
                <a:ea typeface="宋体" panose="02010600030101010101" pitchFamily="2" charset="-122"/>
              </a:rPr>
              <a:t>int</a:t>
            </a:r>
            <a:r>
              <a:rPr lang="en-US" altLang="zh-CN" sz="3200" dirty="0" smtClean="0">
                <a:solidFill>
                  <a:srgbClr val="FF0000"/>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 = 1; </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 &lt; n; </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a:t>
            </a:r>
          </a:p>
          <a:p>
            <a:pPr algn="l"/>
            <a:r>
              <a:rPr lang="en-US" altLang="zh-CN" sz="3200" dirty="0">
                <a:solidFill>
                  <a:srgbClr val="FF0000"/>
                </a:solidFill>
                <a:latin typeface="宋体" panose="02010600030101010101" pitchFamily="2" charset="-122"/>
                <a:ea typeface="宋体" panose="02010600030101010101" pitchFamily="2" charset="-122"/>
              </a:rPr>
              <a:t>        for(</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j=0;j&lt;</a:t>
            </a:r>
            <a:r>
              <a:rPr lang="en-US" altLang="zh-CN" sz="3200" dirty="0" err="1">
                <a:solidFill>
                  <a:srgbClr val="FF0000"/>
                </a:solidFill>
                <a:latin typeface="宋体" panose="02010600030101010101" pitchFamily="2" charset="-122"/>
                <a:ea typeface="宋体" panose="02010600030101010101" pitchFamily="2" charset="-122"/>
              </a:rPr>
              <a:t>t;j</a:t>
            </a:r>
            <a:r>
              <a:rPr lang="en-US" altLang="zh-CN" sz="3200" dirty="0">
                <a:solidFill>
                  <a:srgbClr val="FF0000"/>
                </a:solidFill>
                <a:latin typeface="宋体" panose="02010600030101010101" pitchFamily="2" charset="-122"/>
                <a:ea typeface="宋体" panose="02010600030101010101" pitchFamily="2" charset="-122"/>
              </a:rPr>
              <a:t>++)</a:t>
            </a:r>
          </a:p>
          <a:p>
            <a:pPr algn="l"/>
            <a:r>
              <a:rPr lang="en-US" altLang="zh-CN" sz="3200" dirty="0">
                <a:solidFill>
                  <a:srgbClr val="FF0000"/>
                </a:solidFill>
                <a:latin typeface="宋体" panose="02010600030101010101" pitchFamily="2" charset="-122"/>
                <a:ea typeface="宋体" panose="02010600030101010101" pitchFamily="2" charset="-122"/>
              </a:rPr>
              <a:t>            for(</a:t>
            </a:r>
            <a:r>
              <a:rPr lang="en-US" altLang="zh-CN" sz="3200" dirty="0" err="1">
                <a:solidFill>
                  <a:srgbClr val="FF0000"/>
                </a:solidFill>
                <a:latin typeface="宋体" panose="02010600030101010101" pitchFamily="2" charset="-122"/>
                <a:ea typeface="宋体" panose="02010600030101010101" pitchFamily="2" charset="-122"/>
              </a:rPr>
              <a:t>int</a:t>
            </a:r>
            <a:r>
              <a:rPr lang="en-US" altLang="zh-CN" sz="3200" dirty="0">
                <a:solidFill>
                  <a:srgbClr val="FF0000"/>
                </a:solidFill>
                <a:latin typeface="宋体" panose="02010600030101010101" pitchFamily="2" charset="-122"/>
                <a:ea typeface="宋体" panose="02010600030101010101" pitchFamily="2" charset="-122"/>
              </a:rPr>
              <a:t> k=0;k&lt;</a:t>
            </a:r>
            <a:r>
              <a:rPr lang="en-US" altLang="zh-CN" sz="3200" dirty="0" err="1">
                <a:solidFill>
                  <a:srgbClr val="FF0000"/>
                </a:solidFill>
                <a:latin typeface="宋体" panose="02010600030101010101" pitchFamily="2" charset="-122"/>
                <a:ea typeface="宋体" panose="02010600030101010101" pitchFamily="2" charset="-122"/>
              </a:rPr>
              <a:t>t;k</a:t>
            </a:r>
            <a:r>
              <a:rPr lang="en-US" altLang="zh-CN" sz="3200" dirty="0">
                <a:solidFill>
                  <a:srgbClr val="FF0000"/>
                </a:solidFill>
                <a:latin typeface="宋体" panose="02010600030101010101" pitchFamily="2" charset="-122"/>
                <a:ea typeface="宋体" panose="02010600030101010101" pitchFamily="2" charset="-122"/>
              </a:rPr>
              <a:t>++)</a:t>
            </a:r>
          </a:p>
          <a:p>
            <a:pPr algn="l"/>
            <a:r>
              <a:rPr lang="en-US" altLang="zh-CN" sz="3200" dirty="0" smtClean="0">
                <a:solidFill>
                  <a:srgbClr val="FF0000"/>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smtClean="0">
                <a:solidFill>
                  <a:srgbClr val="FF0000"/>
                </a:solidFill>
                <a:latin typeface="宋体" panose="02010600030101010101" pitchFamily="2" charset="-122"/>
                <a:ea typeface="宋体" panose="02010600030101010101" pitchFamily="2" charset="-122"/>
              </a:rPr>
              <a:t>     for(</a:t>
            </a:r>
            <a:r>
              <a:rPr lang="en-US" altLang="zh-CN" sz="3200" dirty="0" err="1" smtClean="0">
                <a:solidFill>
                  <a:srgbClr val="FF0000"/>
                </a:solidFill>
                <a:latin typeface="宋体" panose="02010600030101010101" pitchFamily="2" charset="-122"/>
                <a:ea typeface="宋体" panose="02010600030101010101" pitchFamily="2" charset="-122"/>
              </a:rPr>
              <a:t>int</a:t>
            </a:r>
            <a:r>
              <a:rPr lang="en-US" altLang="zh-CN" sz="3200" dirty="0" smtClean="0">
                <a:solidFill>
                  <a:srgbClr val="FF0000"/>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p=0;p&lt;</a:t>
            </a:r>
            <a:r>
              <a:rPr lang="en-US" altLang="zh-CN" sz="3200" dirty="0" err="1">
                <a:solidFill>
                  <a:srgbClr val="FF0000"/>
                </a:solidFill>
                <a:latin typeface="宋体" panose="02010600030101010101" pitchFamily="2" charset="-122"/>
                <a:ea typeface="宋体" panose="02010600030101010101" pitchFamily="2" charset="-122"/>
              </a:rPr>
              <a:t>t;p</a:t>
            </a:r>
            <a:r>
              <a:rPr lang="en-US" altLang="zh-CN" sz="3200" dirty="0">
                <a:solidFill>
                  <a:srgbClr val="FF0000"/>
                </a:solidFill>
                <a:latin typeface="宋体" panose="02010600030101010101" pitchFamily="2" charset="-122"/>
                <a:ea typeface="宋体" panose="02010600030101010101" pitchFamily="2" charset="-122"/>
              </a:rPr>
              <a:t>++)</a:t>
            </a:r>
          </a:p>
          <a:p>
            <a:pPr algn="l"/>
            <a:r>
              <a:rPr lang="en-US" altLang="zh-CN" sz="3200" dirty="0">
                <a:solidFill>
                  <a:srgbClr val="FF0000"/>
                </a:solidFill>
                <a:latin typeface="宋体" panose="02010600030101010101" pitchFamily="2" charset="-122"/>
                <a:ea typeface="宋体" panose="02010600030101010101" pitchFamily="2" charset="-122"/>
              </a:rPr>
              <a:t>	</a:t>
            </a:r>
            <a:r>
              <a:rPr lang="en-US" altLang="zh-CN" sz="3200" dirty="0" smtClean="0">
                <a:solidFill>
                  <a:srgbClr val="FF0000"/>
                </a:solidFill>
                <a:latin typeface="宋体" panose="02010600030101010101" pitchFamily="2" charset="-122"/>
                <a:ea typeface="宋体" panose="02010600030101010101" pitchFamily="2" charset="-122"/>
              </a:rPr>
              <a:t>        if</a:t>
            </a:r>
            <a:r>
              <a:rPr lang="en-US" altLang="zh-CN" sz="3200" dirty="0">
                <a:solidFill>
                  <a:srgbClr val="FF0000"/>
                </a:solidFill>
                <a:latin typeface="宋体" panose="02010600030101010101" pitchFamily="2" charset="-122"/>
                <a:ea typeface="宋体" panose="02010600030101010101" pitchFamily="2" charset="-122"/>
              </a:rPr>
              <a:t>((row[j] &amp; row[k] &amp; row[p]) == 0)</a:t>
            </a:r>
          </a:p>
          <a:p>
            <a:pPr algn="l"/>
            <a:r>
              <a:rPr lang="en-US" altLang="zh-CN" sz="3200" dirty="0">
                <a:solidFill>
                  <a:srgbClr val="FF0000"/>
                </a:solidFill>
                <a:latin typeface="宋体" panose="02010600030101010101" pitchFamily="2" charset="-122"/>
                <a:ea typeface="宋体" panose="02010600030101010101" pitchFamily="2" charset="-122"/>
              </a:rPr>
              <a:t>                                 //</a:t>
            </a:r>
            <a:r>
              <a:rPr lang="zh-CN" altLang="en-US" sz="3200" dirty="0">
                <a:solidFill>
                  <a:srgbClr val="FF0000"/>
                </a:solidFill>
                <a:latin typeface="宋体" panose="02010600030101010101" pitchFamily="2" charset="-122"/>
                <a:ea typeface="宋体" panose="02010600030101010101" pitchFamily="2" charset="-122"/>
              </a:rPr>
              <a:t>这</a:t>
            </a:r>
            <a:r>
              <a:rPr lang="en-US" altLang="zh-CN" sz="3200" dirty="0">
                <a:solidFill>
                  <a:srgbClr val="FF0000"/>
                </a:solidFill>
                <a:latin typeface="宋体" panose="02010600030101010101" pitchFamily="2" charset="-122"/>
                <a:ea typeface="宋体" panose="02010600030101010101" pitchFamily="2" charset="-122"/>
              </a:rPr>
              <a:t>3</a:t>
            </a:r>
            <a:r>
              <a:rPr lang="zh-CN" altLang="en-US" sz="3200" dirty="0">
                <a:solidFill>
                  <a:srgbClr val="FF0000"/>
                </a:solidFill>
                <a:latin typeface="宋体" panose="02010600030101010101" pitchFamily="2" charset="-122"/>
                <a:ea typeface="宋体" panose="02010600030101010101" pitchFamily="2" charset="-122"/>
              </a:rPr>
              <a:t>行没有</a:t>
            </a:r>
            <a:r>
              <a:rPr lang="en-US" altLang="zh-CN" sz="3200" dirty="0">
                <a:solidFill>
                  <a:srgbClr val="FF0000"/>
                </a:solidFill>
                <a:latin typeface="宋体" panose="02010600030101010101" pitchFamily="2" charset="-122"/>
                <a:ea typeface="宋体" panose="02010600030101010101" pitchFamily="2" charset="-122"/>
              </a:rPr>
              <a:t>3</a:t>
            </a:r>
            <a:r>
              <a:rPr lang="zh-CN" altLang="en-US" sz="3200" dirty="0">
                <a:solidFill>
                  <a:srgbClr val="FF0000"/>
                </a:solidFill>
                <a:latin typeface="宋体" panose="02010600030101010101" pitchFamily="2" charset="-122"/>
                <a:ea typeface="宋体" panose="02010600030101010101" pitchFamily="2" charset="-122"/>
              </a:rPr>
              <a:t>个</a:t>
            </a:r>
            <a:r>
              <a:rPr lang="en-US" altLang="zh-CN" sz="3200" dirty="0">
                <a:solidFill>
                  <a:srgbClr val="FF0000"/>
                </a:solidFill>
                <a:latin typeface="宋体" panose="02010600030101010101" pitchFamily="2" charset="-122"/>
                <a:ea typeface="宋体" panose="02010600030101010101" pitchFamily="2" charset="-122"/>
              </a:rPr>
              <a:t>1</a:t>
            </a:r>
            <a:r>
              <a:rPr lang="zh-CN" altLang="en-US" sz="3200" dirty="0">
                <a:solidFill>
                  <a:srgbClr val="FF0000"/>
                </a:solidFill>
                <a:latin typeface="宋体" panose="02010600030101010101" pitchFamily="2" charset="-122"/>
                <a:ea typeface="宋体" panose="02010600030101010101" pitchFamily="2" charset="-122"/>
              </a:rPr>
              <a:t>在一列</a:t>
            </a:r>
            <a:r>
              <a:rPr lang="zh-CN" altLang="en-US" sz="3200" dirty="0" smtClean="0">
                <a:solidFill>
                  <a:srgbClr val="FF0000"/>
                </a:solidFill>
                <a:latin typeface="宋体" panose="02010600030101010101" pitchFamily="2" charset="-122"/>
                <a:ea typeface="宋体" panose="02010600030101010101" pitchFamily="2" charset="-122"/>
              </a:rPr>
              <a:t>上</a:t>
            </a:r>
          </a:p>
          <a:p>
            <a:pPr algn="l"/>
            <a:r>
              <a:rPr lang="zh-CN" altLang="en-US" sz="3200" dirty="0" smtClean="0">
                <a:solidFill>
                  <a:schemeClr val="tx1"/>
                </a:solidFill>
                <a:latin typeface="宋体" panose="02010600030101010101" pitchFamily="2" charset="-122"/>
                <a:ea typeface="宋体" panose="02010600030101010101" pitchFamily="2" charset="-122"/>
              </a:rPr>
              <a:t>		</a:t>
            </a:r>
            <a:r>
              <a:rPr lang="en-US" altLang="zh-CN" sz="3200" dirty="0" err="1" smtClean="0">
                <a:solidFill>
                  <a:schemeClr val="tx1"/>
                </a:solidFill>
                <a:latin typeface="宋体" panose="02010600030101010101" pitchFamily="2" charset="-122"/>
                <a:ea typeface="宋体" panose="02010600030101010101" pitchFamily="2" charset="-122"/>
              </a:rPr>
              <a:t>dp</a:t>
            </a:r>
            <a:r>
              <a:rPr lang="en-US" altLang="zh-CN" sz="3200" dirty="0" smtClean="0">
                <a:solidFill>
                  <a:schemeClr val="tx1"/>
                </a:solidFill>
                <a:latin typeface="宋体" panose="02010600030101010101" pitchFamily="2" charset="-122"/>
                <a:ea typeface="宋体" panose="02010600030101010101" pitchFamily="2" charset="-122"/>
              </a:rPr>
              <a:t>[</a:t>
            </a:r>
            <a:r>
              <a:rPr lang="en-US" altLang="zh-CN" sz="3200" dirty="0" err="1" smtClean="0">
                <a:solidFill>
                  <a:schemeClr val="tx1"/>
                </a:solidFill>
                <a:latin typeface="宋体" panose="02010600030101010101" pitchFamily="2" charset="-122"/>
                <a:ea typeface="宋体" panose="02010600030101010101" pitchFamily="2" charset="-122"/>
              </a:rPr>
              <a:t>i</a:t>
            </a:r>
            <a:r>
              <a:rPr lang="en-US" altLang="zh-CN" sz="3200" dirty="0" smtClean="0">
                <a:solidFill>
                  <a:schemeClr val="tx1"/>
                </a:solidFill>
                <a:latin typeface="宋体" panose="02010600030101010101" pitchFamily="2" charset="-122"/>
                <a:ea typeface="宋体" panose="02010600030101010101" pitchFamily="2" charset="-122"/>
              </a:rPr>
              <a:t>][row[j]][row[k]] += </a:t>
            </a:r>
            <a:r>
              <a:rPr lang="en-US" altLang="zh-CN" sz="3200" dirty="0" err="1" smtClean="0">
                <a:solidFill>
                  <a:schemeClr val="tx1"/>
                </a:solidFill>
                <a:latin typeface="宋体" panose="02010600030101010101" pitchFamily="2" charset="-122"/>
                <a:ea typeface="宋体" panose="02010600030101010101" pitchFamily="2" charset="-122"/>
              </a:rPr>
              <a:t>dp</a:t>
            </a:r>
            <a:r>
              <a:rPr lang="en-US" altLang="zh-CN" sz="3200" dirty="0" smtClean="0">
                <a:solidFill>
                  <a:schemeClr val="tx1"/>
                </a:solidFill>
                <a:latin typeface="宋体" panose="02010600030101010101" pitchFamily="2" charset="-122"/>
                <a:ea typeface="宋体" panose="02010600030101010101" pitchFamily="2" charset="-122"/>
              </a:rPr>
              <a:t>[</a:t>
            </a:r>
            <a:r>
              <a:rPr lang="en-US" altLang="zh-CN" sz="3200" dirty="0" err="1" smtClean="0">
                <a:solidFill>
                  <a:schemeClr val="tx1"/>
                </a:solidFill>
                <a:latin typeface="宋体" panose="02010600030101010101" pitchFamily="2" charset="-122"/>
                <a:ea typeface="宋体" panose="02010600030101010101" pitchFamily="2" charset="-122"/>
              </a:rPr>
              <a:t>i</a:t>
            </a:r>
            <a:r>
              <a:rPr lang="en-US" altLang="zh-CN" sz="3200" dirty="0" smtClean="0">
                <a:solidFill>
                  <a:schemeClr val="tx1"/>
                </a:solidFill>
                <a:latin typeface="宋体" panose="02010600030101010101" pitchFamily="2" charset="-122"/>
                <a:ea typeface="宋体" panose="02010600030101010101" pitchFamily="2" charset="-122"/>
              </a:rPr>
              <a:t> - 1][row[k]][row[p]];</a:t>
            </a:r>
          </a:p>
          <a:p>
            <a:pPr algn="l"/>
            <a:r>
              <a:rPr lang="en-US" altLang="zh-CN" sz="3200" dirty="0" smtClean="0">
                <a:solidFill>
                  <a:schemeClr val="tx1"/>
                </a:solidFill>
                <a:latin typeface="宋体" panose="02010600030101010101" pitchFamily="2" charset="-122"/>
                <a:ea typeface="宋体" panose="02010600030101010101" pitchFamily="2" charset="-122"/>
              </a:rPr>
              <a:t>    </a:t>
            </a:r>
            <a:r>
              <a:rPr lang="en-US" altLang="zh-CN" sz="3200" dirty="0" err="1" smtClean="0">
                <a:solidFill>
                  <a:schemeClr val="tx1"/>
                </a:solidFill>
                <a:latin typeface="宋体" panose="02010600030101010101" pitchFamily="2" charset="-122"/>
                <a:ea typeface="宋体" panose="02010600030101010101" pitchFamily="2" charset="-122"/>
              </a:rPr>
              <a:t>int</a:t>
            </a:r>
            <a:r>
              <a:rPr lang="en-US" altLang="zh-CN" sz="3200" dirty="0" smtClean="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	//</a:t>
            </a:r>
            <a:r>
              <a:rPr lang="zh-CN" altLang="en-US" sz="3200" dirty="0">
                <a:solidFill>
                  <a:schemeClr val="tx1"/>
                </a:solidFill>
                <a:latin typeface="宋体" panose="02010600030101010101" pitchFamily="2" charset="-122"/>
                <a:ea typeface="宋体" panose="02010600030101010101" pitchFamily="2" charset="-122"/>
              </a:rPr>
              <a:t>统计</a:t>
            </a:r>
          </a:p>
          <a:p>
            <a:pPr algn="l"/>
            <a:r>
              <a:rPr lang="en-US" altLang="zh-CN" sz="3200" dirty="0" smtClean="0">
                <a:solidFill>
                  <a:schemeClr val="tx1"/>
                </a:solidFill>
                <a:latin typeface="宋体" panose="02010600030101010101" pitchFamily="2" charset="-122"/>
                <a:ea typeface="宋体" panose="02010600030101010101" pitchFamily="2" charset="-122"/>
              </a:rPr>
              <a:t>    for </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=0;i&lt;</a:t>
            </a:r>
            <a:r>
              <a:rPr lang="en-US" altLang="zh-CN" sz="3200" dirty="0" err="1">
                <a:solidFill>
                  <a:schemeClr val="tx1"/>
                </a:solidFill>
                <a:latin typeface="宋体" panose="02010600030101010101" pitchFamily="2" charset="-122"/>
                <a:ea typeface="宋体" panose="02010600030101010101" pitchFamily="2" charset="-122"/>
              </a:rPr>
              <a:t>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smtClean="0">
                <a:solidFill>
                  <a:schemeClr val="tx1"/>
                </a:solidFill>
                <a:latin typeface="宋体" panose="02010600030101010101" pitchFamily="2" charset="-122"/>
                <a:ea typeface="宋体" panose="02010600030101010101" pitchFamily="2" charset="-122"/>
              </a:rPr>
              <a:t>       for </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j=0;j&lt;</a:t>
            </a:r>
            <a:r>
              <a:rPr lang="en-US" altLang="zh-CN" sz="3200" dirty="0" err="1">
                <a:solidFill>
                  <a:schemeClr val="tx1"/>
                </a:solidFill>
                <a:latin typeface="宋体" panose="02010600030101010101" pitchFamily="2" charset="-122"/>
                <a:ea typeface="宋体" panose="02010600030101010101" pitchFamily="2" charset="-122"/>
              </a:rPr>
              <a:t>t;j</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[n - 1][row[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]][row[j]];</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 &lt;&lt;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&lt;&lt;</a:t>
            </a:r>
            <a:r>
              <a:rPr lang="en-US" altLang="zh-CN" sz="3200" dirty="0" err="1">
                <a:solidFill>
                  <a:schemeClr val="tx1"/>
                </a:solidFill>
                <a:latin typeface="宋体" panose="02010600030101010101" pitchFamily="2" charset="-122"/>
                <a:ea typeface="宋体" panose="02010600030101010101" pitchFamily="2" charset="-122"/>
              </a:rPr>
              <a:t>endl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136439975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pic>
        <p:nvPicPr>
          <p:cNvPr id="10" name="图片 9"/>
          <p:cNvPicPr/>
          <p:nvPr/>
        </p:nvPicPr>
        <p:blipFill>
          <a:blip r:embed="rId5">
            <a:lum bright="34000" contrast="-8000"/>
          </a:blip>
          <a:srcRect l="20046" t="6270" r="19548" b="5808"/>
          <a:stretch>
            <a:fillRect/>
          </a:stretch>
        </p:blipFill>
        <p:spPr>
          <a:xfrm rot="5400000">
            <a:off x="7898653" y="-2132853"/>
            <a:ext cx="13715999" cy="17981708"/>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934200" y="880563"/>
            <a:ext cx="16134977" cy="11787842"/>
          </a:xfrm>
          <a:prstGeom prst="rect">
            <a:avLst/>
          </a:prstGeom>
          <a:noFill/>
          <a:ln>
            <a:noFill/>
          </a:ln>
        </p:spPr>
        <p:txBody>
          <a:bodyPr wrap="square" rtlCol="0">
            <a:spAutoFit/>
          </a:bodyPr>
          <a:lstStyle/>
          <a:p>
            <a:pPr algn="l"/>
            <a:r>
              <a:rPr lang="en-US" altLang="zh-CN" sz="1600" dirty="0">
                <a:solidFill>
                  <a:schemeClr val="tx1"/>
                </a:solidFill>
                <a:latin typeface="宋体" panose="02010600030101010101" pitchFamily="2" charset="-122"/>
                <a:ea typeface="宋体" panose="02010600030101010101" pitchFamily="2" charset="-122"/>
              </a:rPr>
              <a:t>#include &lt;bits/</a:t>
            </a:r>
            <a:r>
              <a:rPr lang="en-US" altLang="zh-CN" sz="1600" dirty="0" err="1">
                <a:solidFill>
                  <a:schemeClr val="tx1"/>
                </a:solidFill>
                <a:latin typeface="宋体" panose="02010600030101010101" pitchFamily="2" charset="-122"/>
                <a:ea typeface="宋体" panose="02010600030101010101" pitchFamily="2" charset="-122"/>
              </a:rPr>
              <a:t>stdc</a:t>
            </a:r>
            <a:r>
              <a:rPr lang="en-US" altLang="zh-CN" sz="1600" dirty="0">
                <a:solidFill>
                  <a:schemeClr val="tx1"/>
                </a:solidFill>
                <a:latin typeface="宋体" panose="02010600030101010101" pitchFamily="2" charset="-122"/>
                <a:ea typeface="宋体" panose="02010600030101010101" pitchFamily="2" charset="-122"/>
              </a:rPr>
              <a:t>++.h&gt;</a:t>
            </a:r>
          </a:p>
          <a:p>
            <a:pPr algn="l"/>
            <a:r>
              <a:rPr lang="en-US" altLang="zh-CN" sz="1600" dirty="0">
                <a:solidFill>
                  <a:schemeClr val="tx1"/>
                </a:solidFill>
                <a:latin typeface="宋体" panose="02010600030101010101" pitchFamily="2" charset="-122"/>
                <a:ea typeface="宋体" panose="02010600030101010101" pitchFamily="2" charset="-122"/>
              </a:rPr>
              <a:t>using namespace </a:t>
            </a:r>
            <a:r>
              <a:rPr lang="en-US" altLang="zh-CN" sz="1600" dirty="0" err="1">
                <a:solidFill>
                  <a:schemeClr val="tx1"/>
                </a:solidFill>
                <a:latin typeface="宋体" panose="02010600030101010101" pitchFamily="2" charset="-122"/>
                <a:ea typeface="宋体" panose="02010600030101010101" pitchFamily="2" charset="-122"/>
              </a:rPr>
              <a:t>std</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err="1">
                <a:solidFill>
                  <a:schemeClr val="tx1"/>
                </a:solidFill>
                <a:latin typeface="宋体" panose="02010600030101010101" pitchFamily="2" charset="-122"/>
                <a:ea typeface="宋体" panose="02010600030101010101" pitchFamily="2" charset="-122"/>
              </a:rPr>
              <a:t>const</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N=6;</a:t>
            </a:r>
          </a:p>
          <a:p>
            <a:pPr algn="l"/>
            <a:r>
              <a:rPr lang="en-US" altLang="zh-CN" sz="1600" dirty="0" err="1">
                <a:solidFill>
                  <a:schemeClr val="tx1"/>
                </a:solidFill>
                <a:latin typeface="宋体" panose="02010600030101010101" pitchFamily="2" charset="-122"/>
                <a:ea typeface="宋体" panose="02010600030101010101" pitchFamily="2" charset="-122"/>
              </a:rPr>
              <a:t>const</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M=6;</a:t>
            </a:r>
          </a:p>
          <a:p>
            <a:pPr algn="l"/>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row[M];   //</a:t>
            </a:r>
            <a:r>
              <a:rPr lang="zh-CN" altLang="en-US" sz="1600" dirty="0">
                <a:solidFill>
                  <a:schemeClr val="tx1"/>
                </a:solidFill>
                <a:latin typeface="宋体" panose="02010600030101010101" pitchFamily="2" charset="-122"/>
                <a:ea typeface="宋体" panose="02010600030101010101" pitchFamily="2" charset="-122"/>
              </a:rPr>
              <a:t>记录合法的一行</a:t>
            </a:r>
          </a:p>
          <a:p>
            <a:pPr algn="l"/>
            <a:r>
              <a:rPr lang="en-US" altLang="zh-CN" sz="1600" dirty="0">
                <a:solidFill>
                  <a:schemeClr val="tx1"/>
                </a:solidFill>
                <a:latin typeface="宋体" panose="02010600030101010101" pitchFamily="2" charset="-122"/>
                <a:ea typeface="宋体" panose="02010600030101010101" pitchFamily="2" charset="-122"/>
              </a:rPr>
              <a:t>bool check(</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x) {    //x</a:t>
            </a:r>
            <a:r>
              <a:rPr lang="zh-CN" altLang="en-US" sz="1600" dirty="0">
                <a:solidFill>
                  <a:schemeClr val="tx1"/>
                </a:solidFill>
                <a:latin typeface="宋体" panose="02010600030101010101" pitchFamily="2" charset="-122"/>
                <a:ea typeface="宋体" panose="02010600030101010101" pitchFamily="2" charset="-122"/>
              </a:rPr>
              <a:t>种是不是有连续</a:t>
            </a:r>
            <a:r>
              <a:rPr lang="en-US" altLang="zh-CN" sz="1600" dirty="0">
                <a:solidFill>
                  <a:schemeClr val="tx1"/>
                </a:solidFill>
                <a:latin typeface="宋体" panose="02010600030101010101" pitchFamily="2" charset="-122"/>
                <a:ea typeface="宋体" panose="02010600030101010101" pitchFamily="2" charset="-122"/>
              </a:rPr>
              <a:t>3</a:t>
            </a:r>
            <a:r>
              <a:rPr lang="zh-CN" altLang="en-US" sz="1600" dirty="0">
                <a:solidFill>
                  <a:schemeClr val="tx1"/>
                </a:solidFill>
                <a:latin typeface="宋体" panose="02010600030101010101" pitchFamily="2" charset="-122"/>
                <a:ea typeface="宋体" panose="02010600030101010101" pitchFamily="2" charset="-122"/>
              </a:rPr>
              <a:t>个</a:t>
            </a:r>
            <a:r>
              <a:rPr lang="en-US" altLang="zh-CN" sz="1600" dirty="0">
                <a:solidFill>
                  <a:schemeClr val="tx1"/>
                </a:solidFill>
                <a:latin typeface="宋体" panose="02010600030101010101" pitchFamily="2" charset="-122"/>
                <a:ea typeface="宋体" panose="02010600030101010101" pitchFamily="2" charset="-122"/>
              </a:rPr>
              <a:t>1</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num</a:t>
            </a:r>
            <a:r>
              <a:rPr lang="en-US" altLang="zh-CN" sz="1600" dirty="0">
                <a:solidFill>
                  <a:schemeClr val="tx1"/>
                </a:solidFill>
                <a:latin typeface="宋体" panose="02010600030101010101" pitchFamily="2" charset="-122"/>
                <a:ea typeface="宋体" panose="02010600030101010101" pitchFamily="2" charset="-122"/>
              </a:rPr>
              <a:t> = 0;</a:t>
            </a:r>
          </a:p>
          <a:p>
            <a:pPr algn="l"/>
            <a:r>
              <a:rPr lang="en-US" altLang="zh-CN" sz="1600" dirty="0">
                <a:solidFill>
                  <a:schemeClr val="tx1"/>
                </a:solidFill>
                <a:latin typeface="宋体" panose="02010600030101010101" pitchFamily="2" charset="-122"/>
                <a:ea typeface="宋体" panose="02010600030101010101" pitchFamily="2" charset="-122"/>
              </a:rPr>
              <a:t>     while (x &gt; 0) {</a:t>
            </a:r>
          </a:p>
          <a:p>
            <a:pPr algn="l"/>
            <a:r>
              <a:rPr lang="en-US" altLang="zh-CN" sz="1600" dirty="0">
                <a:solidFill>
                  <a:schemeClr val="tx1"/>
                </a:solidFill>
                <a:latin typeface="宋体" panose="02010600030101010101" pitchFamily="2" charset="-122"/>
                <a:ea typeface="宋体" panose="02010600030101010101" pitchFamily="2" charset="-122"/>
              </a:rPr>
              <a:t>	if ((x &amp; 1) == 1)	</a:t>
            </a:r>
            <a:r>
              <a:rPr lang="en-US" altLang="zh-CN" sz="1600" dirty="0" err="1">
                <a:solidFill>
                  <a:schemeClr val="tx1"/>
                </a:solidFill>
                <a:latin typeface="宋体" panose="02010600030101010101" pitchFamily="2" charset="-122"/>
                <a:ea typeface="宋体" panose="02010600030101010101" pitchFamily="2" charset="-122"/>
              </a:rPr>
              <a:t>num</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else  	           </a:t>
            </a:r>
            <a:r>
              <a:rPr lang="en-US" altLang="zh-CN" sz="1600" dirty="0" err="1">
                <a:solidFill>
                  <a:schemeClr val="tx1"/>
                </a:solidFill>
                <a:latin typeface="宋体" panose="02010600030101010101" pitchFamily="2" charset="-122"/>
                <a:ea typeface="宋体" panose="02010600030101010101" pitchFamily="2" charset="-122"/>
              </a:rPr>
              <a:t>num</a:t>
            </a:r>
            <a:r>
              <a:rPr lang="en-US" altLang="zh-CN" sz="1600" dirty="0">
                <a:solidFill>
                  <a:schemeClr val="tx1"/>
                </a:solidFill>
                <a:latin typeface="宋体" panose="02010600030101010101" pitchFamily="2" charset="-122"/>
                <a:ea typeface="宋体" panose="02010600030101010101" pitchFamily="2" charset="-122"/>
              </a:rPr>
              <a:t> = 0;</a:t>
            </a:r>
          </a:p>
          <a:p>
            <a:pPr algn="l"/>
            <a:r>
              <a:rPr lang="en-US" altLang="zh-CN" sz="1600" dirty="0">
                <a:solidFill>
                  <a:schemeClr val="tx1"/>
                </a:solidFill>
                <a:latin typeface="宋体" panose="02010600030101010101" pitchFamily="2" charset="-122"/>
                <a:ea typeface="宋体" panose="02010600030101010101" pitchFamily="2" charset="-122"/>
              </a:rPr>
              <a:t>	if (</a:t>
            </a:r>
            <a:r>
              <a:rPr lang="en-US" altLang="zh-CN" sz="1600" dirty="0" err="1">
                <a:solidFill>
                  <a:schemeClr val="tx1"/>
                </a:solidFill>
                <a:latin typeface="宋体" panose="02010600030101010101" pitchFamily="2" charset="-122"/>
                <a:ea typeface="宋体" panose="02010600030101010101" pitchFamily="2" charset="-122"/>
              </a:rPr>
              <a:t>num</a:t>
            </a:r>
            <a:r>
              <a:rPr lang="en-US" altLang="zh-CN" sz="1600" dirty="0">
                <a:solidFill>
                  <a:schemeClr val="tx1"/>
                </a:solidFill>
                <a:latin typeface="宋体" panose="02010600030101010101" pitchFamily="2" charset="-122"/>
                <a:ea typeface="宋体" panose="02010600030101010101" pitchFamily="2" charset="-122"/>
              </a:rPr>
              <a:t> &gt;= 3)   	return true;</a:t>
            </a:r>
          </a:p>
          <a:p>
            <a:pPr algn="l"/>
            <a:r>
              <a:rPr lang="en-US" altLang="zh-CN" sz="1600" dirty="0">
                <a:solidFill>
                  <a:schemeClr val="tx1"/>
                </a:solidFill>
                <a:latin typeface="宋体" panose="02010600030101010101" pitchFamily="2" charset="-122"/>
                <a:ea typeface="宋体" panose="02010600030101010101" pitchFamily="2" charset="-122"/>
              </a:rPr>
              <a:t>	x &gt;&gt;= 1;</a:t>
            </a:r>
          </a:p>
          <a:p>
            <a:pPr algn="l"/>
            <a:r>
              <a:rPr lang="en-US" altLang="zh-CN" sz="1600" dirty="0">
                <a:solidFill>
                  <a:schemeClr val="tx1"/>
                </a:solidFill>
                <a:latin typeface="宋体" panose="02010600030101010101" pitchFamily="2" charset="-122"/>
                <a:ea typeface="宋体" panose="02010600030101010101" pitchFamily="2" charset="-122"/>
              </a:rPr>
              <a:t>     }</a:t>
            </a:r>
          </a:p>
          <a:p>
            <a:pPr algn="l"/>
            <a:r>
              <a:rPr lang="en-US" altLang="zh-CN" sz="1600" dirty="0">
                <a:solidFill>
                  <a:schemeClr val="tx1"/>
                </a:solidFill>
                <a:latin typeface="宋体" panose="02010600030101010101" pitchFamily="2" charset="-122"/>
                <a:ea typeface="宋体" panose="02010600030101010101" pitchFamily="2" charset="-122"/>
              </a:rPr>
              <a:t>     return false;</a:t>
            </a:r>
          </a:p>
          <a:p>
            <a:pPr algn="l"/>
            <a:r>
              <a:rPr lang="en-US" altLang="zh-CN" sz="1600" dirty="0">
                <a:solidFill>
                  <a:schemeClr val="tx1"/>
                </a:solidFill>
                <a:latin typeface="宋体" panose="02010600030101010101" pitchFamily="2" charset="-122"/>
                <a:ea typeface="宋体" panose="02010600030101010101" pitchFamily="2" charset="-122"/>
              </a:rPr>
              <a:t>}</a:t>
            </a:r>
          </a:p>
          <a:p>
            <a:pPr algn="l"/>
            <a:endParaRPr lang="en-US" altLang="zh-CN" sz="1600" dirty="0">
              <a:solidFill>
                <a:schemeClr val="tx1"/>
              </a:solidFill>
              <a:latin typeface="宋体" panose="02010600030101010101" pitchFamily="2" charset="-122"/>
              <a:ea typeface="宋体" panose="02010600030101010101" pitchFamily="2" charset="-122"/>
            </a:endParaRPr>
          </a:p>
          <a:p>
            <a:pPr algn="l"/>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[N][1&lt;&lt;M][1&lt;&lt;M];</a:t>
            </a:r>
          </a:p>
          <a:p>
            <a:pPr algn="l"/>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main(){</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n,m</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cin</a:t>
            </a:r>
            <a:r>
              <a:rPr lang="en-US" altLang="zh-CN" sz="1600" dirty="0">
                <a:solidFill>
                  <a:schemeClr val="tx1"/>
                </a:solidFill>
                <a:latin typeface="宋体" panose="02010600030101010101" pitchFamily="2" charset="-122"/>
                <a:ea typeface="宋体" panose="02010600030101010101" pitchFamily="2" charset="-122"/>
              </a:rPr>
              <a:t> &gt;&gt; n &gt;&gt;m;</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memset</a:t>
            </a:r>
            <a:r>
              <a:rPr lang="en-US" altLang="zh-CN" sz="1600" dirty="0">
                <a:solidFill>
                  <a:schemeClr val="tx1"/>
                </a:solidFill>
                <a:latin typeface="宋体" panose="02010600030101010101" pitchFamily="2" charset="-122"/>
                <a:ea typeface="宋体" panose="02010600030101010101" pitchFamily="2" charset="-122"/>
              </a:rPr>
              <a:t>(row,0,sizeof(row));</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state = 1&lt;&lt;m;</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t = 0;</a:t>
            </a:r>
          </a:p>
          <a:p>
            <a:pPr algn="l"/>
            <a:r>
              <a:rPr lang="en-US" altLang="zh-CN" sz="1600" dirty="0">
                <a:solidFill>
                  <a:schemeClr val="tx1"/>
                </a:solidFill>
                <a:latin typeface="宋体" panose="02010600030101010101" pitchFamily="2" charset="-122"/>
                <a:ea typeface="宋体" panose="02010600030101010101" pitchFamily="2" charset="-122"/>
              </a:rPr>
              <a:t>	for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0;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&lt; state;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a:t>
            </a:r>
            <a:r>
              <a:rPr lang="zh-CN" altLang="en-US" sz="1600" dirty="0">
                <a:solidFill>
                  <a:schemeClr val="tx1"/>
                </a:solidFill>
                <a:latin typeface="宋体" panose="02010600030101010101" pitchFamily="2" charset="-122"/>
                <a:ea typeface="宋体" panose="02010600030101010101" pitchFamily="2" charset="-122"/>
              </a:rPr>
              <a:t>筛选合法状态</a:t>
            </a:r>
          </a:p>
          <a:p>
            <a:pPr algn="l"/>
            <a:r>
              <a:rPr lang="zh-CN" altLang="en-US" sz="1600" dirty="0">
                <a:solidFill>
                  <a:schemeClr val="tx1"/>
                </a:solidFill>
                <a:latin typeface="宋体" panose="02010600030101010101" pitchFamily="2" charset="-122"/>
                <a:ea typeface="宋体" panose="02010600030101010101" pitchFamily="2" charset="-122"/>
              </a:rPr>
              <a:t>		</a:t>
            </a:r>
            <a:r>
              <a:rPr lang="en-US" altLang="zh-CN" sz="1600" dirty="0">
                <a:solidFill>
                  <a:schemeClr val="tx1"/>
                </a:solidFill>
                <a:latin typeface="宋体" panose="02010600030101010101" pitchFamily="2" charset="-122"/>
                <a:ea typeface="宋体" panose="02010600030101010101" pitchFamily="2" charset="-122"/>
              </a:rPr>
              <a:t>if (!check(</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row[t]=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t++;   //</a:t>
            </a:r>
            <a:r>
              <a:rPr lang="zh-CN" altLang="en-US" sz="1600" dirty="0">
                <a:solidFill>
                  <a:schemeClr val="tx1"/>
                </a:solidFill>
                <a:latin typeface="宋体" panose="02010600030101010101" pitchFamily="2" charset="-122"/>
                <a:ea typeface="宋体" panose="02010600030101010101" pitchFamily="2" charset="-122"/>
              </a:rPr>
              <a:t>共</a:t>
            </a:r>
            <a:r>
              <a:rPr lang="en-US" altLang="zh-CN" sz="1600" dirty="0">
                <a:solidFill>
                  <a:schemeClr val="tx1"/>
                </a:solidFill>
                <a:latin typeface="宋体" panose="02010600030101010101" pitchFamily="2" charset="-122"/>
                <a:ea typeface="宋体" panose="02010600030101010101" pitchFamily="2" charset="-122"/>
              </a:rPr>
              <a:t>t</a:t>
            </a:r>
            <a:r>
              <a:rPr lang="zh-CN" altLang="en-US" sz="1600" dirty="0">
                <a:solidFill>
                  <a:schemeClr val="tx1"/>
                </a:solidFill>
                <a:latin typeface="宋体" panose="02010600030101010101" pitchFamily="2" charset="-122"/>
                <a:ea typeface="宋体" panose="02010600030101010101" pitchFamily="2" charset="-122"/>
              </a:rPr>
              <a:t>种合法的行</a:t>
            </a:r>
          </a:p>
          <a:p>
            <a:pPr algn="l"/>
            <a:r>
              <a:rPr lang="zh-CN" altLang="en-US" sz="1600" dirty="0">
                <a:solidFill>
                  <a:schemeClr val="tx1"/>
                </a:solidFill>
                <a:latin typeface="宋体" panose="02010600030101010101" pitchFamily="2" charset="-122"/>
                <a:ea typeface="宋体" panose="02010600030101010101" pitchFamily="2" charset="-122"/>
              </a:rPr>
              <a:t>        </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memset</a:t>
            </a:r>
            <a:r>
              <a:rPr lang="en-US" altLang="zh-CN" sz="1600" dirty="0">
                <a:solidFill>
                  <a:schemeClr val="tx1"/>
                </a:solidFill>
                <a:latin typeface="宋体" panose="02010600030101010101" pitchFamily="2" charset="-122"/>
                <a:ea typeface="宋体" panose="02010600030101010101" pitchFamily="2" charset="-122"/>
              </a:rPr>
              <a:t>(dp,0,sizeof(</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for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=0;i&lt;</a:t>
            </a:r>
            <a:r>
              <a:rPr lang="en-US" altLang="zh-CN" sz="1600" dirty="0" err="1">
                <a:solidFill>
                  <a:schemeClr val="tx1"/>
                </a:solidFill>
                <a:latin typeface="宋体" panose="02010600030101010101" pitchFamily="2" charset="-122"/>
                <a:ea typeface="宋体" panose="02010600030101010101" pitchFamily="2" charset="-122"/>
              </a:rPr>
              <a:t>t;i</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[0][row[</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]][0] = 1;</a:t>
            </a:r>
          </a:p>
          <a:p>
            <a:pPr algn="l"/>
            <a:r>
              <a:rPr lang="en-US" altLang="zh-CN" sz="1600" dirty="0">
                <a:solidFill>
                  <a:schemeClr val="tx1"/>
                </a:solidFill>
                <a:latin typeface="宋体" panose="02010600030101010101" pitchFamily="2" charset="-122"/>
                <a:ea typeface="宋体" panose="02010600030101010101" pitchFamily="2" charset="-122"/>
              </a:rPr>
              <a:t>   for(</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1;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&lt; n; </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for(</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j=0;j&lt;</a:t>
            </a:r>
            <a:r>
              <a:rPr lang="en-US" altLang="zh-CN" sz="1600" dirty="0" err="1">
                <a:solidFill>
                  <a:schemeClr val="tx1"/>
                </a:solidFill>
                <a:latin typeface="宋体" panose="02010600030101010101" pitchFamily="2" charset="-122"/>
                <a:ea typeface="宋体" panose="02010600030101010101" pitchFamily="2" charset="-122"/>
              </a:rPr>
              <a:t>t;j</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for(</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k=0;k&lt;</a:t>
            </a:r>
            <a:r>
              <a:rPr lang="en-US" altLang="zh-CN" sz="1600" dirty="0" err="1">
                <a:solidFill>
                  <a:schemeClr val="tx1"/>
                </a:solidFill>
                <a:latin typeface="宋体" panose="02010600030101010101" pitchFamily="2" charset="-122"/>
                <a:ea typeface="宋体" panose="02010600030101010101" pitchFamily="2" charset="-122"/>
              </a:rPr>
              <a:t>t;k</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for(</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p=0;p&lt;</a:t>
            </a:r>
            <a:r>
              <a:rPr lang="en-US" altLang="zh-CN" sz="1600" dirty="0" err="1">
                <a:solidFill>
                  <a:schemeClr val="tx1"/>
                </a:solidFill>
                <a:latin typeface="宋体" panose="02010600030101010101" pitchFamily="2" charset="-122"/>
                <a:ea typeface="宋体" panose="02010600030101010101" pitchFamily="2" charset="-122"/>
              </a:rPr>
              <a:t>t;p</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	        if((row[j] &amp; row[k] &amp; row[p]) == 0)</a:t>
            </a:r>
          </a:p>
          <a:p>
            <a:pPr algn="l"/>
            <a:r>
              <a:rPr lang="en-US" altLang="zh-CN" sz="1600" dirty="0">
                <a:solidFill>
                  <a:schemeClr val="tx1"/>
                </a:solidFill>
                <a:latin typeface="宋体" panose="02010600030101010101" pitchFamily="2" charset="-122"/>
                <a:ea typeface="宋体" panose="02010600030101010101" pitchFamily="2" charset="-122"/>
              </a:rPr>
              <a:t>                                 //</a:t>
            </a:r>
            <a:r>
              <a:rPr lang="zh-CN" altLang="en-US" sz="1600" dirty="0">
                <a:solidFill>
                  <a:schemeClr val="tx1"/>
                </a:solidFill>
                <a:latin typeface="宋体" panose="02010600030101010101" pitchFamily="2" charset="-122"/>
                <a:ea typeface="宋体" panose="02010600030101010101" pitchFamily="2" charset="-122"/>
              </a:rPr>
              <a:t>这</a:t>
            </a:r>
            <a:r>
              <a:rPr lang="en-US" altLang="zh-CN" sz="1600" dirty="0">
                <a:solidFill>
                  <a:schemeClr val="tx1"/>
                </a:solidFill>
                <a:latin typeface="宋体" panose="02010600030101010101" pitchFamily="2" charset="-122"/>
                <a:ea typeface="宋体" panose="02010600030101010101" pitchFamily="2" charset="-122"/>
              </a:rPr>
              <a:t>3</a:t>
            </a:r>
            <a:r>
              <a:rPr lang="zh-CN" altLang="en-US" sz="1600" dirty="0">
                <a:solidFill>
                  <a:schemeClr val="tx1"/>
                </a:solidFill>
                <a:latin typeface="宋体" panose="02010600030101010101" pitchFamily="2" charset="-122"/>
                <a:ea typeface="宋体" panose="02010600030101010101" pitchFamily="2" charset="-122"/>
              </a:rPr>
              <a:t>行没有</a:t>
            </a:r>
            <a:r>
              <a:rPr lang="en-US" altLang="zh-CN" sz="1600" dirty="0">
                <a:solidFill>
                  <a:schemeClr val="tx1"/>
                </a:solidFill>
                <a:latin typeface="宋体" panose="02010600030101010101" pitchFamily="2" charset="-122"/>
                <a:ea typeface="宋体" panose="02010600030101010101" pitchFamily="2" charset="-122"/>
              </a:rPr>
              <a:t>3</a:t>
            </a:r>
            <a:r>
              <a:rPr lang="zh-CN" altLang="en-US" sz="1600" dirty="0">
                <a:solidFill>
                  <a:schemeClr val="tx1"/>
                </a:solidFill>
                <a:latin typeface="宋体" panose="02010600030101010101" pitchFamily="2" charset="-122"/>
                <a:ea typeface="宋体" panose="02010600030101010101" pitchFamily="2" charset="-122"/>
              </a:rPr>
              <a:t>个</a:t>
            </a:r>
            <a:r>
              <a:rPr lang="en-US" altLang="zh-CN" sz="1600" dirty="0">
                <a:solidFill>
                  <a:schemeClr val="tx1"/>
                </a:solidFill>
                <a:latin typeface="宋体" panose="02010600030101010101" pitchFamily="2" charset="-122"/>
                <a:ea typeface="宋体" panose="02010600030101010101" pitchFamily="2" charset="-122"/>
              </a:rPr>
              <a:t>1</a:t>
            </a:r>
            <a:r>
              <a:rPr lang="zh-CN" altLang="en-US" sz="1600" dirty="0">
                <a:solidFill>
                  <a:schemeClr val="tx1"/>
                </a:solidFill>
                <a:latin typeface="宋体" panose="02010600030101010101" pitchFamily="2" charset="-122"/>
                <a:ea typeface="宋体" panose="02010600030101010101" pitchFamily="2" charset="-122"/>
              </a:rPr>
              <a:t>在一列上</a:t>
            </a:r>
          </a:p>
          <a:p>
            <a:pPr algn="l"/>
            <a:r>
              <a:rPr lang="zh-CN" altLang="en-US"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][row[j]][row[k]] += </a:t>
            </a:r>
            <a:r>
              <a:rPr lang="en-US" altLang="zh-CN" sz="1600" dirty="0" err="1">
                <a:solidFill>
                  <a:schemeClr val="tx1"/>
                </a:solidFill>
                <a:latin typeface="宋体" panose="02010600030101010101" pitchFamily="2" charset="-122"/>
                <a:ea typeface="宋体" panose="02010600030101010101" pitchFamily="2" charset="-122"/>
              </a:rPr>
              <a:t>dp</a:t>
            </a:r>
            <a:r>
              <a:rPr lang="en-US" altLang="zh-CN" sz="1600" dirty="0">
                <a:solidFill>
                  <a:schemeClr val="tx1"/>
                </a:solidFill>
                <a:latin typeface="宋体" panose="02010600030101010101" pitchFamily="2" charset="-122"/>
                <a:ea typeface="宋体" panose="02010600030101010101" pitchFamily="2" charset="-122"/>
              </a:rPr>
              <a:t>[</a:t>
            </a:r>
            <a:r>
              <a:rPr lang="en-US" altLang="zh-CN" sz="1600" dirty="0" err="1">
                <a:solidFill>
                  <a:schemeClr val="tx1"/>
                </a:solidFill>
                <a:latin typeface="宋体" panose="02010600030101010101" pitchFamily="2" charset="-122"/>
                <a:ea typeface="宋体" panose="02010600030101010101" pitchFamily="2" charset="-122"/>
              </a:rPr>
              <a:t>i</a:t>
            </a:r>
            <a:r>
              <a:rPr lang="en-US" altLang="zh-CN" sz="1600" dirty="0">
                <a:solidFill>
                  <a:schemeClr val="tx1"/>
                </a:solidFill>
                <a:latin typeface="宋体" panose="02010600030101010101" pitchFamily="2" charset="-122"/>
                <a:ea typeface="宋体" panose="02010600030101010101" pitchFamily="2" charset="-122"/>
              </a:rPr>
              <a:t> - 1][row[k]][row[p]];</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int</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ans</a:t>
            </a:r>
            <a:r>
              <a:rPr lang="en-US" altLang="zh-CN" sz="1600" dirty="0">
                <a:solidFill>
                  <a:schemeClr val="tx1"/>
                </a:solidFill>
                <a:latin typeface="宋体" panose="02010600030101010101" pitchFamily="2" charset="-122"/>
                <a:ea typeface="宋体" panose="02010600030101010101" pitchFamily="2" charset="-122"/>
              </a:rPr>
              <a:t> = 0;	//</a:t>
            </a:r>
            <a:r>
              <a:rPr lang="zh-CN" altLang="en-US" sz="1600" dirty="0">
                <a:solidFill>
                  <a:schemeClr val="tx1"/>
                </a:solidFill>
                <a:latin typeface="宋体" panose="02010600030101010101" pitchFamily="2" charset="-122"/>
                <a:ea typeface="宋体" panose="02010600030101010101" pitchFamily="2" charset="-122"/>
              </a:rPr>
              <a:t>统计</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=0;i&lt;</a:t>
            </a:r>
            <a:r>
              <a:rPr lang="en-US" altLang="zh-CN" sz="4000" dirty="0" err="1">
                <a:solidFill>
                  <a:schemeClr val="tx1"/>
                </a:solidFill>
                <a:latin typeface="宋体" panose="02010600030101010101" pitchFamily="2" charset="-122"/>
                <a:ea typeface="宋体" panose="02010600030101010101" pitchFamily="2" charset="-122"/>
              </a:rPr>
              <a:t>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j=0;j&lt;</a:t>
            </a:r>
            <a:r>
              <a:rPr lang="en-US" altLang="zh-CN" sz="4000" dirty="0" err="1">
                <a:solidFill>
                  <a:schemeClr val="tx1"/>
                </a:solidFill>
                <a:latin typeface="宋体" panose="02010600030101010101" pitchFamily="2" charset="-122"/>
                <a:ea typeface="宋体" panose="02010600030101010101" pitchFamily="2" charset="-122"/>
              </a:rPr>
              <a:t>t;j</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ans</a:t>
            </a:r>
            <a:r>
              <a:rPr lang="en-US" altLang="zh-CN" sz="4000" dirty="0">
                <a:solidFill>
                  <a:schemeClr val="tx1"/>
                </a:solidFill>
                <a:latin typeface="宋体" panose="02010600030101010101" pitchFamily="2" charset="-122"/>
                <a:ea typeface="宋体" panose="02010600030101010101" pitchFamily="2" charset="-122"/>
              </a:rPr>
              <a:t> +=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[n - 1][row[</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]][row[j]];</a:t>
            </a:r>
          </a:p>
          <a:p>
            <a:pPr algn="l"/>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cout</a:t>
            </a:r>
            <a:r>
              <a:rPr lang="en-US" altLang="zh-CN" sz="1600" dirty="0">
                <a:solidFill>
                  <a:schemeClr val="tx1"/>
                </a:solidFill>
                <a:latin typeface="宋体" panose="02010600030101010101" pitchFamily="2" charset="-122"/>
                <a:ea typeface="宋体" panose="02010600030101010101" pitchFamily="2" charset="-122"/>
              </a:rPr>
              <a:t> &lt;&lt; </a:t>
            </a:r>
            <a:r>
              <a:rPr lang="en-US" altLang="zh-CN" sz="1600" dirty="0" err="1">
                <a:solidFill>
                  <a:schemeClr val="tx1"/>
                </a:solidFill>
                <a:latin typeface="宋体" panose="02010600030101010101" pitchFamily="2" charset="-122"/>
                <a:ea typeface="宋体" panose="02010600030101010101" pitchFamily="2" charset="-122"/>
              </a:rPr>
              <a:t>ans</a:t>
            </a:r>
            <a:r>
              <a:rPr lang="en-US" altLang="zh-CN" sz="1600" dirty="0">
                <a:solidFill>
                  <a:schemeClr val="tx1"/>
                </a:solidFill>
                <a:latin typeface="宋体" panose="02010600030101010101" pitchFamily="2" charset="-122"/>
                <a:ea typeface="宋体" panose="02010600030101010101" pitchFamily="2" charset="-122"/>
              </a:rPr>
              <a:t>&lt;&lt;</a:t>
            </a:r>
            <a:r>
              <a:rPr lang="en-US" altLang="zh-CN" sz="1600" dirty="0" err="1">
                <a:solidFill>
                  <a:schemeClr val="tx1"/>
                </a:solidFill>
                <a:latin typeface="宋体" panose="02010600030101010101" pitchFamily="2" charset="-122"/>
                <a:ea typeface="宋体" panose="02010600030101010101" pitchFamily="2" charset="-122"/>
              </a:rPr>
              <a:t>endl</a:t>
            </a:r>
            <a:r>
              <a:rPr lang="en-US" altLang="zh-CN" sz="1600" dirty="0">
                <a:solidFill>
                  <a:schemeClr val="tx1"/>
                </a:solidFill>
                <a:latin typeface="宋体" panose="02010600030101010101" pitchFamily="2" charset="-122"/>
                <a:ea typeface="宋体" panose="02010600030101010101" pitchFamily="2" charset="-122"/>
              </a:rPr>
              <a:t>;</a:t>
            </a:r>
          </a:p>
          <a:p>
            <a:pPr algn="l"/>
            <a:r>
              <a:rPr lang="en-US" altLang="zh-CN" sz="1600" dirty="0">
                <a:solidFill>
                  <a:schemeClr val="tx1"/>
                </a:solidFill>
                <a:latin typeface="宋体" panose="02010600030101010101" pitchFamily="2" charset="-122"/>
                <a:ea typeface="宋体" panose="02010600030101010101" pitchFamily="2" charset="-122"/>
              </a:rPr>
              <a:t>}</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631213" y="8430019"/>
            <a:ext cx="4868912" cy="259358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smtClean="0"/>
              <a:t>累加所有情况，就是答案</a:t>
            </a:r>
            <a:endParaRPr lang="zh-CN" altLang="en-US" sz="4400" dirty="0"/>
          </a:p>
        </p:txBody>
      </p:sp>
    </p:spTree>
    <p:custDataLst>
      <p:tags r:id="rId1"/>
    </p:custDataLst>
    <p:extLst>
      <p:ext uri="{BB962C8B-B14F-4D97-AF65-F5344CB8AC3E}">
        <p14:creationId xmlns:p14="http://schemas.microsoft.com/office/powerpoint/2010/main" val="83980933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例题：</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回路计数 </a:t>
              </a:r>
              <a:r>
                <a:rPr lang="en-US" altLang="zh-CN" sz="5600" b="1" spc="600" dirty="0">
                  <a:solidFill>
                    <a:schemeClr val="bg1"/>
                  </a:solidFill>
                  <a:latin typeface="宋体" panose="02010600030101010101" pitchFamily="2" charset="-122"/>
                  <a:ea typeface="宋体" panose="02010600030101010101" pitchFamily="2" charset="-122"/>
                </a:rPr>
                <a:t>2021</a:t>
              </a:r>
              <a:r>
                <a:rPr lang="zh-CN" altLang="en-US" sz="5600" b="1" spc="600" dirty="0">
                  <a:solidFill>
                    <a:schemeClr val="bg1"/>
                  </a:solidFill>
                  <a:latin typeface="宋体" panose="02010600030101010101" pitchFamily="2" charset="-122"/>
                  <a:ea typeface="宋体" panose="02010600030101010101" pitchFamily="2" charset="-122"/>
                </a:rPr>
                <a:t>年第十二届省赛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1462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1447105" y="3100902"/>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solidFill>
                  <a:srgbClr val="FF0000"/>
                </a:solidFill>
              </a:rPr>
              <a:t>填空题</a:t>
            </a:r>
            <a:endParaRPr lang="en-US" altLang="zh-CN" dirty="0" smtClean="0">
              <a:solidFill>
                <a:srgbClr val="FF0000"/>
              </a:solidFill>
            </a:endParaRPr>
          </a:p>
          <a:p>
            <a:pPr marL="0" indent="0">
              <a:lnSpc>
                <a:spcPct val="150000"/>
              </a:lnSpc>
              <a:spcBef>
                <a:spcPts val="0"/>
              </a:spcBef>
              <a:buNone/>
            </a:pPr>
            <a:r>
              <a:rPr lang="en-US" altLang="zh-CN" dirty="0" smtClean="0"/>
              <a:t>【</a:t>
            </a:r>
            <a:r>
              <a:rPr lang="zh-CN" altLang="en-US" dirty="0" smtClean="0"/>
              <a:t>题目描述</a:t>
            </a:r>
            <a:r>
              <a:rPr lang="en-US" altLang="zh-CN" dirty="0" smtClean="0"/>
              <a:t>】</a:t>
            </a:r>
            <a:r>
              <a:rPr lang="zh-CN" altLang="en-US" dirty="0" smtClean="0"/>
              <a:t>蓝</a:t>
            </a:r>
            <a:r>
              <a:rPr lang="zh-CN" altLang="en-US" dirty="0"/>
              <a:t>桥学院</a:t>
            </a:r>
            <a:r>
              <a:rPr lang="zh-CN" altLang="en-US" dirty="0" smtClean="0"/>
              <a:t>由</a:t>
            </a:r>
            <a:r>
              <a:rPr lang="en-US" altLang="zh-CN" dirty="0" smtClean="0"/>
              <a:t>21</a:t>
            </a:r>
            <a:r>
              <a:rPr lang="zh-CN" altLang="en-US" dirty="0"/>
              <a:t>栋教学楼组成，教学楼编号</a:t>
            </a:r>
            <a:r>
              <a:rPr lang="en-US" altLang="zh-CN" dirty="0"/>
              <a:t>1</a:t>
            </a:r>
            <a:r>
              <a:rPr lang="zh-CN" altLang="en-US" dirty="0"/>
              <a:t>到</a:t>
            </a:r>
            <a:r>
              <a:rPr lang="en-US" altLang="zh-CN" dirty="0"/>
              <a:t>21</a:t>
            </a:r>
            <a:r>
              <a:rPr lang="zh-CN" altLang="en-US" dirty="0"/>
              <a:t>。对于两栋教学楼</a:t>
            </a:r>
            <a:r>
              <a:rPr lang="en-US" altLang="zh-CN" dirty="0"/>
              <a:t>a</a:t>
            </a:r>
            <a:r>
              <a:rPr lang="zh-CN" altLang="en-US" dirty="0"/>
              <a:t>和</a:t>
            </a:r>
            <a:r>
              <a:rPr lang="en-US" altLang="zh-CN" dirty="0"/>
              <a:t>b</a:t>
            </a:r>
            <a:r>
              <a:rPr lang="zh-CN" altLang="en-US" dirty="0"/>
              <a:t>，当</a:t>
            </a:r>
            <a:r>
              <a:rPr lang="en-US" altLang="zh-CN" dirty="0"/>
              <a:t>a</a:t>
            </a:r>
            <a:r>
              <a:rPr lang="zh-CN" altLang="en-US" dirty="0"/>
              <a:t>和</a:t>
            </a:r>
            <a:r>
              <a:rPr lang="en-US" altLang="zh-CN" dirty="0"/>
              <a:t>b</a:t>
            </a:r>
            <a:r>
              <a:rPr lang="zh-CN" altLang="en-US" dirty="0"/>
              <a:t>互质时，</a:t>
            </a:r>
            <a:r>
              <a:rPr lang="en-US" altLang="zh-CN" dirty="0"/>
              <a:t>a</a:t>
            </a:r>
            <a:r>
              <a:rPr lang="zh-CN" altLang="en-US" dirty="0"/>
              <a:t>和</a:t>
            </a:r>
            <a:r>
              <a:rPr lang="en-US" altLang="zh-CN" dirty="0"/>
              <a:t>b</a:t>
            </a:r>
            <a:r>
              <a:rPr lang="zh-CN" altLang="en-US" dirty="0"/>
              <a:t>之间有一条走廊直接相连，两个方向皆可通行，否则没有直接连接的走廊。小蓝现在在第一栋教学楼，他想要访问每栋教学楼正好一次，最终回到第一栋教学楼（即走一条哈密尔顿回路），请问他有多少种不同的访问方案？两个访问方案不同是指存在某个</a:t>
            </a:r>
            <a:r>
              <a:rPr lang="en-US" altLang="zh-CN" dirty="0" err="1"/>
              <a:t>i</a:t>
            </a:r>
            <a:r>
              <a:rPr lang="zh-CN" altLang="en-US" dirty="0"/>
              <a:t>，小蓝在两个访问方法中访问完教学楼</a:t>
            </a:r>
            <a:r>
              <a:rPr lang="en-US" altLang="zh-CN" dirty="0" err="1"/>
              <a:t>i</a:t>
            </a:r>
            <a:r>
              <a:rPr lang="zh-CN" altLang="en-US" dirty="0"/>
              <a:t>后访问了不同的教学楼。</a:t>
            </a:r>
          </a:p>
        </p:txBody>
      </p:sp>
    </p:spTree>
    <p:custDataLst>
      <p:tags r:id="rId1"/>
    </p:custDataLst>
    <p:extLst>
      <p:ext uri="{BB962C8B-B14F-4D97-AF65-F5344CB8AC3E}">
        <p14:creationId xmlns:p14="http://schemas.microsoft.com/office/powerpoint/2010/main" val="3828852551"/>
      </p:ext>
    </p:extLst>
  </p:cSld>
  <p:clrMapOvr>
    <a:masterClrMapping/>
  </p:clrMapOvr>
  <p:transition spd="slow" advClick="0" advTm="1000">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6" y="1139"/>
              <a:ext cx="31213" cy="1503"/>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Hamilton</a:t>
              </a:r>
              <a:r>
                <a:rPr lang="zh-CN" altLang="en-US" sz="5600" b="1" spc="600" dirty="0">
                  <a:solidFill>
                    <a:schemeClr val="bg1"/>
                  </a:solidFill>
                  <a:latin typeface="宋体" panose="02010600030101010101" pitchFamily="2" charset="-122"/>
                  <a:ea typeface="宋体" panose="02010600030101010101" pitchFamily="2" charset="-122"/>
                </a:rPr>
                <a:t>问题</a:t>
              </a:r>
            </a:p>
          </p:txBody>
        </p:sp>
      </p:grpSp>
      <p:sp>
        <p:nvSpPr>
          <p:cNvPr id="12" name="内容占位符 2"/>
          <p:cNvSpPr txBox="1">
            <a:spLocks/>
          </p:cNvSpPr>
          <p:nvPr/>
        </p:nvSpPr>
        <p:spPr>
          <a:xfrm>
            <a:off x="1447105" y="3354908"/>
            <a:ext cx="2148979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a:t>Hamilton</a:t>
            </a:r>
            <a:r>
              <a:rPr lang="zh-CN" altLang="en-US" dirty="0"/>
              <a:t>问题是</a:t>
            </a:r>
            <a:r>
              <a:rPr lang="en-US" altLang="zh-CN" dirty="0"/>
              <a:t>NP</a:t>
            </a:r>
            <a:r>
              <a:rPr lang="zh-CN" altLang="en-US" dirty="0"/>
              <a:t>问题，没有多项式复杂度的解法</a:t>
            </a:r>
            <a:r>
              <a:rPr lang="zh-CN" altLang="en-US" dirty="0" smtClean="0"/>
              <a:t>。</a:t>
            </a:r>
            <a:endParaRPr lang="en-US" altLang="zh-CN" dirty="0" smtClean="0"/>
          </a:p>
          <a:p>
            <a:pPr>
              <a:lnSpc>
                <a:spcPct val="150000"/>
              </a:lnSpc>
              <a:spcBef>
                <a:spcPts val="0"/>
              </a:spcBef>
            </a:pPr>
            <a:endParaRPr lang="zh-CN" altLang="en-US" dirty="0"/>
          </a:p>
          <a:p>
            <a:pPr>
              <a:lnSpc>
                <a:spcPct val="150000"/>
              </a:lnSpc>
              <a:spcBef>
                <a:spcPts val="0"/>
              </a:spcBef>
            </a:pPr>
            <a:r>
              <a:rPr lang="zh-CN" altLang="en-US" dirty="0" smtClean="0"/>
              <a:t>暴力解法</a:t>
            </a:r>
            <a:r>
              <a:rPr lang="zh-CN" altLang="en-US" dirty="0"/>
              <a:t>：</a:t>
            </a:r>
            <a:r>
              <a:rPr lang="zh-CN" altLang="en-US" dirty="0" smtClean="0"/>
              <a:t>枚举</a:t>
            </a:r>
            <a:r>
              <a:rPr lang="en-US" altLang="zh-CN" dirty="0"/>
              <a:t>n</a:t>
            </a:r>
            <a:r>
              <a:rPr lang="zh-CN" altLang="en-US" dirty="0"/>
              <a:t>个点的全排列。共</a:t>
            </a:r>
            <a:r>
              <a:rPr lang="en-US" altLang="zh-CN" dirty="0"/>
              <a:t>n!</a:t>
            </a:r>
            <a:r>
              <a:rPr lang="zh-CN" altLang="en-US" dirty="0"/>
              <a:t>个全排列，一个全排列就是一条</a:t>
            </a:r>
            <a:r>
              <a:rPr lang="zh-CN" altLang="en-US" dirty="0" smtClean="0"/>
              <a:t>路径。</a:t>
            </a:r>
            <a:endParaRPr lang="en-US" altLang="zh-CN" dirty="0" smtClean="0"/>
          </a:p>
          <a:p>
            <a:pPr marL="0" indent="0">
              <a:lnSpc>
                <a:spcPct val="150000"/>
              </a:lnSpc>
              <a:spcBef>
                <a:spcPts val="0"/>
              </a:spcBef>
              <a:buNone/>
            </a:pPr>
            <a:r>
              <a:rPr lang="en-US" altLang="zh-CN" dirty="0" smtClean="0"/>
              <a:t>	</a:t>
            </a:r>
            <a:r>
              <a:rPr lang="zh-CN" altLang="en-US" dirty="0" smtClean="0"/>
              <a:t>本题</a:t>
            </a:r>
            <a:r>
              <a:rPr lang="en-US" altLang="zh-CN" dirty="0"/>
              <a:t>n=21,    21</a:t>
            </a:r>
            <a:r>
              <a:rPr lang="en-US" altLang="zh-CN" dirty="0" smtClean="0"/>
              <a:t>! = 51,090,942,171,709,440,000</a:t>
            </a:r>
          </a:p>
          <a:p>
            <a:pPr>
              <a:lnSpc>
                <a:spcPct val="150000"/>
              </a:lnSpc>
              <a:spcBef>
                <a:spcPts val="0"/>
              </a:spcBef>
            </a:pPr>
            <a:r>
              <a:rPr lang="zh-CN" altLang="en-US" dirty="0" smtClean="0"/>
              <a:t>用状态压缩</a:t>
            </a:r>
            <a:r>
              <a:rPr lang="en-US" altLang="zh-CN" dirty="0" smtClean="0"/>
              <a:t>DP</a:t>
            </a:r>
            <a:r>
              <a:rPr lang="zh-CN" altLang="en-US" dirty="0" smtClean="0"/>
              <a:t>，复杂度</a:t>
            </a:r>
            <a:r>
              <a:rPr lang="zh-CN" altLang="en-US" dirty="0"/>
              <a:t>下降</a:t>
            </a:r>
            <a:r>
              <a:rPr lang="zh-CN" altLang="en-US" dirty="0" smtClean="0"/>
              <a:t>为 </a:t>
            </a:r>
            <a:r>
              <a:rPr lang="en-US" altLang="zh-CN" dirty="0" smtClean="0"/>
              <a:t>2</a:t>
            </a:r>
            <a:r>
              <a:rPr lang="en-US" altLang="zh-CN" baseline="30000" dirty="0" smtClean="0"/>
              <a:t>n</a:t>
            </a:r>
          </a:p>
          <a:p>
            <a:pPr>
              <a:lnSpc>
                <a:spcPct val="150000"/>
              </a:lnSpc>
              <a:spcBef>
                <a:spcPts val="0"/>
              </a:spcBef>
            </a:pPr>
            <a:endParaRPr lang="en-US" altLang="zh-CN" baseline="30000" dirty="0"/>
          </a:p>
          <a:p>
            <a:pPr marL="0" indent="0">
              <a:lnSpc>
                <a:spcPct val="150000"/>
              </a:lnSpc>
              <a:spcBef>
                <a:spcPts val="0"/>
              </a:spcBef>
              <a:buNone/>
            </a:pPr>
            <a:r>
              <a:rPr lang="zh-CN" altLang="en-US" dirty="0" smtClean="0">
                <a:solidFill>
                  <a:srgbClr val="FF0000"/>
                </a:solidFill>
              </a:rPr>
              <a:t>参考：</a:t>
            </a:r>
            <a:r>
              <a:rPr lang="en-US" altLang="zh-CN" dirty="0" smtClean="0">
                <a:solidFill>
                  <a:srgbClr val="FF0000"/>
                </a:solidFill>
              </a:rPr>
              <a:t>《</a:t>
            </a:r>
            <a:r>
              <a:rPr lang="zh-CN" altLang="en-US" dirty="0">
                <a:solidFill>
                  <a:srgbClr val="FF0000"/>
                </a:solidFill>
              </a:rPr>
              <a:t>算法竞赛</a:t>
            </a:r>
            <a:r>
              <a:rPr lang="en-US" altLang="zh-CN" dirty="0">
                <a:solidFill>
                  <a:srgbClr val="FF0000"/>
                </a:solidFill>
              </a:rPr>
              <a:t>》341</a:t>
            </a:r>
            <a:r>
              <a:rPr lang="zh-CN" altLang="en-US" dirty="0">
                <a:solidFill>
                  <a:srgbClr val="FF0000"/>
                </a:solidFill>
              </a:rPr>
              <a:t>页，或者百度搜“罗勇军 博客”找到“状态压缩</a:t>
            </a:r>
            <a:r>
              <a:rPr lang="en-US" altLang="zh-CN" dirty="0">
                <a:solidFill>
                  <a:srgbClr val="FF0000"/>
                </a:solidFill>
              </a:rPr>
              <a:t>DP</a:t>
            </a:r>
            <a:r>
              <a:rPr lang="zh-CN" altLang="en-US" dirty="0">
                <a:solidFill>
                  <a:srgbClr val="FF0000"/>
                </a:solidFill>
              </a:rPr>
              <a:t>”</a:t>
            </a:r>
            <a:endParaRPr lang="en-US" altLang="zh-CN" dirty="0">
              <a:solidFill>
                <a:srgbClr val="FF0000"/>
              </a:solidFill>
            </a:endParaRPr>
          </a:p>
          <a:p>
            <a:pPr>
              <a:lnSpc>
                <a:spcPct val="150000"/>
              </a:lnSpc>
              <a:spcBef>
                <a:spcPts val="0"/>
              </a:spcBef>
            </a:pPr>
            <a:endParaRPr lang="zh-CN" altLang="en-US" baseline="30000" dirty="0"/>
          </a:p>
        </p:txBody>
      </p:sp>
    </p:spTree>
    <p:custDataLst>
      <p:tags r:id="rId1"/>
    </p:custDataLst>
    <p:extLst>
      <p:ext uri="{BB962C8B-B14F-4D97-AF65-F5344CB8AC3E}">
        <p14:creationId xmlns:p14="http://schemas.microsoft.com/office/powerpoint/2010/main" val="28333444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536"/>
              <a:ext cx="31213"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状态压缩</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652746" y="3100902"/>
            <a:ext cx="21267453"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路径</a:t>
            </a:r>
            <a:r>
              <a:rPr lang="zh-CN" altLang="en-US" dirty="0">
                <a:latin typeface="Times New Roman" panose="02020603050405020304" pitchFamily="18" charset="0"/>
                <a:cs typeface="Times New Roman" panose="02020603050405020304" pitchFamily="18" charset="0"/>
              </a:rPr>
              <a:t>起点是</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，绕一圈回到</a:t>
            </a:r>
            <a:r>
              <a:rPr lang="en-US" altLang="zh-CN" dirty="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问题转化：</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先到</a:t>
            </a:r>
            <a:r>
              <a:rPr lang="en-US" altLang="zh-CN" dirty="0">
                <a:latin typeface="Times New Roman" panose="02020603050405020304" pitchFamily="18" charset="0"/>
                <a:cs typeface="Times New Roman" panose="02020603050405020304" pitchFamily="18" charset="0"/>
              </a:rPr>
              <a:t>2~21</a:t>
            </a:r>
            <a:r>
              <a:rPr lang="zh-CN" altLang="en-US" dirty="0">
                <a:latin typeface="Times New Roman" panose="02020603050405020304" pitchFamily="18" charset="0"/>
                <a:cs typeface="Times New Roman" panose="02020603050405020304" pitchFamily="18" charset="0"/>
              </a:rPr>
              <a:t>中的某个点，然后</a:t>
            </a:r>
            <a:r>
              <a:rPr lang="zh-CN" altLang="en-US" dirty="0" smtClean="0">
                <a:latin typeface="Times New Roman" panose="02020603050405020304" pitchFamily="18" charset="0"/>
                <a:cs typeface="Times New Roman" panose="02020603050405020304" pitchFamily="18" charset="0"/>
              </a:rPr>
              <a:t>再绕一圈回到</a:t>
            </a:r>
            <a:r>
              <a:rPr lang="en-US" altLang="zh-CN" dirty="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定义</a:t>
            </a:r>
            <a:r>
              <a:rPr lang="en-US" altLang="zh-CN" dirty="0">
                <a:latin typeface="Times New Roman" panose="02020603050405020304" pitchFamily="18" charset="0"/>
                <a:cs typeface="Times New Roman" panose="02020603050405020304" pitchFamily="18" charset="0"/>
              </a:rPr>
              <a:t>DP</a:t>
            </a:r>
            <a:r>
              <a:rPr lang="zh-CN" altLang="en-US" dirty="0">
                <a:latin typeface="Times New Roman" panose="02020603050405020304" pitchFamily="18" charset="0"/>
                <a:cs typeface="Times New Roman" panose="02020603050405020304" pitchFamily="18" charset="0"/>
              </a:rPr>
              <a:t>。设</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是图的一个子集，用</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表示“集合</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内的</a:t>
            </a:r>
            <a:r>
              <a:rPr lang="en-US" altLang="zh-CN" dirty="0">
                <a:latin typeface="Times New Roman" panose="02020603050405020304" pitchFamily="18" charset="0"/>
                <a:cs typeface="Times New Roman" panose="02020603050405020304" pitchFamily="18" charset="0"/>
              </a:rPr>
              <a:t>Hamilton</a:t>
            </a:r>
            <a:r>
              <a:rPr lang="zh-CN" altLang="en-US" dirty="0">
                <a:latin typeface="Times New Roman" panose="02020603050405020304" pitchFamily="18" charset="0"/>
                <a:cs typeface="Times New Roman" panose="02020603050405020304" pitchFamily="18" charset="0"/>
              </a:rPr>
              <a:t>路径</a:t>
            </a:r>
            <a:r>
              <a:rPr lang="zh-CN" altLang="en-US" dirty="0" smtClean="0">
                <a:latin typeface="Times New Roman" panose="02020603050405020304" pitchFamily="18" charset="0"/>
                <a:cs typeface="Times New Roman" panose="02020603050405020304" pitchFamily="18" charset="0"/>
              </a:rPr>
              <a:t>个数</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即从起点</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出发经过</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中所有点，到达终点</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时的路径</a:t>
            </a:r>
            <a:r>
              <a:rPr lang="zh-CN" altLang="en-US" dirty="0" smtClean="0">
                <a:latin typeface="Times New Roman" panose="02020603050405020304" pitchFamily="18" charset="0"/>
                <a:cs typeface="Times New Roman" panose="02020603050405020304" pitchFamily="18" charset="0"/>
              </a:rPr>
              <a:t>个数。</a:t>
            </a: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最后求</a:t>
            </a:r>
            <a:r>
              <a:rPr lang="zh-CN" altLang="en-US" dirty="0">
                <a:latin typeface="Times New Roman" panose="02020603050405020304" pitchFamily="18" charset="0"/>
                <a:cs typeface="Times New Roman" panose="02020603050405020304" pitchFamily="18" charset="0"/>
              </a:rPr>
              <a:t>所有的访问</a:t>
            </a:r>
            <a:r>
              <a:rPr lang="zh-CN" altLang="en-US" dirty="0" smtClean="0">
                <a:latin typeface="Times New Roman" panose="02020603050405020304" pitchFamily="18" charset="0"/>
                <a:cs typeface="Times New Roman" panose="02020603050405020304" pitchFamily="18" charset="0"/>
              </a:rPr>
              <a:t>方案：累加</a:t>
            </a:r>
            <a:r>
              <a:rPr lang="zh-CN" altLang="en-US" dirty="0">
                <a:latin typeface="Times New Roman" panose="02020603050405020304" pitchFamily="18" charset="0"/>
                <a:cs typeface="Times New Roman" panose="02020603050405020304" pitchFamily="18" charset="0"/>
              </a:rPr>
              <a:t>所有的</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[X][2] ~ </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[X][21</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其中</a:t>
            </a:r>
            <a:r>
              <a:rPr lang="en-US" altLang="zh-CN" dirty="0">
                <a:latin typeface="Times New Roman" panose="02020603050405020304" pitchFamily="18" charset="0"/>
                <a:cs typeface="Times New Roman" panose="02020603050405020304" pitchFamily="18" charset="0"/>
              </a:rPr>
              <a:t>X=1&lt;&lt;22-2</a:t>
            </a:r>
            <a:r>
              <a:rPr lang="zh-CN" altLang="en-US"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是除了</a:t>
            </a:r>
            <a:r>
              <a:rPr lang="zh-CN" altLang="en-US" dirty="0">
                <a:latin typeface="Times New Roman" panose="02020603050405020304" pitchFamily="18" charset="0"/>
                <a:cs typeface="Times New Roman" panose="02020603050405020304" pitchFamily="18" charset="0"/>
              </a:rPr>
              <a:t>点</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以外的所有其他点。</a:t>
            </a:r>
          </a:p>
        </p:txBody>
      </p:sp>
    </p:spTree>
    <p:custDataLst>
      <p:tags r:id="rId1"/>
    </p:custDataLst>
    <p:extLst>
      <p:ext uri="{BB962C8B-B14F-4D97-AF65-F5344CB8AC3E}">
        <p14:creationId xmlns:p14="http://schemas.microsoft.com/office/powerpoint/2010/main" val="305512698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1" name="组合 10"/>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827" y="999"/>
              <a:ext cx="31213"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哈密尔顿问题与</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p:cNvSpPr>
          <p:nvPr/>
        </p:nvSpPr>
        <p:spPr>
          <a:xfrm>
            <a:off x="525753" y="2742979"/>
            <a:ext cx="15019054" cy="1015789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如何</a:t>
            </a:r>
            <a:r>
              <a:rPr lang="zh-CN" altLang="en-US" dirty="0">
                <a:latin typeface="Times New Roman" panose="02020603050405020304" pitchFamily="18" charset="0"/>
                <a:cs typeface="Times New Roman" panose="02020603050405020304" pitchFamily="18" charset="0"/>
              </a:rPr>
              <a:t>求</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[S][j]</a:t>
            </a:r>
            <a:r>
              <a:rPr lang="zh-CN" altLang="en-US" dirty="0" smtClean="0">
                <a:latin typeface="Times New Roman" panose="02020603050405020304" pitchFamily="18" charset="0"/>
                <a:cs typeface="Times New Roman" panose="02020603050405020304" pitchFamily="18" charset="0"/>
              </a:rPr>
              <a:t>？从小</a:t>
            </a:r>
            <a:r>
              <a:rPr lang="zh-CN" altLang="en-US" dirty="0">
                <a:latin typeface="Times New Roman" panose="02020603050405020304" pitchFamily="18" charset="0"/>
                <a:cs typeface="Times New Roman" panose="02020603050405020304" pitchFamily="18" charset="0"/>
              </a:rPr>
              <a:t>问题</a:t>
            </a:r>
            <a:r>
              <a:rPr lang="en-US" altLang="zh-CN" dirty="0" smtClean="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递推到大问题</a:t>
            </a:r>
            <a:r>
              <a:rPr lang="en-US" altLang="zh-CN" dirty="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dirty="0" smtClean="0">
                <a:latin typeface="Times New Roman" panose="02020603050405020304" pitchFamily="18" charset="0"/>
                <a:cs typeface="Times New Roman" panose="02020603050405020304" pitchFamily="18" charset="0"/>
              </a:rPr>
              <a:t>	S-j</a:t>
            </a:r>
            <a:r>
              <a:rPr lang="zh-CN" altLang="en-US" dirty="0">
                <a:latin typeface="Times New Roman" panose="02020603050405020304" pitchFamily="18" charset="0"/>
                <a:cs typeface="Times New Roman" panose="02020603050405020304" pitchFamily="18" charset="0"/>
              </a:rPr>
              <a:t>表示从集合</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中去掉</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，即不包含</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点的集合。</a:t>
            </a:r>
          </a:p>
          <a:p>
            <a:pPr>
              <a:lnSpc>
                <a:spcPct val="150000"/>
              </a:lnSpc>
              <a:spcBef>
                <a:spcPts val="0"/>
              </a:spcBef>
            </a:pP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如何</a:t>
            </a:r>
            <a:r>
              <a:rPr lang="zh-CN" altLang="en-US" dirty="0">
                <a:latin typeface="Times New Roman" panose="02020603050405020304" pitchFamily="18" charset="0"/>
                <a:cs typeface="Times New Roman" panose="02020603050405020304" pitchFamily="18" charset="0"/>
              </a:rPr>
              <a:t>从</a:t>
            </a:r>
            <a:r>
              <a:rPr lang="en-US" altLang="zh-CN" dirty="0" smtClean="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递推到</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？设</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是</a:t>
            </a:r>
            <a:r>
              <a:rPr lang="en-US" altLang="zh-CN" dirty="0" smtClean="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中一个点，把</a:t>
            </a:r>
            <a:r>
              <a:rPr lang="zh-CN" altLang="en-US" dirty="0" smtClean="0">
                <a:latin typeface="Times New Roman" panose="02020603050405020304" pitchFamily="18" charset="0"/>
                <a:cs typeface="Times New Roman" panose="02020603050405020304" pitchFamily="18" charset="0"/>
              </a:rPr>
              <a:t>从</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到</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的路径分为两部分：</a:t>
            </a:r>
            <a:r>
              <a:rPr lang="en-US" altLang="zh-CN" dirty="0" smtClean="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k) + (</a:t>
            </a:r>
            <a:r>
              <a:rPr lang="en-US" altLang="zh-CN" dirty="0" err="1">
                <a:latin typeface="Times New Roman" panose="02020603050405020304" pitchFamily="18" charset="0"/>
                <a:cs typeface="Times New Roman" panose="02020603050405020304" pitchFamily="18" charset="0"/>
              </a:rPr>
              <a:t>k→j</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。以</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为变量枚举</a:t>
            </a:r>
            <a:r>
              <a:rPr lang="en-US" altLang="zh-CN" dirty="0" smtClean="0">
                <a:latin typeface="Times New Roman" panose="02020603050405020304" pitchFamily="18" charset="0"/>
                <a:cs typeface="Times New Roman" panose="02020603050405020304" pitchFamily="18" charset="0"/>
              </a:rPr>
              <a:t>S-j</a:t>
            </a:r>
            <a:r>
              <a:rPr lang="zh-CN" altLang="en-US" dirty="0">
                <a:latin typeface="Times New Roman" panose="02020603050405020304" pitchFamily="18" charset="0"/>
                <a:cs typeface="Times New Roman" panose="02020603050405020304" pitchFamily="18" charset="0"/>
              </a:rPr>
              <a:t>中所有的</a:t>
            </a:r>
            <a:r>
              <a:rPr lang="zh-CN" altLang="en-US" dirty="0" smtClean="0">
                <a:latin typeface="Times New Roman" panose="02020603050405020304" pitchFamily="18" charset="0"/>
                <a:cs typeface="Times New Roman" panose="02020603050405020304" pitchFamily="18" charset="0"/>
              </a:rPr>
              <a:t>点</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状态转移方程：</a:t>
            </a:r>
            <a:r>
              <a:rPr lang="nl-NL" altLang="zh-CN" sz="4400" dirty="0" smtClean="0">
                <a:latin typeface="Times New Roman" panose="02020603050405020304" pitchFamily="18" charset="0"/>
                <a:cs typeface="Times New Roman" panose="02020603050405020304" pitchFamily="18" charset="0"/>
              </a:rPr>
              <a:t>dp[S</a:t>
            </a:r>
            <a:r>
              <a:rPr lang="nl-NL" altLang="zh-CN" sz="4400" dirty="0">
                <a:latin typeface="Times New Roman" panose="02020603050405020304" pitchFamily="18" charset="0"/>
                <a:cs typeface="Times New Roman" panose="02020603050405020304" pitchFamily="18" charset="0"/>
              </a:rPr>
              <a:t>][j] </a:t>
            </a:r>
            <a:r>
              <a:rPr lang="nl-NL" altLang="zh-CN" sz="4400" dirty="0" smtClean="0">
                <a:latin typeface="Times New Roman" panose="02020603050405020304" pitchFamily="18" charset="0"/>
                <a:cs typeface="Times New Roman" panose="02020603050405020304" pitchFamily="18" charset="0"/>
              </a:rPr>
              <a:t>+= dp[S-j</a:t>
            </a:r>
            <a:r>
              <a:rPr lang="nl-NL" altLang="zh-CN" sz="4400" dirty="0">
                <a:latin typeface="Times New Roman" panose="02020603050405020304" pitchFamily="18" charset="0"/>
                <a:cs typeface="Times New Roman" panose="02020603050405020304" pitchFamily="18" charset="0"/>
              </a:rPr>
              <a:t>][k] </a:t>
            </a:r>
            <a:endParaRPr lang="nl-NL" altLang="zh-CN" sz="4400" dirty="0" smtClean="0">
              <a:latin typeface="Times New Roman" panose="02020603050405020304" pitchFamily="18" charset="0"/>
              <a:cs typeface="Times New Roman" panose="02020603050405020304" pitchFamily="18" charset="0"/>
            </a:endParaRPr>
          </a:p>
          <a:p>
            <a:pPr marL="1828800" lvl="2" indent="0">
              <a:lnSpc>
                <a:spcPct val="150000"/>
              </a:lnSpc>
              <a:spcBef>
                <a:spcPts val="0"/>
              </a:spcBef>
              <a:buNone/>
            </a:pPr>
            <a:r>
              <a:rPr lang="zh-CN" altLang="en-US" sz="4400" dirty="0" smtClean="0">
                <a:latin typeface="Times New Roman" panose="02020603050405020304" pitchFamily="18" charset="0"/>
                <a:cs typeface="Times New Roman" panose="02020603050405020304" pitchFamily="18" charset="0"/>
              </a:rPr>
              <a:t>        代码：</a:t>
            </a:r>
            <a:r>
              <a:rPr lang="nl-NL" altLang="zh-CN" sz="4400" dirty="0" smtClean="0">
                <a:latin typeface="Times New Roman" panose="02020603050405020304" pitchFamily="18" charset="0"/>
                <a:cs typeface="Times New Roman" panose="02020603050405020304" pitchFamily="18" charset="0"/>
              </a:rPr>
              <a:t>dp[S</a:t>
            </a:r>
            <a:r>
              <a:rPr lang="nl-NL" altLang="zh-CN" sz="4400" dirty="0">
                <a:latin typeface="Times New Roman" panose="02020603050405020304" pitchFamily="18" charset="0"/>
                <a:cs typeface="Times New Roman" panose="02020603050405020304" pitchFamily="18" charset="0"/>
              </a:rPr>
              <a:t>][j] += dp[S - (1 &lt;&lt; j)][k</a:t>
            </a:r>
            <a:r>
              <a:rPr lang="nl-NL" altLang="zh-CN" sz="4400"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5"/>
          <a:stretch>
            <a:fillRect/>
          </a:stretch>
        </p:blipFill>
        <p:spPr>
          <a:xfrm>
            <a:off x="15834373" y="5176681"/>
            <a:ext cx="8305800" cy="5290493"/>
          </a:xfrm>
          <a:prstGeom prst="rect">
            <a:avLst/>
          </a:prstGeom>
        </p:spPr>
      </p:pic>
    </p:spTree>
    <p:custDataLst>
      <p:tags r:id="rId1"/>
    </p:custDataLst>
    <p:extLst>
      <p:ext uri="{BB962C8B-B14F-4D97-AF65-F5344CB8AC3E}">
        <p14:creationId xmlns:p14="http://schemas.microsoft.com/office/powerpoint/2010/main" val="133804700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8043549" y="-1552526"/>
            <a:ext cx="14081081" cy="17326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404438" y="821279"/>
            <a:ext cx="16608742" cy="12834283"/>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typedef</a:t>
            </a:r>
            <a:r>
              <a:rPr lang="en-US" altLang="zh-CN" sz="3600" dirty="0">
                <a:solidFill>
                  <a:schemeClr val="tx1"/>
                </a:solidFill>
                <a:latin typeface="宋体" panose="02010600030101010101" pitchFamily="2" charset="-122"/>
                <a:ea typeface="宋体" panose="02010600030101010101" pitchFamily="2" charset="-122"/>
              </a:rPr>
              <a:t> long </a:t>
            </a:r>
            <a:r>
              <a:rPr lang="en-US" altLang="zh-CN" sz="3600" dirty="0" err="1">
                <a:solidFill>
                  <a:schemeClr val="tx1"/>
                </a:solidFill>
                <a:latin typeface="宋体" panose="02010600030101010101" pitchFamily="2" charset="-122"/>
                <a:ea typeface="宋体" panose="02010600030101010101" pitchFamily="2" charset="-122"/>
              </a:rPr>
              <a:t>long</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ll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const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 = 22, M = 1&lt;&lt;22;</a:t>
            </a:r>
          </a:p>
          <a:p>
            <a:pPr algn="l"/>
            <a:r>
              <a:rPr lang="en-US" altLang="zh-CN" sz="3600" dirty="0" err="1">
                <a:solidFill>
                  <a:schemeClr val="tx1"/>
                </a:solidFill>
                <a:latin typeface="宋体" panose="02010600030101010101" pitchFamily="2" charset="-122"/>
                <a:ea typeface="宋体" panose="02010600030101010101" pitchFamily="2" charset="-122"/>
              </a:rPr>
              <a:t>ll</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[M][N];</a:t>
            </a:r>
          </a:p>
          <a:p>
            <a:pPr algn="l"/>
            <a:r>
              <a:rPr lang="en-US" altLang="zh-CN" sz="3600" dirty="0">
                <a:solidFill>
                  <a:schemeClr val="tx1"/>
                </a:solidFill>
                <a:latin typeface="宋体" panose="02010600030101010101" pitchFamily="2" charset="-122"/>
                <a:ea typeface="宋体" panose="02010600030101010101" pitchFamily="2" charset="-122"/>
              </a:rPr>
              <a:t>bool </a:t>
            </a:r>
            <a:r>
              <a:rPr lang="en-US" altLang="zh-CN" sz="3600" dirty="0" err="1">
                <a:solidFill>
                  <a:schemeClr val="tx1"/>
                </a:solidFill>
                <a:latin typeface="宋体" panose="02010600030101010101" pitchFamily="2" charset="-122"/>
                <a:ea typeface="宋体" panose="02010600030101010101" pitchFamily="2" charset="-122"/>
              </a:rPr>
              <a:t>dist</a:t>
            </a:r>
            <a:r>
              <a:rPr lang="en-US" altLang="zh-CN" sz="3600" dirty="0">
                <a:solidFill>
                  <a:schemeClr val="tx1"/>
                </a:solidFill>
                <a:latin typeface="宋体" panose="02010600030101010101" pitchFamily="2" charset="-122"/>
                <a:ea typeface="宋体" panose="02010600030101010101" pitchFamily="2" charset="-122"/>
              </a:rPr>
              <a:t>[N][N];</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memset</a:t>
            </a:r>
            <a:r>
              <a:rPr lang="en-US" altLang="zh-CN" sz="3600" dirty="0">
                <a:solidFill>
                  <a:schemeClr val="tx1"/>
                </a:solidFill>
                <a:latin typeface="宋体" panose="02010600030101010101" pitchFamily="2" charset="-122"/>
                <a:ea typeface="宋体" panose="02010600030101010101" pitchFamily="2" charset="-122"/>
              </a:rPr>
              <a:t>(dp,0,sizeof(</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smtClean="0">
                <a:solidFill>
                  <a:srgbClr val="FF0000"/>
                </a:solidFill>
                <a:latin typeface="宋体" panose="02010600030101010101" pitchFamily="2" charset="-122"/>
                <a:ea typeface="宋体" panose="02010600030101010101" pitchFamily="2" charset="-122"/>
              </a:rPr>
              <a:t>for </a:t>
            </a:r>
            <a:r>
              <a:rPr lang="en-US" altLang="zh-CN" sz="3600" dirty="0">
                <a:solidFill>
                  <a:srgbClr val="FF0000"/>
                </a:solidFill>
                <a:latin typeface="宋体" panose="02010600030101010101" pitchFamily="2" charset="-122"/>
                <a:ea typeface="宋体" panose="02010600030101010101" pitchFamily="2" charset="-122"/>
              </a:rPr>
              <a:t>(</a:t>
            </a:r>
            <a:r>
              <a:rPr lang="en-US" altLang="zh-CN" sz="3600" dirty="0" err="1">
                <a:solidFill>
                  <a:srgbClr val="FF0000"/>
                </a:solidFill>
                <a:latin typeface="宋体" panose="02010600030101010101" pitchFamily="2" charset="-122"/>
                <a:ea typeface="宋体" panose="02010600030101010101" pitchFamily="2" charset="-122"/>
              </a:rPr>
              <a:t>int</a:t>
            </a:r>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err="1">
                <a:solidFill>
                  <a:srgbClr val="FF0000"/>
                </a:solidFill>
                <a:latin typeface="宋体" panose="02010600030101010101" pitchFamily="2" charset="-122"/>
                <a:ea typeface="宋体" panose="02010600030101010101" pitchFamily="2" charset="-122"/>
              </a:rPr>
              <a:t>i</a:t>
            </a:r>
            <a:r>
              <a:rPr lang="en-US" altLang="zh-CN" sz="3600" dirty="0">
                <a:solidFill>
                  <a:srgbClr val="FF0000"/>
                </a:solidFill>
                <a:latin typeface="宋体" panose="02010600030101010101" pitchFamily="2" charset="-122"/>
                <a:ea typeface="宋体" panose="02010600030101010101" pitchFamily="2" charset="-122"/>
              </a:rPr>
              <a:t> = 1; </a:t>
            </a:r>
            <a:r>
              <a:rPr lang="en-US" altLang="zh-CN" sz="3600" dirty="0" err="1">
                <a:solidFill>
                  <a:srgbClr val="FF0000"/>
                </a:solidFill>
                <a:latin typeface="宋体" panose="02010600030101010101" pitchFamily="2" charset="-122"/>
                <a:ea typeface="宋体" panose="02010600030101010101" pitchFamily="2" charset="-122"/>
              </a:rPr>
              <a:t>i</a:t>
            </a:r>
            <a:r>
              <a:rPr lang="en-US" altLang="zh-CN" sz="3600" dirty="0">
                <a:solidFill>
                  <a:srgbClr val="FF0000"/>
                </a:solidFill>
                <a:latin typeface="宋体" panose="02010600030101010101" pitchFamily="2" charset="-122"/>
                <a:ea typeface="宋体" panose="02010600030101010101" pitchFamily="2" charset="-122"/>
              </a:rPr>
              <a:t> &lt;= 21; </a:t>
            </a:r>
            <a:r>
              <a:rPr lang="en-US" altLang="zh-CN" sz="3600" dirty="0" err="1">
                <a:solidFill>
                  <a:srgbClr val="FF0000"/>
                </a:solidFill>
                <a:latin typeface="宋体" panose="02010600030101010101" pitchFamily="2" charset="-122"/>
                <a:ea typeface="宋体" panose="02010600030101010101" pitchFamily="2" charset="-122"/>
              </a:rPr>
              <a:t>i</a:t>
            </a:r>
            <a:r>
              <a:rPr lang="en-US" altLang="zh-CN" sz="3600" dirty="0">
                <a:solidFill>
                  <a:srgbClr val="FF0000"/>
                </a:solidFill>
                <a:latin typeface="宋体" panose="02010600030101010101" pitchFamily="2" charset="-122"/>
                <a:ea typeface="宋体" panose="02010600030101010101" pitchFamily="2" charset="-122"/>
              </a:rPr>
              <a:t> ++)</a:t>
            </a:r>
          </a:p>
          <a:p>
            <a:pPr algn="l"/>
            <a:r>
              <a:rPr lang="en-US" altLang="zh-CN" sz="3600" dirty="0" smtClean="0">
                <a:solidFill>
                  <a:srgbClr val="FF0000"/>
                </a:solidFill>
                <a:latin typeface="宋体" panose="02010600030101010101" pitchFamily="2" charset="-122"/>
                <a:ea typeface="宋体" panose="02010600030101010101" pitchFamily="2" charset="-122"/>
              </a:rPr>
              <a:t>      for </a:t>
            </a:r>
            <a:r>
              <a:rPr lang="en-US" altLang="zh-CN" sz="3600" dirty="0">
                <a:solidFill>
                  <a:srgbClr val="FF0000"/>
                </a:solidFill>
                <a:latin typeface="宋体" panose="02010600030101010101" pitchFamily="2" charset="-122"/>
                <a:ea typeface="宋体" panose="02010600030101010101" pitchFamily="2" charset="-122"/>
              </a:rPr>
              <a:t>(</a:t>
            </a:r>
            <a:r>
              <a:rPr lang="en-US" altLang="zh-CN" sz="3600" dirty="0" err="1">
                <a:solidFill>
                  <a:srgbClr val="FF0000"/>
                </a:solidFill>
                <a:latin typeface="宋体" panose="02010600030101010101" pitchFamily="2" charset="-122"/>
                <a:ea typeface="宋体" panose="02010600030101010101" pitchFamily="2" charset="-122"/>
              </a:rPr>
              <a:t>int</a:t>
            </a:r>
            <a:r>
              <a:rPr lang="en-US" altLang="zh-CN" sz="3600" dirty="0">
                <a:solidFill>
                  <a:srgbClr val="FF0000"/>
                </a:solidFill>
                <a:latin typeface="宋体" panose="02010600030101010101" pitchFamily="2" charset="-122"/>
                <a:ea typeface="宋体" panose="02010600030101010101" pitchFamily="2" charset="-122"/>
              </a:rPr>
              <a:t> j = 1; j &lt;= 21; j ++)</a:t>
            </a:r>
          </a:p>
          <a:p>
            <a:pPr algn="l"/>
            <a:r>
              <a:rPr lang="en-US" altLang="zh-CN" sz="3600" dirty="0">
                <a:solidFill>
                  <a:srgbClr val="FF0000"/>
                </a:solidFill>
                <a:latin typeface="宋体" panose="02010600030101010101" pitchFamily="2" charset="-122"/>
                <a:ea typeface="宋体" panose="02010600030101010101" pitchFamily="2" charset="-122"/>
              </a:rPr>
              <a:t>	if(__</a:t>
            </a:r>
            <a:r>
              <a:rPr lang="en-US" altLang="zh-CN" sz="3600" dirty="0" err="1">
                <a:solidFill>
                  <a:srgbClr val="FF0000"/>
                </a:solidFill>
                <a:latin typeface="宋体" panose="02010600030101010101" pitchFamily="2" charset="-122"/>
                <a:ea typeface="宋体" panose="02010600030101010101" pitchFamily="2" charset="-122"/>
              </a:rPr>
              <a:t>gcd</a:t>
            </a:r>
            <a:r>
              <a:rPr lang="en-US" altLang="zh-CN" sz="3600" dirty="0">
                <a:solidFill>
                  <a:srgbClr val="FF0000"/>
                </a:solidFill>
                <a:latin typeface="宋体" panose="02010600030101010101" pitchFamily="2" charset="-122"/>
                <a:ea typeface="宋体" panose="02010600030101010101" pitchFamily="2" charset="-122"/>
              </a:rPr>
              <a:t>(</a:t>
            </a:r>
            <a:r>
              <a:rPr lang="en-US" altLang="zh-CN" sz="3600" dirty="0" err="1">
                <a:solidFill>
                  <a:srgbClr val="FF0000"/>
                </a:solidFill>
                <a:latin typeface="宋体" panose="02010600030101010101" pitchFamily="2" charset="-122"/>
                <a:ea typeface="宋体" panose="02010600030101010101" pitchFamily="2" charset="-122"/>
              </a:rPr>
              <a:t>i</a:t>
            </a:r>
            <a:r>
              <a:rPr lang="en-US" altLang="zh-CN" sz="3600" dirty="0">
                <a:solidFill>
                  <a:srgbClr val="FF0000"/>
                </a:solidFill>
                <a:latin typeface="宋体" panose="02010600030101010101" pitchFamily="2" charset="-122"/>
                <a:ea typeface="宋体" panose="02010600030101010101" pitchFamily="2" charset="-122"/>
              </a:rPr>
              <a:t>, j) == </a:t>
            </a:r>
            <a:r>
              <a:rPr lang="en-US" altLang="zh-CN" sz="3600" dirty="0" smtClean="0">
                <a:solidFill>
                  <a:srgbClr val="FF0000"/>
                </a:solidFill>
                <a:latin typeface="宋体" panose="02010600030101010101" pitchFamily="2" charset="-122"/>
                <a:ea typeface="宋体" panose="02010600030101010101" pitchFamily="2" charset="-122"/>
              </a:rPr>
              <a:t>1) </a:t>
            </a:r>
            <a:r>
              <a:rPr lang="en-US" altLang="zh-CN" sz="3600" dirty="0" err="1" smtClean="0">
                <a:solidFill>
                  <a:srgbClr val="FF0000"/>
                </a:solidFill>
                <a:latin typeface="宋体" panose="02010600030101010101" pitchFamily="2" charset="-122"/>
                <a:ea typeface="宋体" panose="02010600030101010101" pitchFamily="2" charset="-122"/>
              </a:rPr>
              <a:t>dist</a:t>
            </a:r>
            <a:r>
              <a:rPr lang="en-US" altLang="zh-CN" sz="3600" dirty="0" smtClean="0">
                <a:solidFill>
                  <a:srgbClr val="FF0000"/>
                </a:solidFill>
                <a:latin typeface="宋体" panose="02010600030101010101" pitchFamily="2" charset="-122"/>
                <a:ea typeface="宋体" panose="02010600030101010101" pitchFamily="2" charset="-122"/>
              </a:rPr>
              <a:t>[</a:t>
            </a:r>
            <a:r>
              <a:rPr lang="en-US" altLang="zh-CN" sz="3600" dirty="0" err="1" smtClean="0">
                <a:solidFill>
                  <a:srgbClr val="FF0000"/>
                </a:solidFill>
                <a:latin typeface="宋体" panose="02010600030101010101" pitchFamily="2" charset="-122"/>
                <a:ea typeface="宋体" panose="02010600030101010101" pitchFamily="2" charset="-122"/>
              </a:rPr>
              <a:t>i</a:t>
            </a:r>
            <a:r>
              <a:rPr lang="en-US" altLang="zh-CN" sz="3600" dirty="0">
                <a:solidFill>
                  <a:srgbClr val="FF0000"/>
                </a:solidFill>
                <a:latin typeface="宋体" panose="02010600030101010101" pitchFamily="2" charset="-122"/>
                <a:ea typeface="宋体" panose="02010600030101010101" pitchFamily="2" charset="-122"/>
              </a:rPr>
              <a:t>][j] = true</a:t>
            </a:r>
            <a:r>
              <a:rPr lang="en-US" altLang="zh-CN" sz="3600" dirty="0" smtClean="0">
                <a:solidFill>
                  <a:srgbClr val="FF0000"/>
                </a:solidFill>
                <a:latin typeface="宋体" panose="02010600030101010101" pitchFamily="2" charset="-122"/>
                <a:ea typeface="宋体" panose="02010600030101010101" pitchFamily="2" charset="-122"/>
              </a:rPr>
              <a:t>; </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dp</a:t>
            </a:r>
            <a:r>
              <a:rPr lang="en-US" altLang="zh-CN" sz="3600" dirty="0" smtClean="0">
                <a:solidFill>
                  <a:schemeClr val="tx1"/>
                </a:solidFill>
                <a:latin typeface="宋体" panose="02010600030101010101" pitchFamily="2" charset="-122"/>
                <a:ea typeface="宋体" panose="02010600030101010101" pitchFamily="2" charset="-122"/>
              </a:rPr>
              <a:t>[2</a:t>
            </a:r>
            <a:r>
              <a:rPr lang="en-US" altLang="zh-CN" sz="3600" dirty="0">
                <a:solidFill>
                  <a:schemeClr val="tx1"/>
                </a:solidFill>
                <a:latin typeface="宋体" panose="02010600030101010101" pitchFamily="2" charset="-122"/>
                <a:ea typeface="宋体" panose="02010600030101010101" pitchFamily="2" charset="-122"/>
              </a:rPr>
              <a:t>][1] = 1;</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S = 2; S &lt;= M - 2; S ++)</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 = 1; j &lt; N; j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if</a:t>
            </a:r>
            <a:r>
              <a:rPr lang="en-US" altLang="zh-CN" sz="3600" dirty="0">
                <a:solidFill>
                  <a:schemeClr val="tx1"/>
                </a:solidFill>
                <a:latin typeface="宋体" panose="02010600030101010101" pitchFamily="2" charset="-122"/>
                <a:ea typeface="宋体" panose="02010600030101010101" pitchFamily="2" charset="-122"/>
              </a:rPr>
              <a:t>((S &gt;&gt; j) &amp; 1)</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k = 1; k &lt; N; k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if(S </a:t>
            </a:r>
            <a:r>
              <a:rPr lang="en-US" altLang="zh-CN" sz="3600" dirty="0">
                <a:solidFill>
                  <a:schemeClr val="tx1"/>
                </a:solidFill>
                <a:latin typeface="宋体" panose="02010600030101010101" pitchFamily="2" charset="-122"/>
                <a:ea typeface="宋体" panose="02010600030101010101" pitchFamily="2" charset="-122"/>
              </a:rPr>
              <a:t>^ (1 &lt;&lt; j) &gt;&gt; k &amp; 1 &amp;&amp; </a:t>
            </a:r>
            <a:r>
              <a:rPr lang="en-US" altLang="zh-CN" sz="3600" dirty="0" err="1">
                <a:solidFill>
                  <a:schemeClr val="tx1"/>
                </a:solidFill>
                <a:latin typeface="宋体" panose="02010600030101010101" pitchFamily="2" charset="-122"/>
                <a:ea typeface="宋体" panose="02010600030101010101" pitchFamily="2" charset="-122"/>
              </a:rPr>
              <a:t>dist</a:t>
            </a:r>
            <a:r>
              <a:rPr lang="en-US" altLang="zh-CN" sz="3600" dirty="0">
                <a:solidFill>
                  <a:schemeClr val="tx1"/>
                </a:solidFill>
                <a:latin typeface="宋体" panose="02010600030101010101" pitchFamily="2" charset="-122"/>
                <a:ea typeface="宋体" panose="02010600030101010101" pitchFamily="2" charset="-122"/>
              </a:rPr>
              <a:t>[k][j])</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dp</a:t>
            </a:r>
            <a:r>
              <a:rPr lang="en-US" altLang="zh-CN" sz="3600" dirty="0" smtClean="0">
                <a:solidFill>
                  <a:schemeClr val="tx1"/>
                </a:solidFill>
                <a:latin typeface="宋体" panose="02010600030101010101" pitchFamily="2" charset="-122"/>
                <a:ea typeface="宋体" panose="02010600030101010101" pitchFamily="2" charset="-122"/>
              </a:rPr>
              <a:t>[S</a:t>
            </a:r>
            <a:r>
              <a:rPr lang="en-US" altLang="zh-CN" sz="3600" dirty="0">
                <a:solidFill>
                  <a:schemeClr val="tx1"/>
                </a:solidFill>
                <a:latin typeface="宋体" panose="02010600030101010101" pitchFamily="2" charset="-122"/>
                <a:ea typeface="宋体" panose="02010600030101010101" pitchFamily="2" charset="-122"/>
              </a:rPr>
              <a:t>][j]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[S ^ (1 &lt;&lt; j)][k];</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ll</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 0;</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2;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&lt;N;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[M - 2][</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cout</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&lt;&lt;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&lt;&lt; </a:t>
            </a:r>
            <a:r>
              <a:rPr lang="en-US" altLang="zh-CN" sz="3600" dirty="0" err="1">
                <a:solidFill>
                  <a:schemeClr val="tx1"/>
                </a:solidFill>
                <a:latin typeface="宋体" panose="02010600030101010101" pitchFamily="2" charset="-122"/>
                <a:ea typeface="宋体" panose="02010600030101010101" pitchFamily="2" charset="-122"/>
              </a:rPr>
              <a:t>endl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smtClean="0">
                <a:solidFill>
                  <a:schemeClr val="tx1"/>
                </a:solidFill>
                <a:latin typeface="宋体" panose="02010600030101010101" pitchFamily="2" charset="-122"/>
                <a:ea typeface="宋体" panose="02010600030101010101" pitchFamily="2" charset="-122"/>
              </a:rPr>
              <a:t>    return </a:t>
            </a:r>
            <a:r>
              <a:rPr lang="en-US" altLang="zh-CN" sz="3600" dirty="0">
                <a:solidFill>
                  <a:schemeClr val="tx1"/>
                </a:solidFill>
                <a:latin typeface="宋体" panose="02010600030101010101" pitchFamily="2" charset="-122"/>
                <a:ea typeface="宋体" panose="02010600030101010101" pitchFamily="2" charset="-122"/>
              </a:rPr>
              <a:t>0;</a:t>
            </a:r>
          </a:p>
          <a:p>
            <a:pPr algn="l"/>
            <a:r>
              <a:rPr lang="en-US" altLang="zh-CN" sz="3600" dirty="0">
                <a:solidFill>
                  <a:schemeClr val="tx1"/>
                </a:solidFill>
                <a:latin typeface="宋体" panose="02010600030101010101" pitchFamily="2" charset="-122"/>
                <a:ea typeface="宋体" panose="02010600030101010101" pitchFamily="2" charset="-122"/>
              </a:rPr>
              <a:t>}</a:t>
            </a:r>
            <a:endParaRPr lang="en-US" altLang="zh-CN" sz="2800" dirty="0">
              <a:solidFill>
                <a:schemeClr val="tx1"/>
              </a:solidFill>
              <a:latin typeface="宋体" panose="02010600030101010101" pitchFamily="2" charset="-122"/>
              <a:ea typeface="宋体" panose="02010600030101010101" pitchFamily="2" charset="-122"/>
            </a:endParaRP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内容占位符 2"/>
          <p:cNvSpPr txBox="1">
            <a:spLocks/>
          </p:cNvSpPr>
          <p:nvPr/>
        </p:nvSpPr>
        <p:spPr>
          <a:xfrm>
            <a:off x="644716" y="2107729"/>
            <a:ext cx="5775960" cy="891692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初始化：</a:t>
            </a:r>
            <a:endParaRPr lang="en-US" altLang="zh-CN" dirty="0" smtClean="0"/>
          </a:p>
          <a:p>
            <a:pPr marL="0" indent="0">
              <a:lnSpc>
                <a:spcPct val="150000"/>
              </a:lnSpc>
              <a:spcBef>
                <a:spcPts val="0"/>
              </a:spcBef>
              <a:buNone/>
            </a:pPr>
            <a:r>
              <a:rPr lang="zh-CN" altLang="en-US" dirty="0" smtClean="0"/>
              <a:t>教学</a:t>
            </a:r>
            <a:r>
              <a:rPr lang="zh-CN" altLang="en-US" dirty="0"/>
              <a:t>楼编号</a:t>
            </a:r>
            <a:r>
              <a:rPr lang="en-US" altLang="zh-CN" dirty="0"/>
              <a:t>1</a:t>
            </a:r>
            <a:r>
              <a:rPr lang="zh-CN" altLang="en-US" dirty="0"/>
              <a:t>到</a:t>
            </a:r>
            <a:r>
              <a:rPr lang="en-US" altLang="zh-CN" dirty="0"/>
              <a:t>21</a:t>
            </a:r>
            <a:r>
              <a:rPr lang="zh-CN" altLang="en-US" dirty="0" smtClean="0"/>
              <a:t>。教学</a:t>
            </a:r>
            <a:r>
              <a:rPr lang="zh-CN" altLang="en-US" dirty="0"/>
              <a:t>楼</a:t>
            </a:r>
            <a:r>
              <a:rPr lang="en-US" altLang="zh-CN" dirty="0"/>
              <a:t>a</a:t>
            </a:r>
            <a:r>
              <a:rPr lang="zh-CN" altLang="en-US" dirty="0"/>
              <a:t>和</a:t>
            </a:r>
            <a:r>
              <a:rPr lang="en-US" altLang="zh-CN" dirty="0"/>
              <a:t>b</a:t>
            </a:r>
            <a:r>
              <a:rPr lang="zh-CN" altLang="en-US" dirty="0"/>
              <a:t>，当</a:t>
            </a:r>
            <a:r>
              <a:rPr lang="en-US" altLang="zh-CN" dirty="0"/>
              <a:t>a</a:t>
            </a:r>
            <a:r>
              <a:rPr lang="zh-CN" altLang="en-US" dirty="0"/>
              <a:t>和</a:t>
            </a:r>
            <a:r>
              <a:rPr lang="en-US" altLang="zh-CN" dirty="0"/>
              <a:t>b</a:t>
            </a:r>
            <a:r>
              <a:rPr lang="zh-CN" altLang="en-US" dirty="0"/>
              <a:t>互质时，</a:t>
            </a:r>
            <a:r>
              <a:rPr lang="en-US" altLang="zh-CN" dirty="0"/>
              <a:t>a</a:t>
            </a:r>
            <a:r>
              <a:rPr lang="zh-CN" altLang="en-US" dirty="0"/>
              <a:t>和</a:t>
            </a:r>
            <a:r>
              <a:rPr lang="en-US" altLang="zh-CN" dirty="0"/>
              <a:t>b</a:t>
            </a:r>
            <a:r>
              <a:rPr lang="zh-CN" altLang="en-US" dirty="0"/>
              <a:t>之间有一条走廊直接相连，两个方向皆可通行，否则没有直接连接的走廊</a:t>
            </a:r>
            <a:r>
              <a:rPr lang="zh-CN" altLang="en-US" dirty="0" smtClean="0"/>
              <a:t>。</a:t>
            </a:r>
            <a:endParaRPr lang="zh-CN" altLang="en-US" dirty="0"/>
          </a:p>
        </p:txBody>
      </p:sp>
    </p:spTree>
    <p:custDataLst>
      <p:tags r:id="rId1"/>
    </p:custDataLst>
    <p:extLst>
      <p:ext uri="{BB962C8B-B14F-4D97-AF65-F5344CB8AC3E}">
        <p14:creationId xmlns:p14="http://schemas.microsoft.com/office/powerpoint/2010/main" val="1106620822"/>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9" name="内容占位符 2"/>
          <p:cNvSpPr txBox="1">
            <a:spLocks/>
          </p:cNvSpPr>
          <p:nvPr/>
        </p:nvSpPr>
        <p:spPr>
          <a:xfrm>
            <a:off x="652746" y="1025194"/>
            <a:ext cx="7727542" cy="143757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latin typeface="Times New Roman" panose="02020603050405020304" pitchFamily="18" charset="0"/>
                <a:cs typeface="Times New Roman" panose="02020603050405020304" pitchFamily="18" charset="0"/>
              </a:rPr>
              <a:t>状态</a:t>
            </a:r>
            <a:r>
              <a:rPr lang="zh-CN" altLang="en-US" dirty="0" smtClean="0">
                <a:latin typeface="Times New Roman" panose="02020603050405020304" pitchFamily="18" charset="0"/>
                <a:cs typeface="Times New Roman" panose="02020603050405020304" pitchFamily="18" charset="0"/>
              </a:rPr>
              <a:t>转移： </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nl-NL" altLang="zh-CN" sz="4400" dirty="0" smtClean="0">
                <a:latin typeface="Times New Roman" panose="02020603050405020304" pitchFamily="18" charset="0"/>
                <a:cs typeface="Times New Roman" panose="02020603050405020304" pitchFamily="18" charset="0"/>
              </a:rPr>
              <a:t>dp[S</a:t>
            </a:r>
            <a:r>
              <a:rPr lang="nl-NL" altLang="zh-CN" sz="4400" dirty="0">
                <a:latin typeface="Times New Roman" panose="02020603050405020304" pitchFamily="18" charset="0"/>
                <a:cs typeface="Times New Roman" panose="02020603050405020304" pitchFamily="18" charset="0"/>
              </a:rPr>
              <a:t>][j] += dp[S - (1 &lt;&lt; j)][k]</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4"/>
          <a:stretch>
            <a:fillRect/>
          </a:stretch>
        </p:blipFill>
        <p:spPr>
          <a:xfrm>
            <a:off x="363680" y="4622800"/>
            <a:ext cx="6914529" cy="4404304"/>
          </a:xfrm>
          <a:prstGeom prst="rect">
            <a:avLst/>
          </a:prstGeom>
        </p:spPr>
      </p:pic>
      <p:pic>
        <p:nvPicPr>
          <p:cNvPr id="14" name="图片 13"/>
          <p:cNvPicPr/>
          <p:nvPr/>
        </p:nvPicPr>
        <p:blipFill>
          <a:blip r:embed="rId5">
            <a:lum bright="34000" contrast="-8000"/>
          </a:blip>
          <a:srcRect l="20046" t="6270" r="19548" b="5808"/>
          <a:stretch>
            <a:fillRect/>
          </a:stretch>
        </p:blipFill>
        <p:spPr>
          <a:xfrm rot="5400000">
            <a:off x="9192925" y="-711036"/>
            <a:ext cx="14081081" cy="15503154"/>
          </a:xfrm>
          <a:prstGeom prst="rect">
            <a:avLst/>
          </a:prstGeom>
          <a:noFill/>
          <a:ln w="9525">
            <a:noFill/>
          </a:ln>
        </p:spPr>
      </p:pic>
      <p:sp>
        <p:nvSpPr>
          <p:cNvPr id="15" name="文本框 14" descr="7b0a202020202262756c6c6574223a20227b5c2263617465676f727949645c223a31303030352c5c2274656d706c61746549645c223a32303233313332387d220a7d0a"/>
          <p:cNvSpPr txBox="1"/>
          <p:nvPr/>
        </p:nvSpPr>
        <p:spPr>
          <a:xfrm>
            <a:off x="9465652" y="750931"/>
            <a:ext cx="14417791" cy="12834283"/>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typedef</a:t>
            </a:r>
            <a:r>
              <a:rPr lang="en-US" altLang="zh-CN" sz="3600" dirty="0">
                <a:solidFill>
                  <a:schemeClr val="tx1"/>
                </a:solidFill>
                <a:latin typeface="宋体" panose="02010600030101010101" pitchFamily="2" charset="-122"/>
                <a:ea typeface="宋体" panose="02010600030101010101" pitchFamily="2" charset="-122"/>
              </a:rPr>
              <a:t> long </a:t>
            </a:r>
            <a:r>
              <a:rPr lang="en-US" altLang="zh-CN" sz="3600" dirty="0" err="1">
                <a:solidFill>
                  <a:schemeClr val="tx1"/>
                </a:solidFill>
                <a:latin typeface="宋体" panose="02010600030101010101" pitchFamily="2" charset="-122"/>
                <a:ea typeface="宋体" panose="02010600030101010101" pitchFamily="2" charset="-122"/>
              </a:rPr>
              <a:t>long</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ll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const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 = 22, M = 1&lt;&lt;22;</a:t>
            </a:r>
          </a:p>
          <a:p>
            <a:pPr algn="l"/>
            <a:r>
              <a:rPr lang="en-US" altLang="zh-CN" sz="3600" dirty="0" err="1">
                <a:solidFill>
                  <a:schemeClr val="tx1"/>
                </a:solidFill>
                <a:latin typeface="宋体" panose="02010600030101010101" pitchFamily="2" charset="-122"/>
                <a:ea typeface="宋体" panose="02010600030101010101" pitchFamily="2" charset="-122"/>
              </a:rPr>
              <a:t>ll</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[M][N];</a:t>
            </a:r>
          </a:p>
          <a:p>
            <a:pPr algn="l"/>
            <a:r>
              <a:rPr lang="en-US" altLang="zh-CN" sz="3600" dirty="0">
                <a:solidFill>
                  <a:schemeClr val="tx1"/>
                </a:solidFill>
                <a:latin typeface="宋体" panose="02010600030101010101" pitchFamily="2" charset="-122"/>
                <a:ea typeface="宋体" panose="02010600030101010101" pitchFamily="2" charset="-122"/>
              </a:rPr>
              <a:t>bool </a:t>
            </a:r>
            <a:r>
              <a:rPr lang="en-US" altLang="zh-CN" sz="3600" dirty="0" err="1">
                <a:solidFill>
                  <a:schemeClr val="tx1"/>
                </a:solidFill>
                <a:latin typeface="宋体" panose="02010600030101010101" pitchFamily="2" charset="-122"/>
                <a:ea typeface="宋体" panose="02010600030101010101" pitchFamily="2" charset="-122"/>
              </a:rPr>
              <a:t>dist</a:t>
            </a:r>
            <a:r>
              <a:rPr lang="en-US" altLang="zh-CN" sz="3600" dirty="0">
                <a:solidFill>
                  <a:schemeClr val="tx1"/>
                </a:solidFill>
                <a:latin typeface="宋体" panose="02010600030101010101" pitchFamily="2" charset="-122"/>
                <a:ea typeface="宋体" panose="02010600030101010101" pitchFamily="2" charset="-122"/>
              </a:rPr>
              <a:t>[N][N];</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memset</a:t>
            </a:r>
            <a:r>
              <a:rPr lang="en-US" altLang="zh-CN" sz="3600" dirty="0">
                <a:solidFill>
                  <a:schemeClr val="tx1"/>
                </a:solidFill>
                <a:latin typeface="宋体" panose="02010600030101010101" pitchFamily="2" charset="-122"/>
                <a:ea typeface="宋体" panose="02010600030101010101" pitchFamily="2" charset="-122"/>
              </a:rPr>
              <a:t>(dp,0,sizeof(</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 21;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 = 1; j &lt;= 21; j ++)</a:t>
            </a:r>
          </a:p>
          <a:p>
            <a:pPr algn="l"/>
            <a:r>
              <a:rPr lang="en-US" altLang="zh-CN" sz="3600" dirty="0">
                <a:solidFill>
                  <a:schemeClr val="tx1"/>
                </a:solidFill>
                <a:latin typeface="宋体" panose="02010600030101010101" pitchFamily="2" charset="-122"/>
                <a:ea typeface="宋体" panose="02010600030101010101" pitchFamily="2" charset="-122"/>
              </a:rPr>
              <a:t>	if(__</a:t>
            </a:r>
            <a:r>
              <a:rPr lang="en-US" altLang="zh-CN" sz="3600" dirty="0" err="1">
                <a:solidFill>
                  <a:schemeClr val="tx1"/>
                </a:solidFill>
                <a:latin typeface="宋体" panose="02010600030101010101" pitchFamily="2" charset="-122"/>
                <a:ea typeface="宋体" panose="02010600030101010101" pitchFamily="2" charset="-122"/>
              </a:rPr>
              <a:t>gcd</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j) == </a:t>
            </a:r>
            <a:r>
              <a:rPr lang="en-US" altLang="zh-CN" sz="3600" dirty="0" smtClean="0">
                <a:solidFill>
                  <a:schemeClr val="tx1"/>
                </a:solidFill>
                <a:latin typeface="宋体" panose="02010600030101010101" pitchFamily="2" charset="-122"/>
                <a:ea typeface="宋体" panose="02010600030101010101" pitchFamily="2" charset="-122"/>
              </a:rPr>
              <a:t>1) </a:t>
            </a:r>
            <a:r>
              <a:rPr lang="en-US" altLang="zh-CN" sz="3600" dirty="0" err="1" smtClean="0">
                <a:solidFill>
                  <a:schemeClr val="tx1"/>
                </a:solidFill>
                <a:latin typeface="宋体" panose="02010600030101010101" pitchFamily="2" charset="-122"/>
                <a:ea typeface="宋体" panose="02010600030101010101" pitchFamily="2" charset="-122"/>
              </a:rPr>
              <a:t>dist</a:t>
            </a:r>
            <a:r>
              <a:rPr lang="en-US" altLang="zh-CN" sz="3600" dirty="0" smtClean="0">
                <a:solidFill>
                  <a:schemeClr val="tx1"/>
                </a:solidFill>
                <a:latin typeface="宋体" panose="02010600030101010101" pitchFamily="2" charset="-122"/>
                <a:ea typeface="宋体" panose="02010600030101010101" pitchFamily="2" charset="-122"/>
              </a:rPr>
              <a:t>[</a:t>
            </a:r>
            <a:r>
              <a:rPr lang="en-US" altLang="zh-CN" sz="3600" dirty="0" err="1" smtClean="0">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true</a:t>
            </a:r>
            <a:r>
              <a:rPr lang="en-US" altLang="zh-CN" sz="3600" dirty="0" smtClean="0">
                <a:solidFill>
                  <a:schemeClr val="tx1"/>
                </a:solidFill>
                <a:latin typeface="宋体" panose="02010600030101010101" pitchFamily="2" charset="-122"/>
                <a:ea typeface="宋体" panose="02010600030101010101" pitchFamily="2" charset="-122"/>
              </a:rPr>
              <a:t>; </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dp</a:t>
            </a:r>
            <a:r>
              <a:rPr lang="en-US" altLang="zh-CN" sz="3600" dirty="0" smtClean="0">
                <a:solidFill>
                  <a:schemeClr val="tx1"/>
                </a:solidFill>
                <a:latin typeface="宋体" panose="02010600030101010101" pitchFamily="2" charset="-122"/>
                <a:ea typeface="宋体" panose="02010600030101010101" pitchFamily="2" charset="-122"/>
              </a:rPr>
              <a:t>[2</a:t>
            </a:r>
            <a:r>
              <a:rPr lang="en-US" altLang="zh-CN" sz="3600" dirty="0">
                <a:solidFill>
                  <a:schemeClr val="tx1"/>
                </a:solidFill>
                <a:latin typeface="宋体" panose="02010600030101010101" pitchFamily="2" charset="-122"/>
                <a:ea typeface="宋体" panose="02010600030101010101" pitchFamily="2" charset="-122"/>
              </a:rPr>
              <a:t>][1] = 1;</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S = 2; S &lt;= M - 2; S ++)</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 = 1; j &lt; N; j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if</a:t>
            </a:r>
            <a:r>
              <a:rPr lang="en-US" altLang="zh-CN" sz="3600" dirty="0">
                <a:solidFill>
                  <a:schemeClr val="tx1"/>
                </a:solidFill>
                <a:latin typeface="宋体" panose="02010600030101010101" pitchFamily="2" charset="-122"/>
                <a:ea typeface="宋体" panose="02010600030101010101" pitchFamily="2" charset="-122"/>
              </a:rPr>
              <a:t>((S &gt;&gt; j) &amp; 1)</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k = 1; k &lt; N; k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if(S </a:t>
            </a:r>
            <a:r>
              <a:rPr lang="en-US" altLang="zh-CN" sz="3600" dirty="0">
                <a:solidFill>
                  <a:schemeClr val="tx1"/>
                </a:solidFill>
                <a:latin typeface="宋体" panose="02010600030101010101" pitchFamily="2" charset="-122"/>
                <a:ea typeface="宋体" panose="02010600030101010101" pitchFamily="2" charset="-122"/>
              </a:rPr>
              <a:t>^ (1 &lt;&lt; j) &gt;&gt; k &amp; 1 &amp;&amp; </a:t>
            </a:r>
            <a:r>
              <a:rPr lang="en-US" altLang="zh-CN" sz="3600" dirty="0" err="1">
                <a:solidFill>
                  <a:schemeClr val="tx1"/>
                </a:solidFill>
                <a:latin typeface="宋体" panose="02010600030101010101" pitchFamily="2" charset="-122"/>
                <a:ea typeface="宋体" panose="02010600030101010101" pitchFamily="2" charset="-122"/>
              </a:rPr>
              <a:t>dist</a:t>
            </a:r>
            <a:r>
              <a:rPr lang="en-US" altLang="zh-CN" sz="3600" dirty="0">
                <a:solidFill>
                  <a:schemeClr val="tx1"/>
                </a:solidFill>
                <a:latin typeface="宋体" panose="02010600030101010101" pitchFamily="2" charset="-122"/>
                <a:ea typeface="宋体" panose="02010600030101010101" pitchFamily="2" charset="-122"/>
              </a:rPr>
              <a:t>[k][j])</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rgbClr val="FF0000"/>
                </a:solidFill>
                <a:latin typeface="宋体" panose="02010600030101010101" pitchFamily="2" charset="-122"/>
                <a:ea typeface="宋体" panose="02010600030101010101" pitchFamily="2" charset="-122"/>
              </a:rPr>
              <a:t>dp</a:t>
            </a:r>
            <a:r>
              <a:rPr lang="en-US" altLang="zh-CN" sz="3600" dirty="0" smtClean="0">
                <a:solidFill>
                  <a:srgbClr val="FF0000"/>
                </a:solidFill>
                <a:latin typeface="宋体" panose="02010600030101010101" pitchFamily="2" charset="-122"/>
                <a:ea typeface="宋体" panose="02010600030101010101" pitchFamily="2" charset="-122"/>
              </a:rPr>
              <a:t>[S</a:t>
            </a:r>
            <a:r>
              <a:rPr lang="en-US" altLang="zh-CN" sz="3600" dirty="0">
                <a:solidFill>
                  <a:srgbClr val="FF0000"/>
                </a:solidFill>
                <a:latin typeface="宋体" panose="02010600030101010101" pitchFamily="2" charset="-122"/>
                <a:ea typeface="宋体" panose="02010600030101010101" pitchFamily="2" charset="-122"/>
              </a:rPr>
              <a:t>][j] += </a:t>
            </a:r>
            <a:r>
              <a:rPr lang="en-US" altLang="zh-CN" sz="3600" dirty="0" err="1">
                <a:solidFill>
                  <a:srgbClr val="FF0000"/>
                </a:solidFill>
                <a:latin typeface="宋体" panose="02010600030101010101" pitchFamily="2" charset="-122"/>
                <a:ea typeface="宋体" panose="02010600030101010101" pitchFamily="2" charset="-122"/>
              </a:rPr>
              <a:t>dp</a:t>
            </a:r>
            <a:r>
              <a:rPr lang="en-US" altLang="zh-CN" sz="3600" dirty="0">
                <a:solidFill>
                  <a:srgbClr val="FF0000"/>
                </a:solidFill>
                <a:latin typeface="宋体" panose="02010600030101010101" pitchFamily="2" charset="-122"/>
                <a:ea typeface="宋体" panose="02010600030101010101" pitchFamily="2" charset="-122"/>
              </a:rPr>
              <a:t>[S ^ (1 &lt;&lt; j)][k];</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ll</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 0;</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2;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&lt;N;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[M - 2][</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cout</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&lt;&lt;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&lt;&lt; </a:t>
            </a:r>
            <a:r>
              <a:rPr lang="en-US" altLang="zh-CN" sz="3600" dirty="0" err="1">
                <a:solidFill>
                  <a:schemeClr val="tx1"/>
                </a:solidFill>
                <a:latin typeface="宋体" panose="02010600030101010101" pitchFamily="2" charset="-122"/>
                <a:ea typeface="宋体" panose="02010600030101010101" pitchFamily="2" charset="-122"/>
              </a:rPr>
              <a:t>endl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smtClean="0">
                <a:solidFill>
                  <a:schemeClr val="tx1"/>
                </a:solidFill>
                <a:latin typeface="宋体" panose="02010600030101010101" pitchFamily="2" charset="-122"/>
                <a:ea typeface="宋体" panose="02010600030101010101" pitchFamily="2" charset="-122"/>
              </a:rPr>
              <a:t>    return </a:t>
            </a:r>
            <a:r>
              <a:rPr lang="en-US" altLang="zh-CN" sz="3600" dirty="0">
                <a:solidFill>
                  <a:schemeClr val="tx1"/>
                </a:solidFill>
                <a:latin typeface="宋体" panose="02010600030101010101" pitchFamily="2" charset="-122"/>
                <a:ea typeface="宋体" panose="02010600030101010101" pitchFamily="2" charset="-122"/>
              </a:rPr>
              <a:t>0;</a:t>
            </a:r>
          </a:p>
          <a:p>
            <a:pPr algn="l"/>
            <a:r>
              <a:rPr lang="en-US" altLang="zh-CN" sz="3600" dirty="0">
                <a:solidFill>
                  <a:schemeClr val="tx1"/>
                </a:solidFill>
                <a:latin typeface="宋体" panose="02010600030101010101" pitchFamily="2" charset="-122"/>
                <a:ea typeface="宋体" panose="02010600030101010101" pitchFamily="2" charset="-122"/>
              </a:rPr>
              <a:t>}</a:t>
            </a:r>
            <a:endParaRPr lang="en-US" altLang="zh-CN" sz="28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81820710"/>
      </p:ext>
    </p:extLst>
  </p:cSld>
  <p:clrMapOvr>
    <a:masterClrMapping/>
  </p:clrMapOvr>
  <p:transition spd="slow" advClick="0" advTm="1000">
    <p:push dir="u"/>
  </p:transition>
  <p:timing>
    <p:tnLst>
      <p:par>
        <p:cTn id="1" dur="indefinite" restart="never" nodeType="tmRoot"/>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115"/>
            </a:xfrm>
            <a:prstGeom prst="rect">
              <a:avLst/>
            </a:prstGeom>
            <a:noFill/>
          </p:spPr>
          <p:txBody>
            <a:bodyPr wrap="square">
              <a:spAutoFit/>
            </a:bodyPr>
            <a:lstStyle/>
            <a:p>
              <a:pPr algn="l"/>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17" name="Text Box 2"/>
          <p:cNvSpPr txBox="1"/>
          <p:nvPr/>
        </p:nvSpPr>
        <p:spPr>
          <a:xfrm>
            <a:off x="1281906" y="4521735"/>
            <a:ext cx="18163744" cy="707886"/>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en-US" altLang="zh-CN" sz="4000" dirty="0">
                <a:latin typeface="宋体" panose="02010600030101010101" pitchFamily="2" charset="-122"/>
                <a:ea typeface="宋体" panose="02010600030101010101" pitchFamily="2" charset="-122"/>
              </a:rPr>
              <a:t>  </a:t>
            </a:r>
            <a:endParaRPr lang="zh-CN" altLang="en-US" sz="4000" dirty="0">
              <a:latin typeface="Times New Roman" panose="02020603050405020304" pitchFamily="18" charset="0"/>
              <a:ea typeface="宋体" panose="02010600030101010101" pitchFamily="2" charset="-122"/>
            </a:endParaRPr>
          </a:p>
        </p:txBody>
      </p:sp>
      <p:sp>
        <p:nvSpPr>
          <p:cNvPr id="18" name="Text Box 305"/>
          <p:cNvSpPr txBox="1"/>
          <p:nvPr/>
        </p:nvSpPr>
        <p:spPr>
          <a:xfrm>
            <a:off x="1265238" y="3029495"/>
            <a:ext cx="20324762" cy="2246769"/>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4000" dirty="0" smtClean="0">
                <a:latin typeface="Times New Roman" panose="02020603050405020304" pitchFamily="18" charset="0"/>
              </a:rPr>
              <a:t>填表：按</a:t>
            </a:r>
            <a:r>
              <a:rPr lang="zh-CN" altLang="en-US" sz="4000" dirty="0">
                <a:latin typeface="Times New Roman" panose="02020603050405020304" pitchFamily="18" charset="0"/>
              </a:rPr>
              <a:t>只放第1个物品、只放前2个、只放前3个......一直到放完，这样的顺序考虑。(从小问题扩展到大问题)</a:t>
            </a:r>
          </a:p>
          <a:p>
            <a:pPr eaLnBrk="0" hangingPunct="0">
              <a:spcBef>
                <a:spcPct val="50000"/>
              </a:spcBef>
            </a:pPr>
            <a:r>
              <a:rPr lang="zh-CN" altLang="en-US" sz="4000" dirty="0">
                <a:latin typeface="Times New Roman" panose="02020603050405020304" pitchFamily="18" charset="0"/>
              </a:rPr>
              <a:t>1、只装第1个物品。(</a:t>
            </a:r>
            <a:r>
              <a:rPr lang="zh-CN" altLang="en-US" sz="4000" dirty="0">
                <a:solidFill>
                  <a:srgbClr val="CC0000"/>
                </a:solidFill>
                <a:latin typeface="Times New Roman" panose="02020603050405020304" pitchFamily="18" charset="0"/>
              </a:rPr>
              <a:t>横向</a:t>
            </a:r>
            <a:r>
              <a:rPr lang="zh-CN" altLang="en-US" sz="4000" dirty="0">
                <a:latin typeface="Times New Roman" panose="02020603050405020304" pitchFamily="18" charset="0"/>
              </a:rPr>
              <a:t>是递增的背包容量)</a:t>
            </a:r>
          </a:p>
        </p:txBody>
      </p:sp>
      <p:pic>
        <p:nvPicPr>
          <p:cNvPr id="3" name="图片 2"/>
          <p:cNvPicPr>
            <a:picLocks noChangeAspect="1"/>
          </p:cNvPicPr>
          <p:nvPr/>
        </p:nvPicPr>
        <p:blipFill>
          <a:blip r:embed="rId5"/>
          <a:stretch>
            <a:fillRect/>
          </a:stretch>
        </p:blipFill>
        <p:spPr>
          <a:xfrm>
            <a:off x="3985233" y="6470590"/>
            <a:ext cx="11257334" cy="5453683"/>
          </a:xfrm>
          <a:prstGeom prst="rect">
            <a:avLst/>
          </a:prstGeom>
        </p:spPr>
      </p:pic>
    </p:spTree>
    <p:custDataLst>
      <p:tags r:id="rId1"/>
    </p:custDataLst>
    <p:extLst>
      <p:ext uri="{BB962C8B-B14F-4D97-AF65-F5344CB8AC3E}">
        <p14:creationId xmlns:p14="http://schemas.microsoft.com/office/powerpoint/2010/main" val="830916920"/>
      </p:ext>
    </p:extLst>
  </p:cSld>
  <p:clrMapOvr>
    <a:masterClrMapping/>
  </p:clrMapOvr>
  <p:transition spd="slow" advClick="0" advTm="1000">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标注 1"/>
          <p:cNvSpPr/>
          <p:nvPr/>
        </p:nvSpPr>
        <p:spPr>
          <a:xfrm>
            <a:off x="14710311" y="6154057"/>
            <a:ext cx="8779565" cy="2647744"/>
          </a:xfrm>
          <a:prstGeom prst="wedgeRectCallout">
            <a:avLst>
              <a:gd name="adj1" fmla="val -35417"/>
              <a:gd name="adj2" fmla="val 65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gn="l">
              <a:buFont typeface="Arial" panose="020B0604020202020204" pitchFamily="34" charset="0"/>
              <a:buChar char="•"/>
            </a:pPr>
            <a:r>
              <a:rPr lang="zh-CN" altLang="en-US" sz="4800" dirty="0">
                <a:solidFill>
                  <a:srgbClr val="FFFF00"/>
                </a:solidFill>
              </a:rPr>
              <a:t>复杂</a:t>
            </a:r>
            <a:r>
              <a:rPr lang="zh-CN" altLang="en-US" sz="4800" dirty="0" smtClean="0">
                <a:solidFill>
                  <a:srgbClr val="FFFF00"/>
                </a:solidFill>
              </a:rPr>
              <a:t>度：</a:t>
            </a:r>
            <a:r>
              <a:rPr lang="en-US" altLang="zh-CN" sz="4800" dirty="0" smtClean="0">
                <a:solidFill>
                  <a:srgbClr val="FFFF00"/>
                </a:solidFill>
              </a:rPr>
              <a:t>3</a:t>
            </a:r>
            <a:r>
              <a:rPr lang="zh-CN" altLang="en-US" sz="4800" dirty="0" smtClean="0">
                <a:solidFill>
                  <a:srgbClr val="FFFF00"/>
                </a:solidFill>
              </a:rPr>
              <a:t>个</a:t>
            </a:r>
            <a:r>
              <a:rPr lang="en-US" altLang="zh-CN" sz="4800" dirty="0">
                <a:solidFill>
                  <a:srgbClr val="FFFF00"/>
                </a:solidFill>
              </a:rPr>
              <a:t>for</a:t>
            </a:r>
            <a:r>
              <a:rPr lang="zh-CN" altLang="en-US" sz="4800" dirty="0" smtClean="0">
                <a:solidFill>
                  <a:srgbClr val="FFFF00"/>
                </a:solidFill>
              </a:rPr>
              <a:t>循环 </a:t>
            </a:r>
            <a:r>
              <a:rPr lang="en-US" altLang="zh-CN" sz="4800" dirty="0" smtClean="0">
                <a:solidFill>
                  <a:srgbClr val="FFFF00"/>
                </a:solidFill>
              </a:rPr>
              <a:t>mn</a:t>
            </a:r>
            <a:r>
              <a:rPr lang="en-US" altLang="zh-CN" sz="4800" baseline="30000" dirty="0" smtClean="0">
                <a:solidFill>
                  <a:srgbClr val="FFFF00"/>
                </a:solidFill>
              </a:rPr>
              <a:t>2</a:t>
            </a:r>
            <a:r>
              <a:rPr lang="en-US" altLang="zh-CN" sz="4800" dirty="0" smtClean="0">
                <a:solidFill>
                  <a:srgbClr val="FFFF00"/>
                </a:solidFill>
              </a:rPr>
              <a:t>=2</a:t>
            </a:r>
            <a:r>
              <a:rPr lang="en-US" altLang="zh-CN" sz="4800" baseline="30000" dirty="0" smtClean="0">
                <a:solidFill>
                  <a:srgbClr val="FFFF00"/>
                </a:solidFill>
              </a:rPr>
              <a:t>21</a:t>
            </a:r>
            <a:r>
              <a:rPr lang="en-US" altLang="zh-CN" sz="4800" dirty="0" smtClean="0">
                <a:solidFill>
                  <a:srgbClr val="FFFF00"/>
                </a:solidFill>
              </a:rPr>
              <a:t>21</a:t>
            </a:r>
            <a:r>
              <a:rPr lang="en-US" altLang="zh-CN" sz="4800" baseline="30000" dirty="0" smtClean="0">
                <a:solidFill>
                  <a:srgbClr val="FFFF00"/>
                </a:solidFill>
              </a:rPr>
              <a:t>2</a:t>
            </a:r>
            <a:r>
              <a:rPr lang="en-US" altLang="zh-CN" sz="4800" dirty="0" smtClean="0">
                <a:solidFill>
                  <a:srgbClr val="FFFF00"/>
                </a:solidFill>
              </a:rPr>
              <a:t>=924,844,032</a:t>
            </a:r>
            <a:endParaRPr lang="zh-CN" altLang="en-US" sz="4800" dirty="0">
              <a:solidFill>
                <a:srgbClr val="FF0000"/>
              </a:solidFill>
            </a:endParaRPr>
          </a:p>
        </p:txBody>
      </p:sp>
      <p:pic>
        <p:nvPicPr>
          <p:cNvPr id="11" name="图片 10"/>
          <p:cNvPicPr/>
          <p:nvPr/>
        </p:nvPicPr>
        <p:blipFill>
          <a:blip r:embed="rId4">
            <a:lum bright="34000" contrast="-8000"/>
          </a:blip>
          <a:srcRect l="20046" t="6270" r="19548" b="5808"/>
          <a:stretch>
            <a:fillRect/>
          </a:stretch>
        </p:blipFill>
        <p:spPr>
          <a:xfrm rot="5400000">
            <a:off x="5738339" y="-4530517"/>
            <a:ext cx="14081081" cy="22890925"/>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2317181" y="625336"/>
            <a:ext cx="21907162" cy="12834283"/>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typedef</a:t>
            </a:r>
            <a:r>
              <a:rPr lang="en-US" altLang="zh-CN" sz="3600" dirty="0">
                <a:solidFill>
                  <a:schemeClr val="tx1"/>
                </a:solidFill>
                <a:latin typeface="宋体" panose="02010600030101010101" pitchFamily="2" charset="-122"/>
                <a:ea typeface="宋体" panose="02010600030101010101" pitchFamily="2" charset="-122"/>
              </a:rPr>
              <a:t> long </a:t>
            </a:r>
            <a:r>
              <a:rPr lang="en-US" altLang="zh-CN" sz="3600" dirty="0" err="1">
                <a:solidFill>
                  <a:schemeClr val="tx1"/>
                </a:solidFill>
                <a:latin typeface="宋体" panose="02010600030101010101" pitchFamily="2" charset="-122"/>
                <a:ea typeface="宋体" panose="02010600030101010101" pitchFamily="2" charset="-122"/>
              </a:rPr>
              <a:t>long</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ll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const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 = 22, M = 1&lt;&lt;22;</a:t>
            </a:r>
          </a:p>
          <a:p>
            <a:pPr algn="l"/>
            <a:r>
              <a:rPr lang="en-US" altLang="zh-CN" sz="3600" dirty="0" err="1">
                <a:solidFill>
                  <a:schemeClr val="tx1"/>
                </a:solidFill>
                <a:latin typeface="宋体" panose="02010600030101010101" pitchFamily="2" charset="-122"/>
                <a:ea typeface="宋体" panose="02010600030101010101" pitchFamily="2" charset="-122"/>
              </a:rPr>
              <a:t>ll</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[M][N];</a:t>
            </a:r>
          </a:p>
          <a:p>
            <a:pPr algn="l"/>
            <a:r>
              <a:rPr lang="en-US" altLang="zh-CN" sz="3600" dirty="0">
                <a:solidFill>
                  <a:schemeClr val="tx1"/>
                </a:solidFill>
                <a:latin typeface="宋体" panose="02010600030101010101" pitchFamily="2" charset="-122"/>
                <a:ea typeface="宋体" panose="02010600030101010101" pitchFamily="2" charset="-122"/>
              </a:rPr>
              <a:t>bool </a:t>
            </a:r>
            <a:r>
              <a:rPr lang="en-US" altLang="zh-CN" sz="3600" dirty="0" err="1">
                <a:solidFill>
                  <a:schemeClr val="tx1"/>
                </a:solidFill>
                <a:latin typeface="宋体" panose="02010600030101010101" pitchFamily="2" charset="-122"/>
                <a:ea typeface="宋体" panose="02010600030101010101" pitchFamily="2" charset="-122"/>
              </a:rPr>
              <a:t>dist</a:t>
            </a:r>
            <a:r>
              <a:rPr lang="en-US" altLang="zh-CN" sz="3600" dirty="0">
                <a:solidFill>
                  <a:schemeClr val="tx1"/>
                </a:solidFill>
                <a:latin typeface="宋体" panose="02010600030101010101" pitchFamily="2" charset="-122"/>
                <a:ea typeface="宋体" panose="02010600030101010101" pitchFamily="2" charset="-122"/>
              </a:rPr>
              <a:t>[N][N];</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memset</a:t>
            </a:r>
            <a:r>
              <a:rPr lang="en-US" altLang="zh-CN" sz="3600" dirty="0">
                <a:solidFill>
                  <a:schemeClr val="tx1"/>
                </a:solidFill>
                <a:latin typeface="宋体" panose="02010600030101010101" pitchFamily="2" charset="-122"/>
                <a:ea typeface="宋体" panose="02010600030101010101" pitchFamily="2" charset="-122"/>
              </a:rPr>
              <a:t>(dp,0,sizeof(</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1;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 21;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j = 1; j &lt;= 21; j ++)</a:t>
            </a:r>
          </a:p>
          <a:p>
            <a:pPr algn="l"/>
            <a:r>
              <a:rPr lang="en-US" altLang="zh-CN" sz="3600" dirty="0">
                <a:solidFill>
                  <a:schemeClr val="tx1"/>
                </a:solidFill>
                <a:latin typeface="宋体" panose="02010600030101010101" pitchFamily="2" charset="-122"/>
                <a:ea typeface="宋体" panose="02010600030101010101" pitchFamily="2" charset="-122"/>
              </a:rPr>
              <a:t>	if(__</a:t>
            </a:r>
            <a:r>
              <a:rPr lang="en-US" altLang="zh-CN" sz="3600" dirty="0" err="1">
                <a:solidFill>
                  <a:schemeClr val="tx1"/>
                </a:solidFill>
                <a:latin typeface="宋体" panose="02010600030101010101" pitchFamily="2" charset="-122"/>
                <a:ea typeface="宋体" panose="02010600030101010101" pitchFamily="2" charset="-122"/>
              </a:rPr>
              <a:t>gcd</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j) == </a:t>
            </a:r>
            <a:r>
              <a:rPr lang="en-US" altLang="zh-CN" sz="3600" dirty="0" smtClean="0">
                <a:solidFill>
                  <a:schemeClr val="tx1"/>
                </a:solidFill>
                <a:latin typeface="宋体" panose="02010600030101010101" pitchFamily="2" charset="-122"/>
                <a:ea typeface="宋体" panose="02010600030101010101" pitchFamily="2" charset="-122"/>
              </a:rPr>
              <a:t>1) </a:t>
            </a:r>
            <a:r>
              <a:rPr lang="en-US" altLang="zh-CN" sz="3600" dirty="0" err="1" smtClean="0">
                <a:solidFill>
                  <a:schemeClr val="tx1"/>
                </a:solidFill>
                <a:latin typeface="宋体" panose="02010600030101010101" pitchFamily="2" charset="-122"/>
                <a:ea typeface="宋体" panose="02010600030101010101" pitchFamily="2" charset="-122"/>
              </a:rPr>
              <a:t>dist</a:t>
            </a:r>
            <a:r>
              <a:rPr lang="en-US" altLang="zh-CN" sz="3600" dirty="0" smtClean="0">
                <a:solidFill>
                  <a:schemeClr val="tx1"/>
                </a:solidFill>
                <a:latin typeface="宋体" panose="02010600030101010101" pitchFamily="2" charset="-122"/>
                <a:ea typeface="宋体" panose="02010600030101010101" pitchFamily="2" charset="-122"/>
              </a:rPr>
              <a:t>[</a:t>
            </a:r>
            <a:r>
              <a:rPr lang="en-US" altLang="zh-CN" sz="3600" dirty="0" err="1" smtClean="0">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][j] = true</a:t>
            </a:r>
            <a:r>
              <a:rPr lang="en-US" altLang="zh-CN" sz="3600" dirty="0" smtClean="0">
                <a:solidFill>
                  <a:schemeClr val="tx1"/>
                </a:solidFill>
                <a:latin typeface="宋体" panose="02010600030101010101" pitchFamily="2" charset="-122"/>
                <a:ea typeface="宋体" panose="02010600030101010101" pitchFamily="2" charset="-122"/>
              </a:rPr>
              <a:t>; </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dp</a:t>
            </a:r>
            <a:r>
              <a:rPr lang="en-US" altLang="zh-CN" sz="3600" dirty="0" smtClean="0">
                <a:solidFill>
                  <a:schemeClr val="tx1"/>
                </a:solidFill>
                <a:latin typeface="宋体" panose="02010600030101010101" pitchFamily="2" charset="-122"/>
                <a:ea typeface="宋体" panose="02010600030101010101" pitchFamily="2" charset="-122"/>
              </a:rPr>
              <a:t>[2</a:t>
            </a:r>
            <a:r>
              <a:rPr lang="en-US" altLang="zh-CN" sz="3600" dirty="0">
                <a:solidFill>
                  <a:schemeClr val="tx1"/>
                </a:solidFill>
                <a:latin typeface="宋体" panose="02010600030101010101" pitchFamily="2" charset="-122"/>
                <a:ea typeface="宋体" panose="02010600030101010101" pitchFamily="2" charset="-122"/>
              </a:rPr>
              <a:t>][1] = 1;</a:t>
            </a:r>
          </a:p>
          <a:p>
            <a:pPr algn="l"/>
            <a:r>
              <a:rPr lang="en-US" altLang="zh-CN" sz="3600" dirty="0" smtClean="0">
                <a:solidFill>
                  <a:srgbClr val="FF0000"/>
                </a:solidFill>
                <a:latin typeface="宋体" panose="02010600030101010101" pitchFamily="2" charset="-122"/>
                <a:ea typeface="宋体" panose="02010600030101010101" pitchFamily="2" charset="-122"/>
              </a:rPr>
              <a:t>    for </a:t>
            </a:r>
            <a:r>
              <a:rPr lang="en-US" altLang="zh-CN" sz="3600" dirty="0">
                <a:solidFill>
                  <a:srgbClr val="FF0000"/>
                </a:solidFill>
                <a:latin typeface="宋体" panose="02010600030101010101" pitchFamily="2" charset="-122"/>
                <a:ea typeface="宋体" panose="02010600030101010101" pitchFamily="2" charset="-122"/>
              </a:rPr>
              <a:t>(</a:t>
            </a:r>
            <a:r>
              <a:rPr lang="en-US" altLang="zh-CN" sz="3600" dirty="0" err="1">
                <a:solidFill>
                  <a:srgbClr val="FF0000"/>
                </a:solidFill>
                <a:latin typeface="宋体" panose="02010600030101010101" pitchFamily="2" charset="-122"/>
                <a:ea typeface="宋体" panose="02010600030101010101" pitchFamily="2" charset="-122"/>
              </a:rPr>
              <a:t>int</a:t>
            </a:r>
            <a:r>
              <a:rPr lang="en-US" altLang="zh-CN" sz="3600" dirty="0">
                <a:solidFill>
                  <a:srgbClr val="FF0000"/>
                </a:solidFill>
                <a:latin typeface="宋体" panose="02010600030101010101" pitchFamily="2" charset="-122"/>
                <a:ea typeface="宋体" panose="02010600030101010101" pitchFamily="2" charset="-122"/>
              </a:rPr>
              <a:t> S = 2; S &lt;= M - 2; S ++)</a:t>
            </a:r>
          </a:p>
          <a:p>
            <a:pPr algn="l"/>
            <a:r>
              <a:rPr lang="en-US" altLang="zh-CN" sz="3600" dirty="0" smtClean="0">
                <a:solidFill>
                  <a:srgbClr val="FF0000"/>
                </a:solidFill>
                <a:latin typeface="宋体" panose="02010600030101010101" pitchFamily="2" charset="-122"/>
                <a:ea typeface="宋体" panose="02010600030101010101" pitchFamily="2" charset="-122"/>
              </a:rPr>
              <a:t>       for </a:t>
            </a:r>
            <a:r>
              <a:rPr lang="en-US" altLang="zh-CN" sz="3600" dirty="0">
                <a:solidFill>
                  <a:srgbClr val="FF0000"/>
                </a:solidFill>
                <a:latin typeface="宋体" panose="02010600030101010101" pitchFamily="2" charset="-122"/>
                <a:ea typeface="宋体" panose="02010600030101010101" pitchFamily="2" charset="-122"/>
              </a:rPr>
              <a:t>(</a:t>
            </a:r>
            <a:r>
              <a:rPr lang="en-US" altLang="zh-CN" sz="3600" dirty="0" err="1">
                <a:solidFill>
                  <a:srgbClr val="FF0000"/>
                </a:solidFill>
                <a:latin typeface="宋体" panose="02010600030101010101" pitchFamily="2" charset="-122"/>
                <a:ea typeface="宋体" panose="02010600030101010101" pitchFamily="2" charset="-122"/>
              </a:rPr>
              <a:t>int</a:t>
            </a:r>
            <a:r>
              <a:rPr lang="en-US" altLang="zh-CN" sz="3600" dirty="0">
                <a:solidFill>
                  <a:srgbClr val="FF0000"/>
                </a:solidFill>
                <a:latin typeface="宋体" panose="02010600030101010101" pitchFamily="2" charset="-122"/>
                <a:ea typeface="宋体" panose="02010600030101010101" pitchFamily="2" charset="-122"/>
              </a:rPr>
              <a:t> j = 1; j &lt; N; j ++)</a:t>
            </a:r>
          </a:p>
          <a:p>
            <a:pPr algn="l"/>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smtClean="0">
                <a:solidFill>
                  <a:srgbClr val="FF0000"/>
                </a:solidFill>
                <a:latin typeface="宋体" panose="02010600030101010101" pitchFamily="2" charset="-122"/>
                <a:ea typeface="宋体" panose="02010600030101010101" pitchFamily="2" charset="-122"/>
              </a:rPr>
              <a:t> if</a:t>
            </a:r>
            <a:r>
              <a:rPr lang="en-US" altLang="zh-CN" sz="3600" dirty="0">
                <a:solidFill>
                  <a:srgbClr val="FF0000"/>
                </a:solidFill>
                <a:latin typeface="宋体" panose="02010600030101010101" pitchFamily="2" charset="-122"/>
                <a:ea typeface="宋体" panose="02010600030101010101" pitchFamily="2" charset="-122"/>
              </a:rPr>
              <a:t>((S &gt;&gt; j) &amp; 1)</a:t>
            </a:r>
          </a:p>
          <a:p>
            <a:pPr algn="l"/>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smtClean="0">
                <a:solidFill>
                  <a:srgbClr val="FF0000"/>
                </a:solidFill>
                <a:latin typeface="宋体" panose="02010600030101010101" pitchFamily="2" charset="-122"/>
                <a:ea typeface="宋体" panose="02010600030101010101" pitchFamily="2" charset="-122"/>
              </a:rPr>
              <a:t>     for </a:t>
            </a:r>
            <a:r>
              <a:rPr lang="en-US" altLang="zh-CN" sz="3600" dirty="0">
                <a:solidFill>
                  <a:srgbClr val="FF0000"/>
                </a:solidFill>
                <a:latin typeface="宋体" panose="02010600030101010101" pitchFamily="2" charset="-122"/>
                <a:ea typeface="宋体" panose="02010600030101010101" pitchFamily="2" charset="-122"/>
              </a:rPr>
              <a:t>(</a:t>
            </a:r>
            <a:r>
              <a:rPr lang="en-US" altLang="zh-CN" sz="3600" dirty="0" err="1">
                <a:solidFill>
                  <a:srgbClr val="FF0000"/>
                </a:solidFill>
                <a:latin typeface="宋体" panose="02010600030101010101" pitchFamily="2" charset="-122"/>
                <a:ea typeface="宋体" panose="02010600030101010101" pitchFamily="2" charset="-122"/>
              </a:rPr>
              <a:t>int</a:t>
            </a:r>
            <a:r>
              <a:rPr lang="en-US" altLang="zh-CN" sz="3600" dirty="0">
                <a:solidFill>
                  <a:srgbClr val="FF0000"/>
                </a:solidFill>
                <a:latin typeface="宋体" panose="02010600030101010101" pitchFamily="2" charset="-122"/>
                <a:ea typeface="宋体" panose="02010600030101010101" pitchFamily="2" charset="-122"/>
              </a:rPr>
              <a:t> k = 1; k &lt; N; k ++)</a:t>
            </a:r>
          </a:p>
          <a:p>
            <a:pPr algn="l"/>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smtClean="0">
                <a:solidFill>
                  <a:srgbClr val="FF0000"/>
                </a:solidFill>
                <a:latin typeface="宋体" panose="02010600030101010101" pitchFamily="2" charset="-122"/>
                <a:ea typeface="宋体" panose="02010600030101010101" pitchFamily="2" charset="-122"/>
              </a:rPr>
              <a:t>        if(S </a:t>
            </a:r>
            <a:r>
              <a:rPr lang="en-US" altLang="zh-CN" sz="3600" dirty="0">
                <a:solidFill>
                  <a:srgbClr val="FF0000"/>
                </a:solidFill>
                <a:latin typeface="宋体" panose="02010600030101010101" pitchFamily="2" charset="-122"/>
                <a:ea typeface="宋体" panose="02010600030101010101" pitchFamily="2" charset="-122"/>
              </a:rPr>
              <a:t>^ (1 &lt;&lt; j) &gt;&gt; k &amp; 1 &amp;&amp; </a:t>
            </a:r>
            <a:r>
              <a:rPr lang="en-US" altLang="zh-CN" sz="3600" dirty="0" err="1">
                <a:solidFill>
                  <a:srgbClr val="FF0000"/>
                </a:solidFill>
                <a:latin typeface="宋体" panose="02010600030101010101" pitchFamily="2" charset="-122"/>
                <a:ea typeface="宋体" panose="02010600030101010101" pitchFamily="2" charset="-122"/>
              </a:rPr>
              <a:t>dist</a:t>
            </a:r>
            <a:r>
              <a:rPr lang="en-US" altLang="zh-CN" sz="3600" dirty="0">
                <a:solidFill>
                  <a:srgbClr val="FF0000"/>
                </a:solidFill>
                <a:latin typeface="宋体" panose="02010600030101010101" pitchFamily="2" charset="-122"/>
                <a:ea typeface="宋体" panose="02010600030101010101" pitchFamily="2" charset="-122"/>
              </a:rPr>
              <a:t>[k][j])</a:t>
            </a:r>
          </a:p>
          <a:p>
            <a:pPr algn="l"/>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smtClean="0">
                <a:solidFill>
                  <a:srgbClr val="FF0000"/>
                </a:solidFill>
                <a:latin typeface="宋体" panose="02010600030101010101" pitchFamily="2" charset="-122"/>
                <a:ea typeface="宋体" panose="02010600030101010101" pitchFamily="2" charset="-122"/>
              </a:rPr>
              <a:t> </a:t>
            </a:r>
            <a:r>
              <a:rPr lang="en-US" altLang="zh-CN" sz="3600" dirty="0" err="1" smtClean="0">
                <a:solidFill>
                  <a:srgbClr val="FF0000"/>
                </a:solidFill>
                <a:latin typeface="宋体" panose="02010600030101010101" pitchFamily="2" charset="-122"/>
                <a:ea typeface="宋体" panose="02010600030101010101" pitchFamily="2" charset="-122"/>
              </a:rPr>
              <a:t>dp</a:t>
            </a:r>
            <a:r>
              <a:rPr lang="en-US" altLang="zh-CN" sz="3600" dirty="0" smtClean="0">
                <a:solidFill>
                  <a:srgbClr val="FF0000"/>
                </a:solidFill>
                <a:latin typeface="宋体" panose="02010600030101010101" pitchFamily="2" charset="-122"/>
                <a:ea typeface="宋体" panose="02010600030101010101" pitchFamily="2" charset="-122"/>
              </a:rPr>
              <a:t>[S</a:t>
            </a:r>
            <a:r>
              <a:rPr lang="en-US" altLang="zh-CN" sz="3600" dirty="0">
                <a:solidFill>
                  <a:srgbClr val="FF0000"/>
                </a:solidFill>
                <a:latin typeface="宋体" panose="02010600030101010101" pitchFamily="2" charset="-122"/>
                <a:ea typeface="宋体" panose="02010600030101010101" pitchFamily="2" charset="-122"/>
              </a:rPr>
              <a:t>][j] += </a:t>
            </a:r>
            <a:r>
              <a:rPr lang="en-US" altLang="zh-CN" sz="3600" dirty="0" err="1">
                <a:solidFill>
                  <a:srgbClr val="FF0000"/>
                </a:solidFill>
                <a:latin typeface="宋体" panose="02010600030101010101" pitchFamily="2" charset="-122"/>
                <a:ea typeface="宋体" panose="02010600030101010101" pitchFamily="2" charset="-122"/>
              </a:rPr>
              <a:t>dp</a:t>
            </a:r>
            <a:r>
              <a:rPr lang="en-US" altLang="zh-CN" sz="3600" dirty="0">
                <a:solidFill>
                  <a:srgbClr val="FF0000"/>
                </a:solidFill>
                <a:latin typeface="宋体" panose="02010600030101010101" pitchFamily="2" charset="-122"/>
                <a:ea typeface="宋体" panose="02010600030101010101" pitchFamily="2" charset="-122"/>
              </a:rPr>
              <a:t>[S ^ (1 &lt;&lt; j)][k];</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ll</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 0;</a:t>
            </a:r>
          </a:p>
          <a:p>
            <a:pPr algn="l"/>
            <a:r>
              <a:rPr lang="en-US" altLang="zh-CN" sz="3600" dirty="0" smtClean="0">
                <a:solidFill>
                  <a:schemeClr val="tx1"/>
                </a:solidFill>
                <a:latin typeface="宋体" panose="02010600030101010101" pitchFamily="2" charset="-122"/>
                <a:ea typeface="宋体" panose="02010600030101010101" pitchFamily="2" charset="-122"/>
              </a:rPr>
              <a:t>    for </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2;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&lt;N;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dp</a:t>
            </a:r>
            <a:r>
              <a:rPr lang="en-US" altLang="zh-CN" sz="3600" dirty="0">
                <a:solidFill>
                  <a:schemeClr val="tx1"/>
                </a:solidFill>
                <a:latin typeface="宋体" panose="02010600030101010101" pitchFamily="2" charset="-122"/>
                <a:ea typeface="宋体" panose="02010600030101010101" pitchFamily="2" charset="-122"/>
              </a:rPr>
              <a:t>[M - 2][</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err="1" smtClean="0">
                <a:solidFill>
                  <a:schemeClr val="tx1"/>
                </a:solidFill>
                <a:latin typeface="宋体" panose="02010600030101010101" pitchFamily="2" charset="-122"/>
                <a:ea typeface="宋体" panose="02010600030101010101" pitchFamily="2" charset="-122"/>
              </a:rPr>
              <a:t>cout</a:t>
            </a:r>
            <a:r>
              <a:rPr lang="en-US" altLang="zh-CN" sz="3600" dirty="0" smtClean="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&lt;&lt;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&lt;&lt; </a:t>
            </a:r>
            <a:r>
              <a:rPr lang="en-US" altLang="zh-CN" sz="3600" dirty="0" err="1">
                <a:solidFill>
                  <a:schemeClr val="tx1"/>
                </a:solidFill>
                <a:latin typeface="宋体" panose="02010600030101010101" pitchFamily="2" charset="-122"/>
                <a:ea typeface="宋体" panose="02010600030101010101" pitchFamily="2" charset="-122"/>
              </a:rPr>
              <a:t>endl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smtClean="0">
                <a:solidFill>
                  <a:schemeClr val="tx1"/>
                </a:solidFill>
                <a:latin typeface="宋体" panose="02010600030101010101" pitchFamily="2" charset="-122"/>
                <a:ea typeface="宋体" panose="02010600030101010101" pitchFamily="2" charset="-122"/>
              </a:rPr>
              <a:t>    return </a:t>
            </a:r>
            <a:r>
              <a:rPr lang="en-US" altLang="zh-CN" sz="3600" dirty="0">
                <a:solidFill>
                  <a:schemeClr val="tx1"/>
                </a:solidFill>
                <a:latin typeface="宋体" panose="02010600030101010101" pitchFamily="2" charset="-122"/>
                <a:ea typeface="宋体" panose="02010600030101010101" pitchFamily="2" charset="-122"/>
              </a:rPr>
              <a:t>0;</a:t>
            </a:r>
          </a:p>
          <a:p>
            <a:pPr algn="l"/>
            <a:r>
              <a:rPr lang="en-US" altLang="zh-CN" sz="3600" dirty="0">
                <a:solidFill>
                  <a:schemeClr val="tx1"/>
                </a:solidFill>
                <a:latin typeface="宋体" panose="02010600030101010101" pitchFamily="2" charset="-122"/>
                <a:ea typeface="宋体" panose="02010600030101010101" pitchFamily="2" charset="-122"/>
              </a:rPr>
              <a:t>}</a:t>
            </a:r>
            <a:endParaRPr lang="en-US" altLang="zh-CN" sz="28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495280259"/>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7.5 </a:t>
              </a:r>
              <a:r>
                <a:rPr lang="zh-CN" altLang="en-US" sz="5600" b="1" spc="600" dirty="0" smtClean="0">
                  <a:solidFill>
                    <a:schemeClr val="bg1"/>
                  </a:solidFill>
                  <a:latin typeface="宋体" panose="02010600030101010101" pitchFamily="2" charset="-122"/>
                  <a:ea typeface="宋体" panose="02010600030101010101" pitchFamily="2" charset="-122"/>
                </a:rPr>
                <a:t>树形</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6" y="3296471"/>
            <a:ext cx="16841745" cy="9233297"/>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树形</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：非线性</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树这种数据结构上进行的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场景：给</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出一棵树，要求以最少的代价（或取得最大收益）完成给定的操作</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这</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类问题规模较大</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暴力枚举效率低无法胜任</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贪心算法不能得到最优解，因此需要用动态规划。</a:t>
            </a:r>
          </a:p>
          <a:p>
            <a:pPr marL="571500" indent="-571500" algn="l">
              <a:lnSpc>
                <a:spcPct val="15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树上</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做</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非常合适：树</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本身有“子结构”性质（树和子树），具有递归性，符合</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的性质</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相比</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线性</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，树形</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的状态转移方程更加直观。 </a:t>
            </a:r>
          </a:p>
        </p:txBody>
      </p:sp>
      <p:pic>
        <p:nvPicPr>
          <p:cNvPr id="9" name="图片 8"/>
          <p:cNvPicPr>
            <a:picLocks noChangeAspect="1"/>
          </p:cNvPicPr>
          <p:nvPr/>
        </p:nvPicPr>
        <p:blipFill>
          <a:blip r:embed="rId5"/>
          <a:stretch>
            <a:fillRect/>
          </a:stretch>
        </p:blipFill>
        <p:spPr>
          <a:xfrm>
            <a:off x="17948342" y="6634264"/>
            <a:ext cx="6435023" cy="4136800"/>
          </a:xfrm>
          <a:prstGeom prst="rect">
            <a:avLst/>
          </a:prstGeom>
        </p:spPr>
      </p:pic>
    </p:spTree>
    <p:custDataLst>
      <p:tags r:id="rId1"/>
    </p:custDataLst>
    <p:extLst>
      <p:ext uri="{BB962C8B-B14F-4D97-AF65-F5344CB8AC3E}">
        <p14:creationId xmlns:p14="http://schemas.microsoft.com/office/powerpoint/2010/main" val="31990655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31716"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例题</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生命之树 </a:t>
              </a:r>
              <a:r>
                <a:rPr lang="en-US" altLang="zh-CN" sz="5600" b="1" spc="600" dirty="0">
                  <a:solidFill>
                    <a:schemeClr val="bg1"/>
                  </a:solidFill>
                  <a:latin typeface="宋体" panose="02010600030101010101" pitchFamily="2" charset="-122"/>
                  <a:ea typeface="宋体" panose="02010600030101010101" pitchFamily="2" charset="-122"/>
                </a:rPr>
                <a:t>2015</a:t>
              </a:r>
              <a:r>
                <a:rPr lang="zh-CN" altLang="en-US" sz="5600" b="1" spc="600" dirty="0">
                  <a:solidFill>
                    <a:schemeClr val="bg1"/>
                  </a:solidFill>
                  <a:latin typeface="宋体" panose="02010600030101010101" pitchFamily="2" charset="-122"/>
                  <a:ea typeface="宋体" panose="02010600030101010101" pitchFamily="2" charset="-122"/>
                </a:rPr>
                <a:t>年第六届省赛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131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390699" y="2587848"/>
            <a:ext cx="21605487" cy="10914143"/>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en-US" altLang="zh-CN"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题目描述</a:t>
            </a:r>
            <a:r>
              <a:rPr lang="en-US" altLang="zh-CN"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在</a:t>
            </a:r>
            <a:r>
              <a:rPr lang="en-US" altLang="zh-CN" sz="4400" dirty="0">
                <a:latin typeface="宋体" panose="02010600030101010101" pitchFamily="2" charset="-122"/>
                <a:ea typeface="宋体" panose="02010600030101010101" pitchFamily="2" charset="-122"/>
                <a:cs typeface="Times New Roman" panose="02020603050405020304" pitchFamily="18" charset="0"/>
              </a:rPr>
              <a:t>X</a:t>
            </a:r>
            <a:r>
              <a:rPr lang="zh-CN" altLang="en-US" sz="4400" dirty="0">
                <a:latin typeface="宋体" panose="02010600030101010101" pitchFamily="2" charset="-122"/>
                <a:ea typeface="宋体" panose="02010600030101010101" pitchFamily="2" charset="-122"/>
                <a:cs typeface="Times New Roman" panose="02020603050405020304" pitchFamily="18" charset="0"/>
              </a:rPr>
              <a:t>森林里，有一棵生命之树。每棵树的每个结点（叶子</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也是结点</a:t>
            </a:r>
            <a:r>
              <a:rPr lang="zh-CN" altLang="en-US" sz="4400" dirty="0">
                <a:latin typeface="宋体" panose="02010600030101010101" pitchFamily="2" charset="-122"/>
                <a:ea typeface="宋体" panose="02010600030101010101" pitchFamily="2" charset="-122"/>
                <a:cs typeface="Times New Roman" panose="02020603050405020304" pitchFamily="18" charset="0"/>
              </a:rPr>
              <a:t>）上，都标了一个整数，代表这个点的和谐值。要在这棵树内选出一个非空节点集</a:t>
            </a:r>
            <a:r>
              <a:rPr lang="en-US" altLang="zh-CN" sz="4400" dirty="0">
                <a:latin typeface="宋体" panose="02010600030101010101" pitchFamily="2" charset="-122"/>
                <a:ea typeface="宋体" panose="02010600030101010101" pitchFamily="2" charset="-122"/>
                <a:cs typeface="Times New Roman" panose="02020603050405020304" pitchFamily="18" charset="0"/>
              </a:rPr>
              <a:t>S</a:t>
            </a:r>
            <a:r>
              <a:rPr lang="zh-CN" altLang="en-US" sz="4400" dirty="0">
                <a:latin typeface="宋体" panose="02010600030101010101" pitchFamily="2" charset="-122"/>
                <a:ea typeface="宋体" panose="02010600030101010101" pitchFamily="2" charset="-122"/>
                <a:cs typeface="Times New Roman" panose="02020603050405020304" pitchFamily="18" charset="0"/>
              </a:rPr>
              <a:t>，使得对于</a:t>
            </a:r>
            <a:r>
              <a:rPr lang="en-US" altLang="zh-CN" sz="4400" dirty="0">
                <a:latin typeface="宋体" panose="02010600030101010101" pitchFamily="2" charset="-122"/>
                <a:ea typeface="宋体" panose="02010600030101010101" pitchFamily="2" charset="-122"/>
                <a:cs typeface="Times New Roman" panose="02020603050405020304" pitchFamily="18" charset="0"/>
              </a:rPr>
              <a:t>S</a:t>
            </a:r>
            <a:r>
              <a:rPr lang="zh-CN" altLang="en-US" sz="4400" dirty="0">
                <a:latin typeface="宋体" panose="02010600030101010101" pitchFamily="2" charset="-122"/>
                <a:ea typeface="宋体" panose="02010600030101010101" pitchFamily="2" charset="-122"/>
                <a:cs typeface="Times New Roman" panose="02020603050405020304" pitchFamily="18" charset="0"/>
              </a:rPr>
              <a:t>中的任意两个点</a:t>
            </a:r>
            <a:r>
              <a:rPr lang="en-US" altLang="zh-CN" sz="4400" dirty="0">
                <a:latin typeface="宋体" panose="02010600030101010101" pitchFamily="2" charset="-122"/>
                <a:ea typeface="宋体" panose="02010600030101010101" pitchFamily="2" charset="-122"/>
                <a:cs typeface="Times New Roman" panose="02020603050405020304" pitchFamily="18" charset="0"/>
              </a:rPr>
              <a:t>a, b</a:t>
            </a:r>
            <a:r>
              <a:rPr lang="zh-CN" altLang="en-US" sz="4400" dirty="0">
                <a:latin typeface="宋体" panose="02010600030101010101" pitchFamily="2" charset="-122"/>
                <a:ea typeface="宋体" panose="02010600030101010101" pitchFamily="2" charset="-122"/>
                <a:cs typeface="Times New Roman" panose="02020603050405020304" pitchFamily="18" charset="0"/>
              </a:rPr>
              <a:t>，都存在一个点列</a:t>
            </a:r>
            <a:r>
              <a:rPr lang="en-US" altLang="zh-CN" sz="4400" dirty="0">
                <a:latin typeface="宋体" panose="02010600030101010101" pitchFamily="2" charset="-122"/>
                <a:ea typeface="宋体" panose="02010600030101010101" pitchFamily="2" charset="-122"/>
                <a:cs typeface="Times New Roman" panose="02020603050405020304" pitchFamily="18" charset="0"/>
              </a:rPr>
              <a:t>a, v1, v2, ..., </a:t>
            </a:r>
            <a:r>
              <a:rPr lang="en-US" altLang="zh-CN" sz="4400" dirty="0" err="1">
                <a:latin typeface="宋体" panose="02010600030101010101" pitchFamily="2" charset="-122"/>
                <a:ea typeface="宋体" panose="02010600030101010101" pitchFamily="2" charset="-122"/>
                <a:cs typeface="Times New Roman" panose="02020603050405020304" pitchFamily="18" charset="0"/>
              </a:rPr>
              <a:t>vk</a:t>
            </a:r>
            <a:r>
              <a:rPr lang="en-US" altLang="zh-CN" sz="4400" dirty="0">
                <a:latin typeface="宋体" panose="02010600030101010101" pitchFamily="2" charset="-122"/>
                <a:ea typeface="宋体" panose="02010600030101010101" pitchFamily="2" charset="-122"/>
                <a:cs typeface="Times New Roman" panose="02020603050405020304" pitchFamily="18" charset="0"/>
              </a:rPr>
              <a:t>, b</a:t>
            </a:r>
            <a:r>
              <a:rPr lang="zh-CN" altLang="en-US" sz="4400" dirty="0">
                <a:latin typeface="宋体" panose="02010600030101010101" pitchFamily="2" charset="-122"/>
                <a:ea typeface="宋体" panose="02010600030101010101" pitchFamily="2" charset="-122"/>
                <a:cs typeface="Times New Roman" panose="02020603050405020304" pitchFamily="18" charset="0"/>
              </a:rPr>
              <a:t>使得这个点列中的每个点都是</a:t>
            </a:r>
            <a:r>
              <a:rPr lang="en-US" altLang="zh-CN" sz="4400" dirty="0">
                <a:latin typeface="宋体" panose="02010600030101010101" pitchFamily="2" charset="-122"/>
                <a:ea typeface="宋体" panose="02010600030101010101" pitchFamily="2" charset="-122"/>
                <a:cs typeface="Times New Roman" panose="02020603050405020304" pitchFamily="18" charset="0"/>
              </a:rPr>
              <a:t>S</a:t>
            </a:r>
            <a:r>
              <a:rPr lang="zh-CN" altLang="en-US" sz="4400" dirty="0">
                <a:latin typeface="宋体" panose="02010600030101010101" pitchFamily="2" charset="-122"/>
                <a:ea typeface="宋体" panose="02010600030101010101" pitchFamily="2" charset="-122"/>
                <a:cs typeface="Times New Roman" panose="02020603050405020304" pitchFamily="18" charset="0"/>
              </a:rPr>
              <a:t>里面的元素，且序列中相邻两个点间有一条边相连。在这个前提下，要使得</a:t>
            </a:r>
            <a:r>
              <a:rPr lang="en-US" altLang="zh-CN" sz="4400" dirty="0">
                <a:latin typeface="宋体" panose="02010600030101010101" pitchFamily="2" charset="-122"/>
                <a:ea typeface="宋体" panose="02010600030101010101" pitchFamily="2" charset="-122"/>
                <a:cs typeface="Times New Roman" panose="02020603050405020304" pitchFamily="18" charset="0"/>
              </a:rPr>
              <a:t>S</a:t>
            </a:r>
            <a:r>
              <a:rPr lang="zh-CN" altLang="en-US" sz="4400" dirty="0">
                <a:latin typeface="宋体" panose="02010600030101010101" pitchFamily="2" charset="-122"/>
                <a:ea typeface="宋体" panose="02010600030101010101" pitchFamily="2" charset="-122"/>
                <a:cs typeface="Times New Roman" panose="02020603050405020304" pitchFamily="18" charset="0"/>
              </a:rPr>
              <a:t>中的点所对应的整数的和尽量大。这个最大的和就是生命之树的评分</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。写</a:t>
            </a:r>
            <a:r>
              <a:rPr lang="zh-CN" altLang="en-US" sz="4400" dirty="0">
                <a:latin typeface="宋体" panose="02010600030101010101" pitchFamily="2" charset="-122"/>
                <a:ea typeface="宋体" panose="02010600030101010101" pitchFamily="2" charset="-122"/>
                <a:cs typeface="Times New Roman" panose="02020603050405020304" pitchFamily="18" charset="0"/>
              </a:rPr>
              <a:t>一个程序来计算一棵树的分数。 </a:t>
            </a:r>
          </a:p>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输入格式</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第一行一个整数</a:t>
            </a:r>
            <a:r>
              <a:rPr lang="en-US" altLang="zh-CN" sz="4400" dirty="0">
                <a:latin typeface="宋体" panose="02010600030101010101" pitchFamily="2" charset="-122"/>
                <a:ea typeface="宋体" panose="02010600030101010101" pitchFamily="2" charset="-122"/>
                <a:cs typeface="Times New Roman" panose="02020603050405020304" pitchFamily="18" charset="0"/>
              </a:rPr>
              <a:t>n</a:t>
            </a:r>
            <a:r>
              <a:rPr lang="zh-CN" altLang="en-US" sz="4400" dirty="0">
                <a:latin typeface="宋体" panose="02010600030101010101" pitchFamily="2" charset="-122"/>
                <a:ea typeface="宋体" panose="02010600030101010101" pitchFamily="2" charset="-122"/>
                <a:cs typeface="Times New Roman" panose="02020603050405020304" pitchFamily="18" charset="0"/>
              </a:rPr>
              <a:t>表示这棵树有</a:t>
            </a:r>
            <a:r>
              <a:rPr lang="en-US" altLang="zh-CN" sz="4400" dirty="0">
                <a:latin typeface="宋体" panose="02010600030101010101" pitchFamily="2" charset="-122"/>
                <a:ea typeface="宋体" panose="02010600030101010101" pitchFamily="2" charset="-122"/>
                <a:cs typeface="Times New Roman" panose="02020603050405020304" pitchFamily="18" charset="0"/>
              </a:rPr>
              <a:t>n</a:t>
            </a:r>
            <a:r>
              <a:rPr lang="zh-CN" altLang="en-US" sz="4400" dirty="0">
                <a:latin typeface="宋体" panose="02010600030101010101" pitchFamily="2" charset="-122"/>
                <a:ea typeface="宋体" panose="02010600030101010101" pitchFamily="2" charset="-122"/>
                <a:cs typeface="Times New Roman" panose="02020603050405020304" pitchFamily="18" charset="0"/>
              </a:rPr>
              <a:t>个结点，</a:t>
            </a:r>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0&lt;n≤10</a:t>
            </a:r>
            <a:r>
              <a:rPr lang="en-US" altLang="zh-CN" sz="4400" baseline="30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5</a:t>
            </a:r>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第二行</a:t>
            </a:r>
            <a:r>
              <a:rPr lang="en-US" altLang="zh-CN" sz="4400" dirty="0">
                <a:latin typeface="宋体" panose="02010600030101010101" pitchFamily="2" charset="-122"/>
                <a:ea typeface="宋体" panose="02010600030101010101" pitchFamily="2" charset="-122"/>
                <a:cs typeface="Times New Roman" panose="02020603050405020304" pitchFamily="18" charset="0"/>
              </a:rPr>
              <a:t>n</a:t>
            </a:r>
            <a:r>
              <a:rPr lang="zh-CN" altLang="en-US" sz="4400" dirty="0">
                <a:latin typeface="宋体" panose="02010600030101010101" pitchFamily="2" charset="-122"/>
                <a:ea typeface="宋体" panose="02010600030101010101" pitchFamily="2" charset="-122"/>
                <a:cs typeface="Times New Roman" panose="02020603050405020304" pitchFamily="18" charset="0"/>
              </a:rPr>
              <a:t>个整数，依次表示每个结点的评分，每个结点的评分不超过</a:t>
            </a:r>
            <a:r>
              <a:rPr lang="en-US" altLang="zh-CN" sz="4400" dirty="0">
                <a:latin typeface="宋体" panose="02010600030101010101" pitchFamily="2" charset="-122"/>
                <a:ea typeface="宋体" panose="02010600030101010101" pitchFamily="2" charset="-122"/>
                <a:cs typeface="Times New Roman" panose="02020603050405020304" pitchFamily="18" charset="0"/>
              </a:rPr>
              <a:t>10</a:t>
            </a:r>
            <a:r>
              <a:rPr lang="en-US" altLang="zh-CN" sz="4400" baseline="30000" dirty="0">
                <a:latin typeface="宋体" panose="02010600030101010101" pitchFamily="2" charset="-122"/>
                <a:ea typeface="宋体" panose="02010600030101010101" pitchFamily="2" charset="-122"/>
                <a:cs typeface="Times New Roman" panose="02020603050405020304" pitchFamily="18" charset="0"/>
              </a:rPr>
              <a:t>6</a:t>
            </a:r>
            <a:r>
              <a:rPr lang="zh-CN" altLang="en-US" sz="4400" dirty="0">
                <a:latin typeface="宋体" panose="02010600030101010101" pitchFamily="2" charset="-122"/>
                <a:ea typeface="宋体" panose="02010600030101010101" pitchFamily="2" charset="-122"/>
                <a:cs typeface="Times New Roman" panose="02020603050405020304" pitchFamily="18" charset="0"/>
              </a:rPr>
              <a:t>。接下来</a:t>
            </a:r>
            <a:r>
              <a:rPr lang="en-US" altLang="zh-CN" sz="4400" dirty="0">
                <a:latin typeface="宋体" panose="02010600030101010101" pitchFamily="2" charset="-122"/>
                <a:ea typeface="宋体" panose="02010600030101010101" pitchFamily="2" charset="-122"/>
                <a:cs typeface="Times New Roman" panose="02020603050405020304" pitchFamily="18" charset="0"/>
              </a:rPr>
              <a:t>n-1</a:t>
            </a:r>
            <a:r>
              <a:rPr lang="zh-CN" altLang="en-US" sz="4400" dirty="0">
                <a:latin typeface="宋体" panose="02010600030101010101" pitchFamily="2" charset="-122"/>
                <a:ea typeface="宋体" panose="02010600030101010101" pitchFamily="2" charset="-122"/>
                <a:cs typeface="Times New Roman" panose="02020603050405020304" pitchFamily="18" charset="0"/>
              </a:rPr>
              <a:t>行，每行</a:t>
            </a:r>
            <a:r>
              <a:rPr lang="en-US" altLang="zh-CN" sz="4400" dirty="0">
                <a:latin typeface="宋体" panose="02010600030101010101" pitchFamily="2" charset="-122"/>
                <a:ea typeface="宋体" panose="02010600030101010101" pitchFamily="2" charset="-122"/>
                <a:cs typeface="Times New Roman" panose="02020603050405020304" pitchFamily="18" charset="0"/>
              </a:rPr>
              <a:t>2</a:t>
            </a:r>
            <a:r>
              <a:rPr lang="zh-CN" altLang="en-US" sz="4400" dirty="0">
                <a:latin typeface="宋体" panose="02010600030101010101" pitchFamily="2" charset="-122"/>
                <a:ea typeface="宋体" panose="02010600030101010101" pitchFamily="2" charset="-122"/>
                <a:cs typeface="Times New Roman" panose="02020603050405020304" pitchFamily="18" charset="0"/>
              </a:rPr>
              <a:t>个整数</a:t>
            </a:r>
            <a:r>
              <a:rPr lang="en-US" altLang="zh-CN" sz="4400" dirty="0">
                <a:latin typeface="宋体" panose="02010600030101010101" pitchFamily="2" charset="-122"/>
                <a:ea typeface="宋体" panose="02010600030101010101" pitchFamily="2" charset="-122"/>
                <a:cs typeface="Times New Roman" panose="02020603050405020304" pitchFamily="18" charset="0"/>
              </a:rPr>
              <a:t>u, v</a:t>
            </a:r>
            <a:r>
              <a:rPr lang="zh-CN" altLang="en-US" sz="4400" dirty="0">
                <a:latin typeface="宋体" panose="02010600030101010101" pitchFamily="2" charset="-122"/>
                <a:ea typeface="宋体" panose="02010600030101010101" pitchFamily="2" charset="-122"/>
                <a:cs typeface="Times New Roman" panose="02020603050405020304" pitchFamily="18" charset="0"/>
              </a:rPr>
              <a:t>，表示存在一条</a:t>
            </a:r>
            <a:r>
              <a:rPr lang="en-US" altLang="zh-CN" sz="4400" dirty="0">
                <a:latin typeface="宋体" panose="02010600030101010101" pitchFamily="2" charset="-122"/>
                <a:ea typeface="宋体" panose="02010600030101010101" pitchFamily="2" charset="-122"/>
                <a:cs typeface="Times New Roman" panose="02020603050405020304" pitchFamily="18" charset="0"/>
              </a:rPr>
              <a:t>u</a:t>
            </a:r>
            <a:r>
              <a:rPr lang="zh-CN" altLang="en-US" sz="4400" dirty="0">
                <a:latin typeface="宋体" panose="02010600030101010101" pitchFamily="2" charset="-122"/>
                <a:ea typeface="宋体" panose="02010600030101010101" pitchFamily="2" charset="-122"/>
                <a:cs typeface="Times New Roman" panose="02020603050405020304" pitchFamily="18" charset="0"/>
              </a:rPr>
              <a:t>到</a:t>
            </a:r>
            <a:r>
              <a:rPr lang="en-US" altLang="zh-CN" sz="4400" dirty="0">
                <a:latin typeface="宋体" panose="02010600030101010101" pitchFamily="2" charset="-122"/>
                <a:ea typeface="宋体" panose="02010600030101010101" pitchFamily="2" charset="-122"/>
                <a:cs typeface="Times New Roman" panose="02020603050405020304" pitchFamily="18" charset="0"/>
              </a:rPr>
              <a:t>v</a:t>
            </a:r>
            <a:r>
              <a:rPr lang="zh-CN" altLang="en-US" sz="4400" dirty="0">
                <a:latin typeface="宋体" panose="02010600030101010101" pitchFamily="2" charset="-122"/>
                <a:ea typeface="宋体" panose="02010600030101010101" pitchFamily="2" charset="-122"/>
                <a:cs typeface="Times New Roman" panose="02020603050405020304" pitchFamily="18" charset="0"/>
              </a:rPr>
              <a:t>的边。由于这是一棵树，所以是不存在环的。</a:t>
            </a:r>
          </a:p>
          <a:p>
            <a:pPr marL="0" indent="0">
              <a:lnSpc>
                <a:spcPct val="150000"/>
              </a:lnSpc>
              <a:spcBef>
                <a:spcPts val="0"/>
              </a:spcBef>
              <a:buNone/>
            </a:pP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输出格式</a:t>
            </a:r>
            <a:r>
              <a:rPr lang="en-US" altLang="zh-CN" sz="44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输出一行一个数，表示这棵树的分数。</a:t>
            </a:r>
          </a:p>
        </p:txBody>
      </p:sp>
    </p:spTree>
    <p:custDataLst>
      <p:tags r:id="rId1"/>
    </p:custDataLst>
    <p:extLst>
      <p:ext uri="{BB962C8B-B14F-4D97-AF65-F5344CB8AC3E}">
        <p14:creationId xmlns:p14="http://schemas.microsoft.com/office/powerpoint/2010/main" val="2556631972"/>
      </p:ext>
    </p:extLst>
  </p:cSld>
  <p:clrMapOvr>
    <a:masterClrMapping/>
  </p:clrMapOvr>
  <p:transition spd="slow" advClick="0" advTm="1000">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思路</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652746" y="2765286"/>
            <a:ext cx="16520808"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题目</a:t>
            </a:r>
            <a:r>
              <a:rPr lang="zh-CN" altLang="en-US" dirty="0" smtClean="0"/>
              <a:t>大意：</a:t>
            </a:r>
            <a:r>
              <a:rPr lang="zh-CN" altLang="en-US" dirty="0"/>
              <a:t>一棵无根树，求出一个子树，使得所有结点的权值之和最大。</a:t>
            </a:r>
          </a:p>
          <a:p>
            <a:pPr>
              <a:lnSpc>
                <a:spcPct val="150000"/>
              </a:lnSpc>
              <a:spcBef>
                <a:spcPts val="0"/>
              </a:spcBef>
            </a:pPr>
            <a:r>
              <a:rPr lang="zh-CN" altLang="en-US" dirty="0" smtClean="0"/>
              <a:t>定义</a:t>
            </a:r>
            <a:r>
              <a:rPr lang="zh-CN" altLang="en-US" dirty="0"/>
              <a:t>状态</a:t>
            </a:r>
            <a:r>
              <a:rPr lang="en-US" altLang="zh-CN" dirty="0" err="1"/>
              <a:t>dp</a:t>
            </a:r>
            <a:r>
              <a:rPr lang="en-US" altLang="zh-CN" dirty="0" smtClean="0"/>
              <a:t>[]</a:t>
            </a:r>
            <a:r>
              <a:rPr lang="zh-CN" altLang="en-US" dirty="0" smtClean="0"/>
              <a:t>：</a:t>
            </a:r>
            <a:r>
              <a:rPr lang="en-US" altLang="zh-CN" dirty="0" err="1" smtClean="0"/>
              <a:t>dp</a:t>
            </a:r>
            <a:r>
              <a:rPr lang="en-US" altLang="zh-CN" dirty="0" smtClean="0"/>
              <a:t>[</a:t>
            </a:r>
            <a:r>
              <a:rPr lang="en-US" altLang="zh-CN" dirty="0" err="1" smtClean="0"/>
              <a:t>i</a:t>
            </a:r>
            <a:r>
              <a:rPr lang="en-US" altLang="zh-CN" dirty="0"/>
              <a:t>]</a:t>
            </a:r>
            <a:r>
              <a:rPr lang="zh-CN" altLang="en-US" dirty="0"/>
              <a:t>表示以</a:t>
            </a:r>
            <a:r>
              <a:rPr lang="en-US" altLang="zh-CN" dirty="0" err="1"/>
              <a:t>i</a:t>
            </a:r>
            <a:r>
              <a:rPr lang="zh-CN" altLang="en-US" dirty="0"/>
              <a:t>为根的子树的最大权值之和。</a:t>
            </a:r>
          </a:p>
          <a:p>
            <a:pPr>
              <a:lnSpc>
                <a:spcPct val="150000"/>
              </a:lnSpc>
              <a:spcBef>
                <a:spcPts val="0"/>
              </a:spcBef>
            </a:pPr>
            <a:endParaRPr lang="en-US" altLang="zh-CN" dirty="0" smtClean="0"/>
          </a:p>
          <a:p>
            <a:pPr>
              <a:lnSpc>
                <a:spcPct val="150000"/>
              </a:lnSpc>
              <a:spcBef>
                <a:spcPts val="0"/>
              </a:spcBef>
            </a:pPr>
            <a:r>
              <a:rPr lang="zh-CN" altLang="en-US" dirty="0" smtClean="0"/>
              <a:t>状态</a:t>
            </a:r>
            <a:r>
              <a:rPr lang="zh-CN" altLang="en-US" dirty="0"/>
              <a:t>转移：如果子结点及其子树权值和大于零，则加入到父结点</a:t>
            </a:r>
            <a:r>
              <a:rPr lang="en-US" altLang="zh-CN" dirty="0"/>
              <a:t>u</a:t>
            </a:r>
            <a:r>
              <a:rPr lang="zh-CN" altLang="en-US" dirty="0"/>
              <a:t>的权值</a:t>
            </a:r>
            <a:r>
              <a:rPr lang="zh-CN" altLang="en-US" dirty="0" smtClean="0"/>
              <a:t>：</a:t>
            </a:r>
            <a:r>
              <a:rPr lang="zh-CN" altLang="en-US" dirty="0"/>
              <a:t>	</a:t>
            </a:r>
            <a:r>
              <a:rPr lang="en-US" altLang="zh-CN" dirty="0" err="1"/>
              <a:t>dp</a:t>
            </a:r>
            <a:r>
              <a:rPr lang="en-US" altLang="zh-CN" dirty="0"/>
              <a:t>[u] += </a:t>
            </a:r>
            <a:r>
              <a:rPr lang="en-US" altLang="zh-CN" dirty="0" err="1"/>
              <a:t>dp</a:t>
            </a:r>
            <a:r>
              <a:rPr lang="en-US" altLang="zh-CN" dirty="0"/>
              <a:t>[son</a:t>
            </a:r>
            <a:r>
              <a:rPr lang="en-US" altLang="zh-CN" dirty="0" smtClean="0"/>
              <a:t>]</a:t>
            </a:r>
            <a:endParaRPr lang="en-US" altLang="zh-CN" dirty="0"/>
          </a:p>
          <a:p>
            <a:pPr>
              <a:lnSpc>
                <a:spcPct val="150000"/>
              </a:lnSpc>
              <a:spcBef>
                <a:spcPts val="0"/>
              </a:spcBef>
            </a:pPr>
            <a:endParaRPr lang="en-US" altLang="zh-CN" dirty="0" smtClean="0"/>
          </a:p>
          <a:p>
            <a:pPr>
              <a:lnSpc>
                <a:spcPct val="150000"/>
              </a:lnSpc>
              <a:spcBef>
                <a:spcPts val="0"/>
              </a:spcBef>
            </a:pPr>
            <a:r>
              <a:rPr lang="zh-CN" altLang="en-US" dirty="0" smtClean="0"/>
              <a:t>一</a:t>
            </a:r>
            <a:r>
              <a:rPr lang="zh-CN" altLang="en-US" dirty="0"/>
              <a:t>个</a:t>
            </a:r>
            <a:r>
              <a:rPr lang="zh-CN" altLang="en-US" dirty="0" smtClean="0"/>
              <a:t>关键：</a:t>
            </a:r>
            <a:r>
              <a:rPr lang="zh-CN" altLang="en-US" dirty="0"/>
              <a:t>这是一棵无根树，以任意一个结点为根做</a:t>
            </a:r>
            <a:r>
              <a:rPr lang="en-US" altLang="zh-CN" dirty="0"/>
              <a:t>DFS</a:t>
            </a:r>
            <a:r>
              <a:rPr lang="zh-CN" altLang="en-US" dirty="0"/>
              <a:t>，求得的最大权值和都是一样的。</a:t>
            </a:r>
          </a:p>
        </p:txBody>
      </p:sp>
      <p:pic>
        <p:nvPicPr>
          <p:cNvPr id="9" name="图片 8"/>
          <p:cNvPicPr>
            <a:picLocks noChangeAspect="1"/>
          </p:cNvPicPr>
          <p:nvPr/>
        </p:nvPicPr>
        <p:blipFill>
          <a:blip r:embed="rId5"/>
          <a:stretch>
            <a:fillRect/>
          </a:stretch>
        </p:blipFill>
        <p:spPr>
          <a:xfrm>
            <a:off x="17161483" y="5875506"/>
            <a:ext cx="7221882" cy="4642638"/>
          </a:xfrm>
          <a:prstGeom prst="rect">
            <a:avLst/>
          </a:prstGeom>
        </p:spPr>
      </p:pic>
    </p:spTree>
    <p:custDataLst>
      <p:tags r:id="rId1"/>
    </p:custDataLst>
    <p:extLst>
      <p:ext uri="{BB962C8B-B14F-4D97-AF65-F5344CB8AC3E}">
        <p14:creationId xmlns:p14="http://schemas.microsoft.com/office/powerpoint/2010/main" val="313598433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descr="7b0a202020202262756c6c6574223a20227b5c2263617465676f727949645c223a31303030352c5c2274656d706c61746549645c223a32303233313332387d220a7d0a"/>
          <p:cNvSpPr txBox="1"/>
          <p:nvPr/>
        </p:nvSpPr>
        <p:spPr>
          <a:xfrm>
            <a:off x="324584" y="1424752"/>
            <a:ext cx="5459359" cy="769441"/>
          </a:xfrm>
          <a:prstGeom prst="rect">
            <a:avLst/>
          </a:prstGeom>
          <a:noFill/>
        </p:spPr>
        <p:txBody>
          <a:bodyPr wrap="square" rtlCol="0">
            <a:spAutoFit/>
          </a:bodyPr>
          <a:lstStyle/>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存图：邻接表</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7723762" y="-2431916"/>
            <a:ext cx="13813278" cy="1848255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6640668" y="508717"/>
            <a:ext cx="17094821" cy="14373165"/>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typedef</a:t>
            </a:r>
            <a:r>
              <a:rPr lang="en-US" altLang="zh-CN" sz="3200" dirty="0">
                <a:solidFill>
                  <a:schemeClr val="tx1"/>
                </a:solidFill>
                <a:latin typeface="宋体" panose="02010600030101010101" pitchFamily="2" charset="-122"/>
                <a:ea typeface="宋体" panose="02010600030101010101" pitchFamily="2" charset="-122"/>
              </a:rPr>
              <a:t> long </a:t>
            </a:r>
            <a:r>
              <a:rPr lang="en-US" altLang="zh-CN" sz="3200" dirty="0" err="1">
                <a:solidFill>
                  <a:schemeClr val="tx1"/>
                </a:solidFill>
                <a:latin typeface="宋体" panose="02010600030101010101" pitchFamily="2" charset="-122"/>
                <a:ea typeface="宋体" panose="02010600030101010101" pitchFamily="2" charset="-122"/>
              </a:rPr>
              <a:t>long</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 = 100010;</a:t>
            </a:r>
          </a:p>
          <a:p>
            <a:pPr algn="l"/>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[N];</a:t>
            </a:r>
          </a:p>
          <a:p>
            <a:pPr algn="l"/>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res;</a:t>
            </a:r>
          </a:p>
          <a:p>
            <a:pPr algn="l"/>
            <a:r>
              <a:rPr lang="en-US" altLang="zh-CN" sz="3200" dirty="0">
                <a:solidFill>
                  <a:schemeClr val="tx1"/>
                </a:solidFill>
                <a:latin typeface="宋体" panose="02010600030101010101" pitchFamily="2" charset="-122"/>
                <a:ea typeface="宋体" panose="02010600030101010101" pitchFamily="2" charset="-122"/>
              </a:rPr>
              <a:t>vector&lt;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&gt; tree[N];    //</a:t>
            </a:r>
            <a:r>
              <a:rPr lang="zh-CN" altLang="en-US" sz="3200" dirty="0">
                <a:solidFill>
                  <a:schemeClr val="tx1"/>
                </a:solidFill>
                <a:latin typeface="宋体" panose="02010600030101010101" pitchFamily="2" charset="-122"/>
                <a:ea typeface="宋体" panose="02010600030101010101" pitchFamily="2" charset="-122"/>
              </a:rPr>
              <a:t>用邻接表存树的边</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w[N];</a:t>
            </a:r>
          </a:p>
          <a:p>
            <a:pPr algn="l"/>
            <a:r>
              <a:rPr lang="en-US" altLang="zh-CN" sz="3200" dirty="0">
                <a:solidFill>
                  <a:schemeClr val="tx1"/>
                </a:solidFill>
                <a:latin typeface="宋体" panose="02010600030101010101" pitchFamily="2" charset="-122"/>
                <a:ea typeface="宋体" panose="02010600030101010101" pitchFamily="2" charset="-122"/>
              </a:rPr>
              <a:t>void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u,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fa){</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tree[u].size();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son = tree[u][</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 (son != fa){      //</a:t>
            </a:r>
            <a:r>
              <a:rPr lang="zh-CN" altLang="en-US" sz="3200" dirty="0">
                <a:solidFill>
                  <a:schemeClr val="tx1"/>
                </a:solidFill>
                <a:latin typeface="宋体" panose="02010600030101010101" pitchFamily="2" charset="-122"/>
                <a:ea typeface="宋体" panose="02010600030101010101" pitchFamily="2" charset="-122"/>
              </a:rPr>
              <a:t>重要：不遍历父亲</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(son, u);     // </a:t>
            </a:r>
            <a:r>
              <a:rPr lang="zh-CN" altLang="en-US" sz="3200" dirty="0">
                <a:solidFill>
                  <a:schemeClr val="tx1"/>
                </a:solidFill>
                <a:latin typeface="宋体" panose="02010600030101010101" pitchFamily="2" charset="-122"/>
                <a:ea typeface="宋体" panose="02010600030101010101" pitchFamily="2" charset="-122"/>
              </a:rPr>
              <a:t>对子结点进行递归</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[son]&gt;0)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[u] +=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[son];      //</a:t>
            </a:r>
            <a:r>
              <a:rPr lang="zh-CN" altLang="en-US" sz="3200" dirty="0">
                <a:solidFill>
                  <a:schemeClr val="tx1"/>
                </a:solidFill>
                <a:latin typeface="宋体" panose="02010600030101010101" pitchFamily="2" charset="-122"/>
                <a:ea typeface="宋体" panose="02010600030101010101" pitchFamily="2" charset="-122"/>
              </a:rPr>
              <a:t>状态转移</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res = max(res,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[u]);  //</a:t>
            </a:r>
            <a:r>
              <a:rPr lang="zh-CN" altLang="en-US" sz="3200" dirty="0">
                <a:solidFill>
                  <a:schemeClr val="tx1"/>
                </a:solidFill>
                <a:latin typeface="宋体" panose="02010600030101010101" pitchFamily="2" charset="-122"/>
                <a:ea typeface="宋体" panose="02010600030101010101" pitchFamily="2" charset="-122"/>
              </a:rPr>
              <a:t>查找最大权值和</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 n;</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1;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n;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 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n - 1;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u, v;    </a:t>
            </a:r>
            <a:r>
              <a:rPr lang="en-US" altLang="zh-CN" sz="3200" dirty="0" err="1">
                <a:solidFill>
                  <a:schemeClr val="tx1"/>
                </a:solidFill>
                <a:latin typeface="宋体" panose="02010600030101010101" pitchFamily="2" charset="-122"/>
                <a:ea typeface="宋体" panose="02010600030101010101" pitchFamily="2" charset="-122"/>
              </a:rPr>
              <a:t>scanf</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d%d</a:t>
            </a:r>
            <a:r>
              <a:rPr lang="en-US" altLang="zh-CN" sz="3200" dirty="0">
                <a:solidFill>
                  <a:schemeClr val="tx1"/>
                </a:solidFill>
                <a:latin typeface="宋体" panose="02010600030101010101" pitchFamily="2" charset="-122"/>
                <a:ea typeface="宋体" panose="02010600030101010101" pitchFamily="2" charset="-122"/>
              </a:rPr>
              <a:t>", &amp;u, &amp;v);</a:t>
            </a:r>
          </a:p>
          <a:p>
            <a:pPr algn="l"/>
            <a:r>
              <a:rPr lang="en-US" altLang="zh-CN" sz="3200" dirty="0">
                <a:solidFill>
                  <a:schemeClr val="tx1"/>
                </a:solidFill>
                <a:latin typeface="宋体" panose="02010600030101010101" pitchFamily="2" charset="-122"/>
                <a:ea typeface="宋体" panose="02010600030101010101" pitchFamily="2" charset="-122"/>
              </a:rPr>
              <a:t>        tree[u].</a:t>
            </a:r>
            <a:r>
              <a:rPr lang="en-US" altLang="zh-CN" sz="3200" dirty="0" err="1">
                <a:solidFill>
                  <a:schemeClr val="tx1"/>
                </a:solidFill>
                <a:latin typeface="宋体" panose="02010600030101010101" pitchFamily="2" charset="-122"/>
                <a:ea typeface="宋体" panose="02010600030101010101" pitchFamily="2" charset="-122"/>
              </a:rPr>
              <a:t>push_back</a:t>
            </a:r>
            <a:r>
              <a:rPr lang="en-US" altLang="zh-CN" sz="3200" dirty="0">
                <a:solidFill>
                  <a:schemeClr val="tx1"/>
                </a:solidFill>
                <a:latin typeface="宋体" panose="02010600030101010101" pitchFamily="2" charset="-122"/>
                <a:ea typeface="宋体" panose="02010600030101010101" pitchFamily="2" charset="-122"/>
              </a:rPr>
              <a:t>(v);    tree[v].</a:t>
            </a:r>
            <a:r>
              <a:rPr lang="en-US" altLang="zh-CN" sz="3200" dirty="0" err="1">
                <a:solidFill>
                  <a:schemeClr val="tx1"/>
                </a:solidFill>
                <a:latin typeface="宋体" panose="02010600030101010101" pitchFamily="2" charset="-122"/>
                <a:ea typeface="宋体" panose="02010600030101010101" pitchFamily="2" charset="-122"/>
              </a:rPr>
              <a:t>push_back</a:t>
            </a:r>
            <a:r>
              <a:rPr lang="en-US" altLang="zh-CN" sz="3200" dirty="0">
                <a:solidFill>
                  <a:schemeClr val="tx1"/>
                </a:solidFill>
                <a:latin typeface="宋体" panose="02010600030101010101" pitchFamily="2" charset="-122"/>
                <a:ea typeface="宋体" panose="02010600030101010101" pitchFamily="2" charset="-122"/>
              </a:rPr>
              <a:t>(u);   //</a:t>
            </a:r>
            <a:r>
              <a:rPr lang="zh-CN" altLang="en-US" sz="3200" dirty="0">
                <a:solidFill>
                  <a:schemeClr val="tx1"/>
                </a:solidFill>
                <a:latin typeface="宋体" panose="02010600030101010101" pitchFamily="2" charset="-122"/>
                <a:ea typeface="宋体" panose="02010600030101010101" pitchFamily="2" charset="-122"/>
              </a:rPr>
              <a:t>双向边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(1, -1);   //</a:t>
            </a:r>
            <a:r>
              <a:rPr lang="zh-CN" altLang="en-US" sz="3200" dirty="0">
                <a:solidFill>
                  <a:schemeClr val="tx1"/>
                </a:solidFill>
                <a:latin typeface="宋体" panose="02010600030101010101" pitchFamily="2" charset="-122"/>
                <a:ea typeface="宋体" panose="02010600030101010101" pitchFamily="2" charset="-122"/>
              </a:rPr>
              <a:t>任选一个点开始</a:t>
            </a:r>
            <a:r>
              <a:rPr lang="en-US" altLang="zh-CN" sz="3200" dirty="0">
                <a:solidFill>
                  <a:schemeClr val="tx1"/>
                </a:solidFill>
                <a:latin typeface="宋体" panose="02010600030101010101" pitchFamily="2" charset="-122"/>
                <a:ea typeface="宋体" panose="02010600030101010101" pitchFamily="2" charset="-122"/>
              </a:rPr>
              <a:t>DFS</a:t>
            </a:r>
            <a:r>
              <a:rPr lang="zh-CN" altLang="en-US" sz="3200" dirty="0">
                <a:solidFill>
                  <a:schemeClr val="tx1"/>
                </a:solidFill>
                <a:latin typeface="宋体" panose="02010600030101010101" pitchFamily="2" charset="-122"/>
                <a:ea typeface="宋体" panose="02010600030101010101" pitchFamily="2" charset="-122"/>
              </a:rPr>
              <a:t>，这里选</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号点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 &lt;&lt; res;</a:t>
            </a:r>
          </a:p>
          <a:p>
            <a:pPr algn="l"/>
            <a:r>
              <a:rPr lang="en-US" altLang="zh-CN" sz="3200" dirty="0">
                <a:solidFill>
                  <a:schemeClr val="tx1"/>
                </a:solidFill>
                <a:latin typeface="宋体" panose="02010600030101010101" pitchFamily="2" charset="-122"/>
                <a:ea typeface="宋体" panose="02010600030101010101" pitchFamily="2" charset="-122"/>
              </a:rPr>
              <a:t>    return 0;</a:t>
            </a:r>
          </a:p>
          <a:p>
            <a:pPr algn="l"/>
            <a:r>
              <a:rPr lang="en-US" altLang="zh-CN" sz="3200" dirty="0">
                <a:solidFill>
                  <a:schemeClr val="tx1"/>
                </a:solidFill>
                <a:latin typeface="宋体" panose="02010600030101010101" pitchFamily="2" charset="-122"/>
                <a:ea typeface="宋体" panose="02010600030101010101" pitchFamily="2" charset="-122"/>
              </a:rPr>
              <a:t>}</a:t>
            </a:r>
            <a:endParaRPr lang="en-US" altLang="zh-CN" sz="2800" dirty="0">
              <a:solidFill>
                <a:schemeClr val="tx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6"/>
          <a:stretch>
            <a:fillRect/>
          </a:stretch>
        </p:blipFill>
        <p:spPr>
          <a:xfrm>
            <a:off x="656635" y="4760458"/>
            <a:ext cx="3325765" cy="8698155"/>
          </a:xfrm>
          <a:prstGeom prst="rect">
            <a:avLst/>
          </a:prstGeom>
        </p:spPr>
      </p:pic>
    </p:spTree>
    <p:custDataLst>
      <p:tags r:id="rId1"/>
    </p:custDataLst>
    <p:extLst>
      <p:ext uri="{BB962C8B-B14F-4D97-AF65-F5344CB8AC3E}">
        <p14:creationId xmlns:p14="http://schemas.microsoft.com/office/powerpoint/2010/main" val="348141114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9" name="文本框 8" descr="7b0a202020202262756c6c6574223a20227b5c2263617465676f727949645c223a31303030352c5c2274656d706c61746549645c223a32303233313332387d220a7d0a"/>
          <p:cNvSpPr txBox="1"/>
          <p:nvPr/>
        </p:nvSpPr>
        <p:spPr>
          <a:xfrm>
            <a:off x="281042" y="2573801"/>
            <a:ext cx="5108081" cy="5170646"/>
          </a:xfrm>
          <a:prstGeom prst="rect">
            <a:avLst/>
          </a:prstGeom>
          <a:noFill/>
        </p:spPr>
        <p:txBody>
          <a:bodyPr wrap="square" rtlCol="0">
            <a:spAutoFit/>
          </a:bodyPr>
          <a:lstStyle/>
          <a:p>
            <a:pPr>
              <a:lnSpc>
                <a:spcPct val="150000"/>
              </a:lnSpc>
            </a:pP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状态转移：如果子结点及其子树权值和大于零，则加入到父结点</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u</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的权值：</a:t>
            </a:r>
          </a:p>
          <a:p>
            <a:pPr>
              <a:lnSpc>
                <a:spcPct val="150000"/>
              </a:lnSpc>
            </a:pPr>
            <a:r>
              <a:rPr lang="en-US" altLang="zh-CN" sz="4400" dirty="0" err="1" smtClean="0">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[u</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dp</a:t>
            </a:r>
            <a:r>
              <a:rPr lang="en-US" altLang="zh-CN" sz="4400" dirty="0">
                <a:latin typeface="Times New Roman" panose="02020603050405020304" pitchFamily="18" charset="0"/>
                <a:ea typeface="宋体" panose="02010600030101010101" pitchFamily="2" charset="-122"/>
                <a:cs typeface="Times New Roman" panose="02020603050405020304" pitchFamily="18" charset="0"/>
              </a:rPr>
              <a:t>[son</a:t>
            </a:r>
            <a:r>
              <a:rPr lang="en-US" altLang="zh-CN" sz="44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4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7568119" y="-2276273"/>
            <a:ext cx="14124564" cy="1848255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6640668" y="508717"/>
            <a:ext cx="16472251" cy="14373165"/>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#include&lt;bits/</a:t>
            </a:r>
            <a:r>
              <a:rPr lang="en-US" altLang="zh-CN" sz="3200" dirty="0" err="1">
                <a:solidFill>
                  <a:schemeClr val="tx1"/>
                </a:solidFill>
                <a:latin typeface="宋体" panose="02010600030101010101" pitchFamily="2" charset="-122"/>
                <a:ea typeface="宋体" panose="02010600030101010101" pitchFamily="2" charset="-122"/>
              </a:rPr>
              <a:t>stdc</a:t>
            </a:r>
            <a:r>
              <a:rPr lang="en-US" altLang="zh-CN" sz="3200" dirty="0">
                <a:solidFill>
                  <a:schemeClr val="tx1"/>
                </a:solidFill>
                <a:latin typeface="宋体" panose="02010600030101010101" pitchFamily="2" charset="-122"/>
                <a:ea typeface="宋体" panose="02010600030101010101" pitchFamily="2" charset="-122"/>
              </a:rPr>
              <a:t>++.h&gt;</a:t>
            </a:r>
          </a:p>
          <a:p>
            <a:pPr algn="l"/>
            <a:r>
              <a:rPr lang="en-US" altLang="zh-CN" sz="3200" dirty="0">
                <a:solidFill>
                  <a:schemeClr val="tx1"/>
                </a:solidFill>
                <a:latin typeface="宋体" panose="02010600030101010101" pitchFamily="2" charset="-122"/>
                <a:ea typeface="宋体" panose="02010600030101010101" pitchFamily="2" charset="-122"/>
              </a:rPr>
              <a:t>using namespace </a:t>
            </a:r>
            <a:r>
              <a:rPr lang="en-US" altLang="zh-CN" sz="3200" dirty="0" err="1">
                <a:solidFill>
                  <a:schemeClr val="tx1"/>
                </a:solidFill>
                <a:latin typeface="宋体" panose="02010600030101010101" pitchFamily="2" charset="-122"/>
                <a:ea typeface="宋体" panose="02010600030101010101" pitchFamily="2" charset="-122"/>
              </a:rPr>
              <a:t>std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typedef</a:t>
            </a:r>
            <a:r>
              <a:rPr lang="en-US" altLang="zh-CN" sz="3200" dirty="0">
                <a:solidFill>
                  <a:schemeClr val="tx1"/>
                </a:solidFill>
                <a:latin typeface="宋体" panose="02010600030101010101" pitchFamily="2" charset="-122"/>
                <a:ea typeface="宋体" panose="02010600030101010101" pitchFamily="2" charset="-122"/>
              </a:rPr>
              <a:t> long </a:t>
            </a:r>
            <a:r>
              <a:rPr lang="en-US" altLang="zh-CN" sz="3200" dirty="0" err="1">
                <a:solidFill>
                  <a:schemeClr val="tx1"/>
                </a:solidFill>
                <a:latin typeface="宋体" panose="02010600030101010101" pitchFamily="2" charset="-122"/>
                <a:ea typeface="宋体" panose="02010600030101010101" pitchFamily="2" charset="-122"/>
              </a:rPr>
              <a:t>long</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const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 = 100010;</a:t>
            </a:r>
          </a:p>
          <a:p>
            <a:pPr algn="l"/>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[N];</a:t>
            </a:r>
          </a:p>
          <a:p>
            <a:pPr algn="l"/>
            <a:r>
              <a:rPr lang="en-US" altLang="zh-CN" sz="3200" dirty="0" err="1">
                <a:solidFill>
                  <a:schemeClr val="tx1"/>
                </a:solidFill>
                <a:latin typeface="宋体" panose="02010600030101010101" pitchFamily="2" charset="-122"/>
                <a:ea typeface="宋体" panose="02010600030101010101" pitchFamily="2" charset="-122"/>
              </a:rPr>
              <a:t>ll</a:t>
            </a:r>
            <a:r>
              <a:rPr lang="en-US" altLang="zh-CN" sz="3200" dirty="0">
                <a:solidFill>
                  <a:schemeClr val="tx1"/>
                </a:solidFill>
                <a:latin typeface="宋体" panose="02010600030101010101" pitchFamily="2" charset="-122"/>
                <a:ea typeface="宋体" panose="02010600030101010101" pitchFamily="2" charset="-122"/>
              </a:rPr>
              <a:t> res;</a:t>
            </a:r>
          </a:p>
          <a:p>
            <a:pPr algn="l"/>
            <a:r>
              <a:rPr lang="en-US" altLang="zh-CN" sz="3200" dirty="0">
                <a:solidFill>
                  <a:schemeClr val="tx1"/>
                </a:solidFill>
                <a:latin typeface="宋体" panose="02010600030101010101" pitchFamily="2" charset="-122"/>
                <a:ea typeface="宋体" panose="02010600030101010101" pitchFamily="2" charset="-122"/>
              </a:rPr>
              <a:t>vector&lt;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&gt; tree[N];    //</a:t>
            </a:r>
            <a:r>
              <a:rPr lang="zh-CN" altLang="en-US" sz="3200" dirty="0">
                <a:solidFill>
                  <a:schemeClr val="tx1"/>
                </a:solidFill>
                <a:latin typeface="宋体" panose="02010600030101010101" pitchFamily="2" charset="-122"/>
                <a:ea typeface="宋体" panose="02010600030101010101" pitchFamily="2" charset="-122"/>
              </a:rPr>
              <a:t>用邻接表存树的边</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w[N];</a:t>
            </a:r>
          </a:p>
          <a:p>
            <a:pPr algn="l"/>
            <a:r>
              <a:rPr lang="en-US" altLang="zh-CN" sz="3200" dirty="0">
                <a:solidFill>
                  <a:schemeClr val="tx1"/>
                </a:solidFill>
                <a:latin typeface="宋体" panose="02010600030101010101" pitchFamily="2" charset="-122"/>
                <a:ea typeface="宋体" panose="02010600030101010101" pitchFamily="2" charset="-122"/>
              </a:rPr>
              <a:t>void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u,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fa){</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tree[u].size();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son = tree[u][</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 (son != fa){      //</a:t>
            </a:r>
            <a:r>
              <a:rPr lang="zh-CN" altLang="en-US" sz="3200" dirty="0">
                <a:solidFill>
                  <a:schemeClr val="tx1"/>
                </a:solidFill>
                <a:latin typeface="宋体" panose="02010600030101010101" pitchFamily="2" charset="-122"/>
                <a:ea typeface="宋体" panose="02010600030101010101" pitchFamily="2" charset="-122"/>
              </a:rPr>
              <a:t>重要：不遍历父亲</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(son, u);     // </a:t>
            </a:r>
            <a:r>
              <a:rPr lang="zh-CN" altLang="en-US" sz="3200" dirty="0">
                <a:solidFill>
                  <a:schemeClr val="tx1"/>
                </a:solidFill>
                <a:latin typeface="宋体" panose="02010600030101010101" pitchFamily="2" charset="-122"/>
                <a:ea typeface="宋体" panose="02010600030101010101" pitchFamily="2" charset="-122"/>
              </a:rPr>
              <a:t>对子结点进行递归</a:t>
            </a:r>
          </a:p>
          <a:p>
            <a:pPr algn="l"/>
            <a:r>
              <a:rPr lang="zh-CN" altLang="en-US" sz="3200" dirty="0">
                <a:solidFill>
                  <a:srgbClr val="FF0000"/>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if(</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[son]&gt;0) </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[u] += </a:t>
            </a:r>
            <a:r>
              <a:rPr lang="en-US" altLang="zh-CN" sz="3200" dirty="0" err="1">
                <a:solidFill>
                  <a:srgbClr val="FF0000"/>
                </a:solidFill>
                <a:latin typeface="宋体" panose="02010600030101010101" pitchFamily="2" charset="-122"/>
                <a:ea typeface="宋体" panose="02010600030101010101" pitchFamily="2" charset="-122"/>
              </a:rPr>
              <a:t>dp</a:t>
            </a:r>
            <a:r>
              <a:rPr lang="en-US" altLang="zh-CN" sz="3200" dirty="0">
                <a:solidFill>
                  <a:srgbClr val="FF0000"/>
                </a:solidFill>
                <a:latin typeface="宋体" panose="02010600030101010101" pitchFamily="2" charset="-122"/>
                <a:ea typeface="宋体" panose="02010600030101010101" pitchFamily="2" charset="-122"/>
              </a:rPr>
              <a:t>[son];      //</a:t>
            </a:r>
            <a:r>
              <a:rPr lang="zh-CN" altLang="en-US" sz="3200" dirty="0">
                <a:solidFill>
                  <a:srgbClr val="FF0000"/>
                </a:solidFill>
                <a:latin typeface="宋体" panose="02010600030101010101" pitchFamily="2" charset="-122"/>
                <a:ea typeface="宋体" panose="02010600030101010101" pitchFamily="2" charset="-122"/>
              </a:rPr>
              <a:t>状态转移</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3200" dirty="0">
                <a:solidFill>
                  <a:schemeClr val="tx1"/>
                </a:solidFill>
                <a:latin typeface="宋体" panose="02010600030101010101" pitchFamily="2" charset="-122"/>
                <a:ea typeface="宋体" panose="02010600030101010101" pitchFamily="2" charset="-122"/>
              </a:rPr>
              <a:t>    res = max(res,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[u]);  //</a:t>
            </a:r>
            <a:r>
              <a:rPr lang="zh-CN" altLang="en-US" sz="3200" dirty="0">
                <a:solidFill>
                  <a:schemeClr val="tx1"/>
                </a:solidFill>
                <a:latin typeface="宋体" panose="02010600030101010101" pitchFamily="2" charset="-122"/>
                <a:ea typeface="宋体" panose="02010600030101010101" pitchFamily="2" charset="-122"/>
              </a:rPr>
              <a:t>查找最大权值和</a:t>
            </a:r>
          </a:p>
          <a:p>
            <a:pPr algn="l"/>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main(){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n;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 n;</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1;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n;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    </a:t>
            </a:r>
            <a:r>
              <a:rPr lang="en-US" altLang="zh-CN" sz="3200" dirty="0" err="1">
                <a:solidFill>
                  <a:schemeClr val="tx1"/>
                </a:solidFill>
                <a:latin typeface="宋体" panose="02010600030101010101" pitchFamily="2" charset="-122"/>
                <a:ea typeface="宋体" panose="02010600030101010101" pitchFamily="2" charset="-122"/>
              </a:rPr>
              <a:t>cin</a:t>
            </a:r>
            <a:r>
              <a:rPr lang="en-US" altLang="zh-CN" sz="3200" dirty="0">
                <a:solidFill>
                  <a:schemeClr val="tx1"/>
                </a:solidFill>
                <a:latin typeface="宋体" panose="02010600030101010101" pitchFamily="2" charset="-122"/>
                <a:ea typeface="宋体" panose="02010600030101010101" pitchFamily="2" charset="-122"/>
              </a:rPr>
              <a:t> &gt;&gt; 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w[</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0;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&lt; n - 1;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 u, v;    </a:t>
            </a:r>
            <a:r>
              <a:rPr lang="en-US" altLang="zh-CN" sz="3200" dirty="0" err="1">
                <a:solidFill>
                  <a:schemeClr val="tx1"/>
                </a:solidFill>
                <a:latin typeface="宋体" panose="02010600030101010101" pitchFamily="2" charset="-122"/>
                <a:ea typeface="宋体" panose="02010600030101010101" pitchFamily="2" charset="-122"/>
              </a:rPr>
              <a:t>scanf</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d%d</a:t>
            </a:r>
            <a:r>
              <a:rPr lang="en-US" altLang="zh-CN" sz="3200" dirty="0">
                <a:solidFill>
                  <a:schemeClr val="tx1"/>
                </a:solidFill>
                <a:latin typeface="宋体" panose="02010600030101010101" pitchFamily="2" charset="-122"/>
                <a:ea typeface="宋体" panose="02010600030101010101" pitchFamily="2" charset="-122"/>
              </a:rPr>
              <a:t>", &amp;u, &amp;v);</a:t>
            </a:r>
          </a:p>
          <a:p>
            <a:pPr algn="l"/>
            <a:r>
              <a:rPr lang="en-US" altLang="zh-CN" sz="3200" dirty="0">
                <a:solidFill>
                  <a:schemeClr val="tx1"/>
                </a:solidFill>
                <a:latin typeface="宋体" panose="02010600030101010101" pitchFamily="2" charset="-122"/>
                <a:ea typeface="宋体" panose="02010600030101010101" pitchFamily="2" charset="-122"/>
              </a:rPr>
              <a:t>        tree[u].</a:t>
            </a:r>
            <a:r>
              <a:rPr lang="en-US" altLang="zh-CN" sz="3200" dirty="0" err="1">
                <a:solidFill>
                  <a:schemeClr val="tx1"/>
                </a:solidFill>
                <a:latin typeface="宋体" panose="02010600030101010101" pitchFamily="2" charset="-122"/>
                <a:ea typeface="宋体" panose="02010600030101010101" pitchFamily="2" charset="-122"/>
              </a:rPr>
              <a:t>push_back</a:t>
            </a:r>
            <a:r>
              <a:rPr lang="en-US" altLang="zh-CN" sz="3200" dirty="0">
                <a:solidFill>
                  <a:schemeClr val="tx1"/>
                </a:solidFill>
                <a:latin typeface="宋体" panose="02010600030101010101" pitchFamily="2" charset="-122"/>
                <a:ea typeface="宋体" panose="02010600030101010101" pitchFamily="2" charset="-122"/>
              </a:rPr>
              <a:t>(v);    tree[v].</a:t>
            </a:r>
            <a:r>
              <a:rPr lang="en-US" altLang="zh-CN" sz="3200" dirty="0" err="1">
                <a:solidFill>
                  <a:schemeClr val="tx1"/>
                </a:solidFill>
                <a:latin typeface="宋体" panose="02010600030101010101" pitchFamily="2" charset="-122"/>
                <a:ea typeface="宋体" panose="02010600030101010101" pitchFamily="2" charset="-122"/>
              </a:rPr>
              <a:t>push_back</a:t>
            </a:r>
            <a:r>
              <a:rPr lang="en-US" altLang="zh-CN" sz="3200" dirty="0">
                <a:solidFill>
                  <a:schemeClr val="tx1"/>
                </a:solidFill>
                <a:latin typeface="宋体" panose="02010600030101010101" pitchFamily="2" charset="-122"/>
                <a:ea typeface="宋体" panose="02010600030101010101" pitchFamily="2" charset="-122"/>
              </a:rPr>
              <a:t>(u);   //</a:t>
            </a:r>
            <a:r>
              <a:rPr lang="zh-CN" altLang="en-US" sz="3200" dirty="0">
                <a:solidFill>
                  <a:schemeClr val="tx1"/>
                </a:solidFill>
                <a:latin typeface="宋体" panose="02010600030101010101" pitchFamily="2" charset="-122"/>
                <a:ea typeface="宋体" panose="02010600030101010101" pitchFamily="2" charset="-122"/>
              </a:rPr>
              <a:t>双向边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dfs</a:t>
            </a:r>
            <a:r>
              <a:rPr lang="en-US" altLang="zh-CN" sz="3200" dirty="0">
                <a:solidFill>
                  <a:schemeClr val="tx1"/>
                </a:solidFill>
                <a:latin typeface="宋体" panose="02010600030101010101" pitchFamily="2" charset="-122"/>
                <a:ea typeface="宋体" panose="02010600030101010101" pitchFamily="2" charset="-122"/>
              </a:rPr>
              <a:t>(1, -1);   //</a:t>
            </a:r>
            <a:r>
              <a:rPr lang="zh-CN" altLang="en-US" sz="3200" dirty="0">
                <a:solidFill>
                  <a:schemeClr val="tx1"/>
                </a:solidFill>
                <a:latin typeface="宋体" panose="02010600030101010101" pitchFamily="2" charset="-122"/>
                <a:ea typeface="宋体" panose="02010600030101010101" pitchFamily="2" charset="-122"/>
              </a:rPr>
              <a:t>任选一个点开始</a:t>
            </a:r>
            <a:r>
              <a:rPr lang="en-US" altLang="zh-CN" sz="3200" dirty="0">
                <a:solidFill>
                  <a:schemeClr val="tx1"/>
                </a:solidFill>
                <a:latin typeface="宋体" panose="02010600030101010101" pitchFamily="2" charset="-122"/>
                <a:ea typeface="宋体" panose="02010600030101010101" pitchFamily="2" charset="-122"/>
              </a:rPr>
              <a:t>DFS</a:t>
            </a:r>
            <a:r>
              <a:rPr lang="zh-CN" altLang="en-US" sz="3200" dirty="0">
                <a:solidFill>
                  <a:schemeClr val="tx1"/>
                </a:solidFill>
                <a:latin typeface="宋体" panose="02010600030101010101" pitchFamily="2" charset="-122"/>
                <a:ea typeface="宋体" panose="02010600030101010101" pitchFamily="2" charset="-122"/>
              </a:rPr>
              <a:t>，这里选</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号点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cout</a:t>
            </a:r>
            <a:r>
              <a:rPr lang="en-US" altLang="zh-CN" sz="3200" dirty="0">
                <a:solidFill>
                  <a:schemeClr val="tx1"/>
                </a:solidFill>
                <a:latin typeface="宋体" panose="02010600030101010101" pitchFamily="2" charset="-122"/>
                <a:ea typeface="宋体" panose="02010600030101010101" pitchFamily="2" charset="-122"/>
              </a:rPr>
              <a:t> &lt;&lt; res;</a:t>
            </a:r>
          </a:p>
          <a:p>
            <a:pPr algn="l"/>
            <a:r>
              <a:rPr lang="en-US" altLang="zh-CN" sz="3200" dirty="0">
                <a:solidFill>
                  <a:schemeClr val="tx1"/>
                </a:solidFill>
                <a:latin typeface="宋体" panose="02010600030101010101" pitchFamily="2" charset="-122"/>
                <a:ea typeface="宋体" panose="02010600030101010101" pitchFamily="2" charset="-122"/>
              </a:rPr>
              <a:t>    return 0;</a:t>
            </a:r>
          </a:p>
          <a:p>
            <a:pPr algn="l"/>
            <a:r>
              <a:rPr lang="en-US" altLang="zh-CN" sz="3200" dirty="0">
                <a:solidFill>
                  <a:schemeClr val="tx1"/>
                </a:solidFill>
                <a:latin typeface="宋体" panose="02010600030101010101" pitchFamily="2" charset="-122"/>
                <a:ea typeface="宋体" panose="02010600030101010101" pitchFamily="2" charset="-122"/>
              </a:rPr>
              <a:t>}</a:t>
            </a:r>
            <a:endParaRPr lang="en-US" altLang="zh-CN" sz="66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1926532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10"/>
              <a:ext cx="31716" cy="2860"/>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例题</a:t>
              </a:r>
              <a:endParaRPr lang="en-US" altLang="zh-CN" sz="5600" b="1" spc="600" dirty="0" smtClean="0">
                <a:solidFill>
                  <a:schemeClr val="bg1"/>
                </a:solidFill>
                <a:latin typeface="宋体" panose="02010600030101010101" pitchFamily="2" charset="-122"/>
                <a:ea typeface="宋体" panose="02010600030101010101" pitchFamily="2" charset="-122"/>
              </a:endParaRPr>
            </a:p>
            <a:p>
              <a:pPr algn="l"/>
              <a:r>
                <a:rPr lang="zh-CN" altLang="en-US" sz="5600" b="1" spc="600" dirty="0">
                  <a:solidFill>
                    <a:schemeClr val="bg1"/>
                  </a:solidFill>
                  <a:latin typeface="宋体" panose="02010600030101010101" pitchFamily="2" charset="-122"/>
                  <a:ea typeface="宋体" panose="02010600030101010101" pitchFamily="2" charset="-122"/>
                </a:rPr>
                <a:t>大臣的旅费  </a:t>
              </a:r>
              <a:r>
                <a:rPr lang="en-US" altLang="zh-CN" sz="5600" b="1" spc="600" dirty="0">
                  <a:solidFill>
                    <a:schemeClr val="bg1"/>
                  </a:solidFill>
                  <a:latin typeface="宋体" panose="02010600030101010101" pitchFamily="2" charset="-122"/>
                  <a:ea typeface="宋体" panose="02010600030101010101" pitchFamily="2" charset="-122"/>
                </a:rPr>
                <a:t>2005</a:t>
              </a:r>
              <a:r>
                <a:rPr lang="zh-CN" altLang="en-US" sz="5600" b="1" spc="600" dirty="0">
                  <a:solidFill>
                    <a:schemeClr val="bg1"/>
                  </a:solidFill>
                  <a:latin typeface="宋体" panose="02010600030101010101" pitchFamily="2" charset="-122"/>
                  <a:ea typeface="宋体" panose="02010600030101010101" pitchFamily="2" charset="-122"/>
                </a:rPr>
                <a:t>年第四届省赛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207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390699" y="2587848"/>
            <a:ext cx="22403156" cy="10914143"/>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spcBef>
                <a:spcPts val="0"/>
              </a:spcBef>
              <a:buNone/>
            </a:pPr>
            <a:r>
              <a:rPr lang="en-US" altLang="zh-CN"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b="1" dirty="0">
                <a:solidFill>
                  <a:srgbClr val="0070C0"/>
                </a:solidFill>
                <a:latin typeface="宋体" panose="02010600030101010101" pitchFamily="2" charset="-122"/>
                <a:ea typeface="宋体" panose="02010600030101010101" pitchFamily="2" charset="-122"/>
                <a:cs typeface="Times New Roman" panose="02020603050405020304" pitchFamily="18" charset="0"/>
              </a:rPr>
              <a:t>题目描述</a:t>
            </a:r>
            <a:r>
              <a:rPr lang="en-US" altLang="zh-CN" sz="4400" b="1" dirty="0" smtClean="0">
                <a:solidFill>
                  <a:srgbClr val="0070C0"/>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T</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王国</a:t>
            </a:r>
            <a:r>
              <a:rPr lang="zh-CN" altLang="en-US" sz="4400" dirty="0">
                <a:latin typeface="宋体" panose="02010600030101010101" pitchFamily="2" charset="-122"/>
                <a:ea typeface="宋体" panose="02010600030101010101" pitchFamily="2" charset="-122"/>
                <a:cs typeface="Times New Roman" panose="02020603050405020304" pitchFamily="18" charset="0"/>
              </a:rPr>
              <a:t>修建了大量的快速路，用于连接首都和王国内的各大城市</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。任何</a:t>
            </a:r>
            <a:r>
              <a:rPr lang="zh-CN" altLang="en-US" sz="4400" dirty="0">
                <a:latin typeface="宋体" panose="02010600030101010101" pitchFamily="2" charset="-122"/>
                <a:ea typeface="宋体" panose="02010600030101010101" pitchFamily="2" charset="-122"/>
                <a:cs typeface="Times New Roman" panose="02020603050405020304" pitchFamily="18" charset="0"/>
              </a:rPr>
              <a:t>一个大城市都能从首都直接或者通过其他大城市间接到达。同时，如果不重复经过大城市，从首都到达每个大城市的方案都是唯一的。</a:t>
            </a:r>
            <a:r>
              <a:rPr lang="en-US" altLang="zh-CN" sz="4400" dirty="0">
                <a:latin typeface="宋体" panose="02010600030101010101" pitchFamily="2" charset="-122"/>
                <a:ea typeface="宋体" panose="02010600030101010101" pitchFamily="2" charset="-122"/>
                <a:cs typeface="Times New Roman" panose="02020603050405020304" pitchFamily="18" charset="0"/>
              </a:rPr>
              <a:t>J</a:t>
            </a:r>
            <a:r>
              <a:rPr lang="zh-CN" altLang="en-US" sz="4400" dirty="0">
                <a:latin typeface="宋体" panose="02010600030101010101" pitchFamily="2" charset="-122"/>
                <a:ea typeface="宋体" panose="02010600030101010101" pitchFamily="2" charset="-122"/>
                <a:cs typeface="Times New Roman" panose="02020603050405020304" pitchFamily="18" charset="0"/>
              </a:rPr>
              <a:t>是</a:t>
            </a:r>
            <a:r>
              <a:rPr lang="en-US" altLang="zh-CN" sz="4400" dirty="0">
                <a:latin typeface="宋体" panose="02010600030101010101" pitchFamily="2" charset="-122"/>
                <a:ea typeface="宋体" panose="02010600030101010101" pitchFamily="2" charset="-122"/>
                <a:cs typeface="Times New Roman" panose="02020603050405020304" pitchFamily="18" charset="0"/>
              </a:rPr>
              <a:t>T</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国大臣，巡查各大城市。</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J</a:t>
            </a:r>
            <a:r>
              <a:rPr lang="zh-CN" altLang="en-US" sz="4400" dirty="0">
                <a:latin typeface="宋体" panose="02010600030101010101" pitchFamily="2" charset="-122"/>
                <a:ea typeface="宋体" panose="02010600030101010101" pitchFamily="2" charset="-122"/>
                <a:cs typeface="Times New Roman" panose="02020603050405020304" pitchFamily="18" charset="0"/>
              </a:rPr>
              <a:t>发现</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，在</a:t>
            </a:r>
            <a:r>
              <a:rPr lang="zh-CN" altLang="en-US" sz="4400" dirty="0">
                <a:latin typeface="宋体" panose="02010600030101010101" pitchFamily="2" charset="-122"/>
                <a:ea typeface="宋体" panose="02010600030101010101" pitchFamily="2" charset="-122"/>
                <a:cs typeface="Times New Roman" panose="02020603050405020304" pitchFamily="18" charset="0"/>
              </a:rPr>
              <a:t>连续行进过程中，他所花的路费与他已走过的距离有关，在走第</a:t>
            </a:r>
            <a:r>
              <a:rPr lang="en-US" altLang="zh-CN" sz="4400" dirty="0">
                <a:latin typeface="宋体" panose="02010600030101010101" pitchFamily="2" charset="-122"/>
                <a:ea typeface="宋体" panose="02010600030101010101" pitchFamily="2" charset="-122"/>
                <a:cs typeface="Times New Roman" panose="02020603050405020304" pitchFamily="18" charset="0"/>
              </a:rPr>
              <a:t>x</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千米到第</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x+1</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千米这一千米中（</a:t>
            </a:r>
            <a:r>
              <a:rPr lang="en-US" altLang="zh-CN" sz="4400" dirty="0">
                <a:latin typeface="宋体" panose="02010600030101010101" pitchFamily="2" charset="-122"/>
                <a:ea typeface="宋体" panose="02010600030101010101" pitchFamily="2" charset="-122"/>
                <a:cs typeface="Times New Roman" panose="02020603050405020304" pitchFamily="18" charset="0"/>
              </a:rPr>
              <a:t>x</a:t>
            </a:r>
            <a:r>
              <a:rPr lang="zh-CN" altLang="en-US" sz="4400" dirty="0">
                <a:latin typeface="宋体" panose="02010600030101010101" pitchFamily="2" charset="-122"/>
                <a:ea typeface="宋体" panose="02010600030101010101" pitchFamily="2" charset="-122"/>
                <a:cs typeface="Times New Roman" panose="02020603050405020304" pitchFamily="18" charset="0"/>
              </a:rPr>
              <a:t>是整数），他花费的路费是</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x+10</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也就是说走</a:t>
            </a:r>
            <a:r>
              <a:rPr lang="en-US" altLang="zh-CN" sz="4400" dirty="0">
                <a:latin typeface="宋体" panose="02010600030101010101" pitchFamily="2" charset="-122"/>
                <a:ea typeface="宋体" panose="02010600030101010101" pitchFamily="2" charset="-122"/>
                <a:cs typeface="Times New Roman" panose="02020603050405020304" pitchFamily="18" charset="0"/>
              </a:rPr>
              <a:t>1</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千米花费</a:t>
            </a:r>
            <a:r>
              <a:rPr lang="en-US" altLang="zh-CN" sz="4400" dirty="0">
                <a:latin typeface="宋体" panose="02010600030101010101" pitchFamily="2" charset="-122"/>
                <a:ea typeface="宋体" panose="02010600030101010101" pitchFamily="2" charset="-122"/>
                <a:cs typeface="Times New Roman" panose="02020603050405020304" pitchFamily="18" charset="0"/>
              </a:rPr>
              <a:t>11</a:t>
            </a:r>
            <a:r>
              <a:rPr lang="zh-CN" altLang="en-US" sz="4400" dirty="0">
                <a:latin typeface="宋体" panose="02010600030101010101" pitchFamily="2" charset="-122"/>
                <a:ea typeface="宋体" panose="02010600030101010101" pitchFamily="2" charset="-122"/>
                <a:cs typeface="Times New Roman" panose="02020603050405020304" pitchFamily="18" charset="0"/>
              </a:rPr>
              <a:t>，走</a:t>
            </a:r>
            <a:r>
              <a:rPr lang="en-US" altLang="zh-CN" sz="4400" dirty="0">
                <a:latin typeface="宋体" panose="02010600030101010101" pitchFamily="2" charset="-122"/>
                <a:ea typeface="宋体" panose="02010600030101010101" pitchFamily="2" charset="-122"/>
                <a:cs typeface="Times New Roman" panose="02020603050405020304" pitchFamily="18" charset="0"/>
              </a:rPr>
              <a:t>2</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千米要花费</a:t>
            </a:r>
            <a:r>
              <a:rPr lang="en-US" altLang="zh-CN" sz="4400" dirty="0">
                <a:latin typeface="宋体" panose="02010600030101010101" pitchFamily="2" charset="-122"/>
                <a:ea typeface="宋体" panose="02010600030101010101" pitchFamily="2" charset="-122"/>
                <a:cs typeface="Times New Roman" panose="02020603050405020304" pitchFamily="18" charset="0"/>
              </a:rPr>
              <a:t>23</a:t>
            </a:r>
            <a:r>
              <a:rPr lang="zh-CN" altLang="en-US" sz="4400" dirty="0">
                <a:latin typeface="宋体" panose="02010600030101010101" pitchFamily="2" charset="-122"/>
                <a:ea typeface="宋体" panose="02010600030101010101" pitchFamily="2" charset="-122"/>
                <a:cs typeface="Times New Roman" panose="02020603050405020304" pitchFamily="18" charset="0"/>
              </a:rPr>
              <a:t>。</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J</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想</a:t>
            </a:r>
            <a:r>
              <a:rPr lang="zh-CN" altLang="en-US" sz="4400" dirty="0">
                <a:latin typeface="宋体" panose="02010600030101010101" pitchFamily="2" charset="-122"/>
                <a:ea typeface="宋体" panose="02010600030101010101" pitchFamily="2" charset="-122"/>
                <a:cs typeface="Times New Roman" panose="02020603050405020304" pitchFamily="18" charset="0"/>
              </a:rPr>
              <a:t>知道：他从某一个城市出发，中间不休息，到达另一个城市，所有可能花费的路费中最多是多少呢？</a:t>
            </a:r>
          </a:p>
          <a:p>
            <a:pPr marL="0" indent="0">
              <a:lnSpc>
                <a:spcPct val="150000"/>
              </a:lnSpc>
              <a:spcBef>
                <a:spcPts val="0"/>
              </a:spcBef>
              <a:buNone/>
            </a:pPr>
            <a:r>
              <a:rPr lang="en-US" altLang="zh-CN" sz="4400" dirty="0">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输入格式</a:t>
            </a:r>
            <a:r>
              <a:rPr lang="en-US" altLang="zh-CN" sz="4400"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第</a:t>
            </a:r>
            <a:r>
              <a:rPr lang="zh-CN" altLang="en-US" sz="4400" dirty="0">
                <a:latin typeface="宋体" panose="02010600030101010101" pitchFamily="2" charset="-122"/>
                <a:ea typeface="宋体" panose="02010600030101010101" pitchFamily="2" charset="-122"/>
                <a:cs typeface="Times New Roman" panose="02020603050405020304" pitchFamily="18" charset="0"/>
              </a:rPr>
              <a:t>一行包含一个整数</a:t>
            </a:r>
            <a:r>
              <a:rPr lang="en-US" altLang="zh-CN" sz="4400" dirty="0">
                <a:latin typeface="宋体" panose="02010600030101010101" pitchFamily="2" charset="-122"/>
                <a:ea typeface="宋体" panose="02010600030101010101" pitchFamily="2" charset="-122"/>
                <a:cs typeface="Times New Roman" panose="02020603050405020304" pitchFamily="18" charset="0"/>
              </a:rPr>
              <a:t>n</a:t>
            </a:r>
            <a:r>
              <a:rPr lang="zh-CN" altLang="en-US" sz="4400" dirty="0">
                <a:latin typeface="宋体" panose="02010600030101010101" pitchFamily="2" charset="-122"/>
                <a:ea typeface="宋体" panose="02010600030101010101" pitchFamily="2" charset="-122"/>
                <a:cs typeface="Times New Roman" panose="02020603050405020304" pitchFamily="18" charset="0"/>
              </a:rPr>
              <a:t>，表示包括首都在内</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的城市</a:t>
            </a:r>
            <a:r>
              <a:rPr lang="zh-CN" altLang="en-US" sz="4400" dirty="0">
                <a:latin typeface="宋体" panose="02010600030101010101" pitchFamily="2" charset="-122"/>
                <a:ea typeface="宋体" panose="02010600030101010101" pitchFamily="2" charset="-122"/>
                <a:cs typeface="Times New Roman" panose="02020603050405020304" pitchFamily="18" charset="0"/>
              </a:rPr>
              <a:t>数（</a:t>
            </a:r>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n&lt;=10000</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）城市</a:t>
            </a:r>
            <a:r>
              <a:rPr lang="zh-CN" altLang="en-US" sz="4400" dirty="0">
                <a:latin typeface="宋体" panose="02010600030101010101" pitchFamily="2" charset="-122"/>
                <a:ea typeface="宋体" panose="02010600030101010101" pitchFamily="2" charset="-122"/>
                <a:cs typeface="Times New Roman" panose="02020603050405020304" pitchFamily="18" charset="0"/>
              </a:rPr>
              <a:t>从</a:t>
            </a:r>
            <a:r>
              <a:rPr lang="en-US" altLang="zh-CN" sz="4400" dirty="0">
                <a:latin typeface="宋体" panose="02010600030101010101" pitchFamily="2" charset="-122"/>
                <a:ea typeface="宋体" panose="02010600030101010101" pitchFamily="2" charset="-122"/>
                <a:cs typeface="Times New Roman" panose="02020603050405020304" pitchFamily="18" charset="0"/>
              </a:rPr>
              <a:t>1</a:t>
            </a:r>
            <a:r>
              <a:rPr lang="zh-CN" altLang="en-US" sz="4400" dirty="0">
                <a:latin typeface="宋体" panose="02010600030101010101" pitchFamily="2" charset="-122"/>
                <a:ea typeface="宋体" panose="02010600030101010101" pitchFamily="2" charset="-122"/>
                <a:cs typeface="Times New Roman" panose="02020603050405020304" pitchFamily="18" charset="0"/>
              </a:rPr>
              <a:t>开始依次编号，</a:t>
            </a:r>
            <a:r>
              <a:rPr lang="en-US" altLang="zh-CN" sz="4400" dirty="0">
                <a:latin typeface="宋体" panose="02010600030101010101" pitchFamily="2" charset="-122"/>
                <a:ea typeface="宋体" panose="02010600030101010101" pitchFamily="2" charset="-122"/>
                <a:cs typeface="Times New Roman" panose="02020603050405020304" pitchFamily="18" charset="0"/>
              </a:rPr>
              <a:t>1</a:t>
            </a:r>
            <a:r>
              <a:rPr lang="zh-CN" altLang="en-US" sz="4400" dirty="0">
                <a:latin typeface="宋体" panose="02010600030101010101" pitchFamily="2" charset="-122"/>
                <a:ea typeface="宋体" panose="02010600030101010101" pitchFamily="2" charset="-122"/>
                <a:cs typeface="Times New Roman" panose="02020603050405020304" pitchFamily="18" charset="0"/>
              </a:rPr>
              <a:t>号城市为首都。接下来</a:t>
            </a:r>
            <a:r>
              <a:rPr lang="en-US" altLang="zh-CN" sz="4400" dirty="0">
                <a:latin typeface="宋体" panose="02010600030101010101" pitchFamily="2" charset="-122"/>
                <a:ea typeface="宋体" panose="02010600030101010101" pitchFamily="2" charset="-122"/>
                <a:cs typeface="Times New Roman" panose="02020603050405020304" pitchFamily="18" charset="0"/>
              </a:rPr>
              <a:t>n-1</a:t>
            </a:r>
            <a:r>
              <a:rPr lang="zh-CN" altLang="en-US" sz="4400" dirty="0">
                <a:latin typeface="宋体" panose="02010600030101010101" pitchFamily="2" charset="-122"/>
                <a:ea typeface="宋体" panose="02010600030101010101" pitchFamily="2" charset="-122"/>
                <a:cs typeface="Times New Roman" panose="02020603050405020304" pitchFamily="18" charset="0"/>
              </a:rPr>
              <a:t>行，描述</a:t>
            </a:r>
            <a:r>
              <a:rPr lang="en-US" altLang="zh-CN" sz="4400" dirty="0">
                <a:latin typeface="宋体" panose="02010600030101010101" pitchFamily="2" charset="-122"/>
                <a:ea typeface="宋体" panose="02010600030101010101" pitchFamily="2" charset="-122"/>
                <a:cs typeface="Times New Roman" panose="02020603050405020304" pitchFamily="18" charset="0"/>
              </a:rPr>
              <a:t>T</a:t>
            </a:r>
            <a:r>
              <a:rPr lang="zh-CN" altLang="en-US" sz="4400" dirty="0">
                <a:latin typeface="宋体" panose="02010600030101010101" pitchFamily="2" charset="-122"/>
                <a:ea typeface="宋体" panose="02010600030101010101" pitchFamily="2" charset="-122"/>
                <a:cs typeface="Times New Roman" panose="02020603050405020304" pitchFamily="18" charset="0"/>
              </a:rPr>
              <a:t>国</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的路（一定</a:t>
            </a:r>
            <a:r>
              <a:rPr lang="zh-CN" altLang="en-US" sz="4400" dirty="0">
                <a:latin typeface="宋体" panose="02010600030101010101" pitchFamily="2" charset="-122"/>
                <a:ea typeface="宋体" panose="02010600030101010101" pitchFamily="2" charset="-122"/>
                <a:cs typeface="Times New Roman" panose="02020603050405020304" pitchFamily="18" charset="0"/>
              </a:rPr>
              <a:t>是</a:t>
            </a:r>
            <a:r>
              <a:rPr lang="en-US" altLang="zh-CN" sz="4400" dirty="0">
                <a:latin typeface="宋体" panose="02010600030101010101" pitchFamily="2" charset="-122"/>
                <a:ea typeface="宋体" panose="02010600030101010101" pitchFamily="2" charset="-122"/>
                <a:cs typeface="Times New Roman" panose="02020603050405020304" pitchFamily="18" charset="0"/>
              </a:rPr>
              <a:t>n-1</a:t>
            </a:r>
            <a:r>
              <a:rPr lang="zh-CN" altLang="en-US" sz="4400" dirty="0">
                <a:latin typeface="宋体" panose="02010600030101010101" pitchFamily="2" charset="-122"/>
                <a:ea typeface="宋体" panose="02010600030101010101" pitchFamily="2" charset="-122"/>
                <a:cs typeface="Times New Roman" panose="02020603050405020304" pitchFamily="18" charset="0"/>
              </a:rPr>
              <a:t>条）每行三个整数</a:t>
            </a:r>
            <a:r>
              <a:rPr lang="en-US" altLang="zh-CN" sz="4400" dirty="0">
                <a:latin typeface="宋体" panose="02010600030101010101" pitchFamily="2" charset="-122"/>
                <a:ea typeface="宋体" panose="02010600030101010101" pitchFamily="2" charset="-122"/>
                <a:cs typeface="Times New Roman" panose="02020603050405020304" pitchFamily="18" charset="0"/>
              </a:rPr>
              <a:t>Pi, Qi, Di</a:t>
            </a:r>
            <a:r>
              <a:rPr lang="zh-CN" altLang="en-US" sz="4400" dirty="0">
                <a:latin typeface="宋体" panose="02010600030101010101" pitchFamily="2" charset="-122"/>
                <a:ea typeface="宋体" panose="02010600030101010101" pitchFamily="2" charset="-122"/>
                <a:cs typeface="Times New Roman" panose="02020603050405020304" pitchFamily="18" charset="0"/>
              </a:rPr>
              <a:t>，表示城市</a:t>
            </a:r>
            <a:r>
              <a:rPr lang="en-US" altLang="zh-CN" sz="4400" dirty="0">
                <a:latin typeface="宋体" panose="02010600030101010101" pitchFamily="2" charset="-122"/>
                <a:ea typeface="宋体" panose="02010600030101010101" pitchFamily="2" charset="-122"/>
                <a:cs typeface="Times New Roman" panose="02020603050405020304" pitchFamily="18" charset="0"/>
              </a:rPr>
              <a:t>Pi</a:t>
            </a:r>
            <a:r>
              <a:rPr lang="zh-CN" altLang="en-US" sz="4400" dirty="0">
                <a:latin typeface="宋体" panose="02010600030101010101" pitchFamily="2" charset="-122"/>
                <a:ea typeface="宋体" panose="02010600030101010101" pitchFamily="2" charset="-122"/>
                <a:cs typeface="Times New Roman" panose="02020603050405020304" pitchFamily="18" charset="0"/>
              </a:rPr>
              <a:t>和城市</a:t>
            </a:r>
            <a:r>
              <a:rPr lang="en-US" altLang="zh-CN" sz="4400" dirty="0">
                <a:latin typeface="宋体" panose="02010600030101010101" pitchFamily="2" charset="-122"/>
                <a:ea typeface="宋体" panose="02010600030101010101" pitchFamily="2" charset="-122"/>
                <a:cs typeface="Times New Roman" panose="02020603050405020304" pitchFamily="18" charset="0"/>
              </a:rPr>
              <a:t>Qi</a:t>
            </a:r>
            <a:r>
              <a:rPr lang="zh-CN" altLang="en-US" sz="4400" dirty="0">
                <a:latin typeface="宋体" panose="02010600030101010101" pitchFamily="2" charset="-122"/>
                <a:ea typeface="宋体" panose="02010600030101010101" pitchFamily="2" charset="-122"/>
                <a:cs typeface="Times New Roman" panose="02020603050405020304" pitchFamily="18" charset="0"/>
              </a:rPr>
              <a:t>之间有一</a:t>
            </a:r>
            <a:r>
              <a:rPr lang="zh-CN" altLang="en-US" sz="4400" dirty="0" smtClean="0">
                <a:latin typeface="宋体" panose="02010600030101010101" pitchFamily="2" charset="-122"/>
                <a:ea typeface="宋体" panose="02010600030101010101" pitchFamily="2" charset="-122"/>
                <a:cs typeface="Times New Roman" panose="02020603050405020304" pitchFamily="18" charset="0"/>
              </a:rPr>
              <a:t>条路</a:t>
            </a:r>
            <a:r>
              <a:rPr lang="zh-CN" altLang="en-US" sz="4400" dirty="0">
                <a:latin typeface="宋体" panose="02010600030101010101" pitchFamily="2" charset="-122"/>
                <a:ea typeface="宋体" panose="02010600030101010101" pitchFamily="2" charset="-122"/>
                <a:cs typeface="Times New Roman" panose="02020603050405020304" pitchFamily="18" charset="0"/>
              </a:rPr>
              <a:t>，长度为</a:t>
            </a:r>
            <a:r>
              <a:rPr lang="en-US" altLang="zh-CN" sz="4400" dirty="0">
                <a:latin typeface="宋体" panose="02010600030101010101" pitchFamily="2" charset="-122"/>
                <a:ea typeface="宋体" panose="02010600030101010101" pitchFamily="2" charset="-122"/>
                <a:cs typeface="Times New Roman" panose="02020603050405020304" pitchFamily="18" charset="0"/>
              </a:rPr>
              <a:t>Di</a:t>
            </a:r>
            <a:r>
              <a:rPr lang="zh-CN" altLang="en-US" sz="4400" dirty="0">
                <a:latin typeface="宋体" panose="02010600030101010101" pitchFamily="2" charset="-122"/>
                <a:ea typeface="宋体" panose="02010600030101010101" pitchFamily="2" charset="-122"/>
                <a:cs typeface="Times New Roman" panose="02020603050405020304" pitchFamily="18" charset="0"/>
              </a:rPr>
              <a:t>千米。（</a:t>
            </a:r>
            <a:r>
              <a:rPr lang="en-US" altLang="zh-CN" sz="4400" dirty="0">
                <a:latin typeface="宋体" panose="02010600030101010101" pitchFamily="2" charset="-122"/>
                <a:ea typeface="宋体" panose="02010600030101010101" pitchFamily="2" charset="-122"/>
                <a:cs typeface="Times New Roman" panose="02020603050405020304" pitchFamily="18" charset="0"/>
              </a:rPr>
              <a:t>Di&lt;=1000</a:t>
            </a:r>
            <a:r>
              <a:rPr lang="zh-CN" altLang="en-US" sz="4400" dirty="0">
                <a:latin typeface="宋体" panose="02010600030101010101" pitchFamily="2" charset="-122"/>
                <a:ea typeface="宋体" panose="02010600030101010101" pitchFamily="2" charset="-122"/>
                <a:cs typeface="Times New Roman" panose="02020603050405020304" pitchFamily="18" charset="0"/>
              </a:rPr>
              <a:t>）</a:t>
            </a:r>
          </a:p>
          <a:p>
            <a:pPr marL="0" indent="0">
              <a:lnSpc>
                <a:spcPct val="150000"/>
              </a:lnSpc>
              <a:spcBef>
                <a:spcPts val="0"/>
              </a:spcBef>
              <a:buNone/>
            </a:pPr>
            <a:r>
              <a:rPr lang="en-US" altLang="zh-CN" sz="4400" dirty="0">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输出格式</a:t>
            </a:r>
            <a:r>
              <a:rPr lang="en-US" altLang="zh-CN" sz="4400" dirty="0">
                <a:latin typeface="宋体" panose="02010600030101010101" pitchFamily="2" charset="-122"/>
                <a:ea typeface="宋体" panose="02010600030101010101" pitchFamily="2" charset="-122"/>
                <a:cs typeface="Times New Roman" panose="02020603050405020304" pitchFamily="18" charset="0"/>
              </a:rPr>
              <a:t>】</a:t>
            </a:r>
            <a:r>
              <a:rPr lang="zh-CN" altLang="en-US" sz="4400" dirty="0">
                <a:latin typeface="宋体" panose="02010600030101010101" pitchFamily="2" charset="-122"/>
                <a:ea typeface="宋体" panose="02010600030101010101" pitchFamily="2" charset="-122"/>
                <a:cs typeface="Times New Roman" panose="02020603050405020304" pitchFamily="18" charset="0"/>
              </a:rPr>
              <a:t>输出一个整数，表示大臣</a:t>
            </a:r>
            <a:r>
              <a:rPr lang="en-US" altLang="zh-CN" sz="4400" dirty="0">
                <a:latin typeface="宋体" panose="02010600030101010101" pitchFamily="2" charset="-122"/>
                <a:ea typeface="宋体" panose="02010600030101010101" pitchFamily="2" charset="-122"/>
                <a:cs typeface="Times New Roman" panose="02020603050405020304" pitchFamily="18" charset="0"/>
              </a:rPr>
              <a:t>J</a:t>
            </a:r>
            <a:r>
              <a:rPr lang="zh-CN" altLang="en-US" sz="4400" dirty="0">
                <a:latin typeface="宋体" panose="02010600030101010101" pitchFamily="2" charset="-122"/>
                <a:ea typeface="宋体" panose="02010600030101010101" pitchFamily="2" charset="-122"/>
                <a:cs typeface="Times New Roman" panose="02020603050405020304" pitchFamily="18" charset="0"/>
              </a:rPr>
              <a:t>最多花费的路费是多少。</a:t>
            </a:r>
          </a:p>
        </p:txBody>
      </p:sp>
    </p:spTree>
    <p:custDataLst>
      <p:tags r:id="rId1"/>
    </p:custDataLst>
    <p:extLst>
      <p:ext uri="{BB962C8B-B14F-4D97-AF65-F5344CB8AC3E}">
        <p14:creationId xmlns:p14="http://schemas.microsoft.com/office/powerpoint/2010/main" val="721985700"/>
      </p:ext>
    </p:extLst>
  </p:cSld>
  <p:clrMapOvr>
    <a:masterClrMapping/>
  </p:clrMapOvr>
  <p:transition spd="slow" advClick="0" advTm="1000">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树的直径</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008435" y="3296471"/>
            <a:ext cx="15762050"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题目</a:t>
            </a:r>
            <a:r>
              <a:rPr lang="zh-CN" altLang="en-US" dirty="0"/>
              <a:t>描述</a:t>
            </a:r>
            <a:r>
              <a:rPr lang="zh-CN" altLang="en-US" dirty="0" smtClean="0"/>
              <a:t>的是</a:t>
            </a:r>
            <a:r>
              <a:rPr lang="zh-CN" altLang="en-US" dirty="0"/>
              <a:t>一棵树</a:t>
            </a:r>
            <a:r>
              <a:rPr lang="zh-CN" altLang="en-US" dirty="0" smtClean="0"/>
              <a:t>：有</a:t>
            </a:r>
            <a:r>
              <a:rPr lang="en-US" altLang="zh-CN" dirty="0"/>
              <a:t>n</a:t>
            </a:r>
            <a:r>
              <a:rPr lang="zh-CN" altLang="en-US" dirty="0"/>
              <a:t>个点，</a:t>
            </a:r>
            <a:r>
              <a:rPr lang="en-US" altLang="zh-CN" dirty="0"/>
              <a:t>n-1</a:t>
            </a:r>
            <a:r>
              <a:rPr lang="zh-CN" altLang="en-US" dirty="0"/>
              <a:t>条边</a:t>
            </a:r>
            <a:r>
              <a:rPr lang="zh-CN" altLang="en-US" dirty="0" smtClean="0"/>
              <a:t>。</a:t>
            </a:r>
            <a:endParaRPr lang="en-US" altLang="zh-CN" dirty="0" smtClean="0"/>
          </a:p>
          <a:p>
            <a:pPr marL="0" indent="0">
              <a:lnSpc>
                <a:spcPct val="150000"/>
              </a:lnSpc>
              <a:spcBef>
                <a:spcPts val="0"/>
              </a:spcBef>
              <a:buNone/>
            </a:pPr>
            <a:r>
              <a:rPr lang="zh-CN" altLang="en-US" dirty="0" smtClean="0"/>
              <a:t>在</a:t>
            </a:r>
            <a:r>
              <a:rPr lang="zh-CN" altLang="en-US" dirty="0"/>
              <a:t>这棵树上，从首都能到达其他所有城市，且方案唯一</a:t>
            </a:r>
            <a:r>
              <a:rPr lang="zh-CN" altLang="en-US" dirty="0" smtClean="0"/>
              <a:t>。</a:t>
            </a:r>
            <a:endParaRPr lang="en-US" altLang="zh-CN" dirty="0" smtClean="0"/>
          </a:p>
          <a:p>
            <a:pPr marL="0" indent="0">
              <a:lnSpc>
                <a:spcPct val="150000"/>
              </a:lnSpc>
              <a:spcBef>
                <a:spcPts val="0"/>
              </a:spcBef>
              <a:buNone/>
            </a:pPr>
            <a:endParaRPr lang="en-US" altLang="zh-CN" dirty="0" smtClean="0"/>
          </a:p>
          <a:p>
            <a:pPr marL="0" indent="0">
              <a:lnSpc>
                <a:spcPct val="150000"/>
              </a:lnSpc>
              <a:spcBef>
                <a:spcPts val="0"/>
              </a:spcBef>
              <a:buNone/>
            </a:pPr>
            <a:r>
              <a:rPr lang="zh-CN" altLang="en-US" dirty="0" smtClean="0"/>
              <a:t>题目求</a:t>
            </a:r>
            <a:r>
              <a:rPr lang="zh-CN" altLang="en-US" dirty="0"/>
              <a:t>这棵树上任意两点间的最远路径，即树的</a:t>
            </a:r>
            <a:r>
              <a:rPr lang="zh-CN" altLang="en-US" dirty="0" smtClean="0"/>
              <a:t>直径。</a:t>
            </a:r>
            <a:endParaRPr lang="en-US" altLang="zh-CN" dirty="0" smtClean="0"/>
          </a:p>
          <a:p>
            <a:pPr marL="0" indent="0">
              <a:lnSpc>
                <a:spcPct val="150000"/>
              </a:lnSpc>
              <a:spcBef>
                <a:spcPts val="0"/>
              </a:spcBef>
              <a:buNone/>
            </a:pPr>
            <a:endParaRPr lang="en-US" altLang="zh-CN" dirty="0" smtClean="0"/>
          </a:p>
          <a:p>
            <a:pPr marL="0" indent="0">
              <a:lnSpc>
                <a:spcPct val="150000"/>
              </a:lnSpc>
              <a:spcBef>
                <a:spcPts val="0"/>
              </a:spcBef>
              <a:buNone/>
            </a:pPr>
            <a:r>
              <a:rPr lang="zh-CN" altLang="en-US" dirty="0" smtClean="0"/>
              <a:t>有</a:t>
            </a:r>
            <a:r>
              <a:rPr lang="zh-CN" altLang="en-US" dirty="0"/>
              <a:t>两种做法：做两次</a:t>
            </a:r>
            <a:r>
              <a:rPr lang="en-US" altLang="zh-CN" dirty="0" smtClean="0"/>
              <a:t>DFS</a:t>
            </a:r>
            <a:r>
              <a:rPr lang="zh-CN" altLang="en-US" dirty="0" smtClean="0"/>
              <a:t>（</a:t>
            </a:r>
            <a:r>
              <a:rPr lang="zh-CN" altLang="en-US" dirty="0" smtClean="0">
                <a:solidFill>
                  <a:srgbClr val="0070C0"/>
                </a:solidFill>
              </a:rPr>
              <a:t>第</a:t>
            </a:r>
            <a:r>
              <a:rPr lang="en-US" altLang="zh-CN" dirty="0" smtClean="0">
                <a:solidFill>
                  <a:srgbClr val="0070C0"/>
                </a:solidFill>
              </a:rPr>
              <a:t>18</a:t>
            </a:r>
            <a:r>
              <a:rPr lang="zh-CN" altLang="en-US" dirty="0" smtClean="0">
                <a:solidFill>
                  <a:srgbClr val="0070C0"/>
                </a:solidFill>
              </a:rPr>
              <a:t>讲</a:t>
            </a:r>
            <a:r>
              <a:rPr lang="en-US" altLang="zh-CN" dirty="0" smtClean="0">
                <a:solidFill>
                  <a:srgbClr val="0070C0"/>
                </a:solidFill>
              </a:rPr>
              <a:t>DFS-3</a:t>
            </a:r>
            <a:r>
              <a:rPr lang="zh-CN" altLang="en-US" dirty="0" smtClean="0"/>
              <a:t>）或</a:t>
            </a:r>
            <a:r>
              <a:rPr lang="en-US" altLang="zh-CN" dirty="0"/>
              <a:t>BFS</a:t>
            </a:r>
            <a:r>
              <a:rPr lang="zh-CN" altLang="en-US" dirty="0"/>
              <a:t>、树形</a:t>
            </a:r>
            <a:r>
              <a:rPr lang="en-US" altLang="zh-CN" dirty="0"/>
              <a:t>DP</a:t>
            </a:r>
            <a:r>
              <a:rPr lang="zh-CN" altLang="en-US" dirty="0"/>
              <a:t>。</a:t>
            </a:r>
          </a:p>
        </p:txBody>
      </p:sp>
      <p:pic>
        <p:nvPicPr>
          <p:cNvPr id="9" name="图片 8"/>
          <p:cNvPicPr>
            <a:picLocks noChangeAspect="1"/>
          </p:cNvPicPr>
          <p:nvPr/>
        </p:nvPicPr>
        <p:blipFill>
          <a:blip r:embed="rId5"/>
          <a:stretch>
            <a:fillRect/>
          </a:stretch>
        </p:blipFill>
        <p:spPr>
          <a:xfrm>
            <a:off x="17373600" y="5749956"/>
            <a:ext cx="6639580" cy="4268301"/>
          </a:xfrm>
          <a:prstGeom prst="rect">
            <a:avLst/>
          </a:prstGeom>
        </p:spPr>
      </p:pic>
    </p:spTree>
    <p:custDataLst>
      <p:tags r:id="rId1"/>
    </p:custDataLst>
    <p:extLst>
      <p:ext uri="{BB962C8B-B14F-4D97-AF65-F5344CB8AC3E}">
        <p14:creationId xmlns:p14="http://schemas.microsoft.com/office/powerpoint/2010/main" val="355703241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树的直径：树形</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798729" y="3658609"/>
            <a:ext cx="16321952"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latin typeface="Times New Roman" panose="02020603050405020304" pitchFamily="18" charset="0"/>
                <a:cs typeface="Times New Roman" panose="02020603050405020304" pitchFamily="18" charset="0"/>
              </a:rPr>
              <a:t>定义</a:t>
            </a:r>
            <a:r>
              <a:rPr lang="zh-CN" altLang="en-US" dirty="0" smtClean="0">
                <a:latin typeface="Times New Roman" panose="02020603050405020304" pitchFamily="18" charset="0"/>
                <a:cs typeface="Times New Roman" panose="02020603050405020304" pitchFamily="18" charset="0"/>
              </a:rPr>
              <a:t>状态</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表示以</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为根结点的子树上，从</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出发能到达的最远路径</a:t>
            </a:r>
            <a:r>
              <a:rPr lang="zh-CN" altLang="en-US" dirty="0" smtClean="0">
                <a:latin typeface="Times New Roman" panose="02020603050405020304" pitchFamily="18" charset="0"/>
                <a:cs typeface="Times New Roman" panose="02020603050405020304" pitchFamily="18" charset="0"/>
              </a:rPr>
              <a:t>长度。</a:t>
            </a: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路径</a:t>
            </a:r>
            <a:r>
              <a:rPr lang="zh-CN" altLang="en-US" dirty="0">
                <a:latin typeface="Times New Roman" panose="02020603050405020304" pitchFamily="18" charset="0"/>
                <a:cs typeface="Times New Roman" panose="02020603050405020304" pitchFamily="18" charset="0"/>
              </a:rPr>
              <a:t>的</a:t>
            </a:r>
            <a:r>
              <a:rPr lang="zh-CN" altLang="en-US" dirty="0" smtClean="0">
                <a:latin typeface="Times New Roman" panose="02020603050405020304" pitchFamily="18" charset="0"/>
                <a:cs typeface="Times New Roman" panose="02020603050405020304" pitchFamily="18" charset="0"/>
              </a:rPr>
              <a:t>终点显然是</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的一个叶子结点</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altLang="zh-CN"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状态转移：设</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有</a:t>
            </a:r>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个邻居子结点</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a:t>
            </a:r>
            <a:r>
              <a:rPr lang="en-US" altLang="zh-CN" dirty="0" err="1" smtClean="0">
                <a:latin typeface="Times New Roman" panose="02020603050405020304" pitchFamily="18" charset="0"/>
                <a:cs typeface="Times New Roman" panose="02020603050405020304" pitchFamily="18" charset="0"/>
              </a:rPr>
              <a:t>v</a:t>
            </a:r>
            <a:r>
              <a:rPr lang="en-US" altLang="zh-CN" baseline="-25000" dirty="0" err="1" smtClean="0">
                <a:latin typeface="Times New Roman" panose="02020603050405020304" pitchFamily="18" charset="0"/>
                <a:cs typeface="Times New Roman" panose="02020603050405020304" pitchFamily="18" charset="0"/>
              </a:rPr>
              <a:t>t</a:t>
            </a:r>
            <a:r>
              <a:rPr lang="en-US" altLang="zh-CN" dirty="0" smtClean="0">
                <a:latin typeface="Times New Roman" panose="02020603050405020304" pitchFamily="18" charset="0"/>
                <a:cs typeface="Times New Roman" panose="02020603050405020304" pitchFamily="18" charset="0"/>
              </a:rPr>
              <a:t> </a:t>
            </a: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dp</a:t>
            </a:r>
            <a:r>
              <a:rPr lang="en-US" altLang="zh-CN" dirty="0" smtClean="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 max{</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edge(</a:t>
            </a:r>
            <a:r>
              <a:rPr lang="en-US" altLang="zh-CN" dirty="0" err="1">
                <a:latin typeface="Times New Roman" panose="02020603050405020304" pitchFamily="18" charset="0"/>
                <a:cs typeface="Times New Roman" panose="02020603050405020304" pitchFamily="18" charset="0"/>
              </a:rPr>
              <a:t>u,v</a:t>
            </a:r>
            <a:r>
              <a:rPr lang="en-US" altLang="zh-CN"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1≤i≤t</a:t>
            </a:r>
            <a:endParaRPr lang="en-US" altLang="zh-CN"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15627371" y="5840244"/>
            <a:ext cx="7670165" cy="4930820"/>
          </a:xfrm>
          <a:prstGeom prst="rect">
            <a:avLst/>
          </a:prstGeom>
        </p:spPr>
      </p:pic>
    </p:spTree>
    <p:custDataLst>
      <p:tags r:id="rId1"/>
    </p:custDataLst>
    <p:extLst>
      <p:ext uri="{BB962C8B-B14F-4D97-AF65-F5344CB8AC3E}">
        <p14:creationId xmlns:p14="http://schemas.microsoft.com/office/powerpoint/2010/main" val="308720685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树的直径：树形</a:t>
              </a:r>
              <a:r>
                <a:rPr lang="en-US" altLang="zh-CN" sz="5600" b="1" spc="600" dirty="0" smtClean="0">
                  <a:solidFill>
                    <a:schemeClr val="bg1"/>
                  </a:solidFill>
                  <a:latin typeface="宋体" panose="02010600030101010101" pitchFamily="2" charset="-122"/>
                  <a:ea typeface="宋体" panose="02010600030101010101" pitchFamily="2" charset="-122"/>
                </a:rPr>
                <a:t>DP</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652746" y="2871665"/>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err="1" smtClean="0">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和整棵树的直径长度有什么关系？</a:t>
            </a: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对</a:t>
            </a:r>
            <a:r>
              <a:rPr lang="zh-CN" altLang="en-US" dirty="0">
                <a:latin typeface="Times New Roman" panose="02020603050405020304" pitchFamily="18" charset="0"/>
                <a:cs typeface="Times New Roman" panose="02020603050405020304" pitchFamily="18" charset="0"/>
              </a:rPr>
              <a:t>每个结点</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，计算经过</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的最长路径长度</a:t>
            </a:r>
            <a:r>
              <a:rPr lang="en-US" altLang="zh-CN" dirty="0">
                <a:latin typeface="Times New Roman" panose="02020603050405020304" pitchFamily="18" charset="0"/>
                <a:cs typeface="Times New Roman" panose="02020603050405020304" pitchFamily="18" charset="0"/>
              </a:rPr>
              <a:t>f[u]</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看成树的根，</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的一个子结点是</a:t>
            </a:r>
            <a:r>
              <a:rPr lang="en-US" altLang="zh-CN" dirty="0" smtClean="0">
                <a:latin typeface="Times New Roman" panose="02020603050405020304" pitchFamily="18" charset="0"/>
                <a:cs typeface="Times New Roman" panose="02020603050405020304" pitchFamily="18" charset="0"/>
              </a:rPr>
              <a:t>v</a:t>
            </a:r>
            <a:r>
              <a:rPr lang="en-US" altLang="zh-CN" baseline="-25000" dirty="0" smtClean="0">
                <a:latin typeface="Times New Roman" panose="02020603050405020304" pitchFamily="18" charset="0"/>
                <a:cs typeface="Times New Roman" panose="02020603050405020304" pitchFamily="18" charset="0"/>
              </a:rPr>
              <a:t>i</a:t>
            </a:r>
            <a:endParaRPr lang="zh-CN" altLang="en-US"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f[u</a:t>
            </a:r>
            <a:r>
              <a:rPr lang="en-US" altLang="zh-CN" dirty="0">
                <a:latin typeface="Times New Roman" panose="02020603050405020304" pitchFamily="18" charset="0"/>
                <a:cs typeface="Times New Roman" panose="02020603050405020304" pitchFamily="18" charset="0"/>
              </a:rPr>
              <a:t>] = max{</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[u] + </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edge(</a:t>
            </a:r>
            <a:r>
              <a:rPr lang="en-US" altLang="zh-CN" dirty="0" err="1">
                <a:latin typeface="Times New Roman" panose="02020603050405020304" pitchFamily="18" charset="0"/>
                <a:cs typeface="Times New Roman" panose="02020603050405020304" pitchFamily="18" charset="0"/>
              </a:rPr>
              <a:t>u,v</a:t>
            </a:r>
            <a:r>
              <a:rPr lang="en-US" altLang="zh-CN"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1≤i≤t</a:t>
            </a:r>
            <a:endParaRPr lang="en-US" altLang="zh-CN"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其中</a:t>
            </a:r>
            <a:r>
              <a:rPr lang="en-US" altLang="zh-CN" dirty="0" err="1">
                <a:latin typeface="Times New Roman" panose="02020603050405020304" pitchFamily="18" charset="0"/>
                <a:cs typeface="Times New Roman" panose="02020603050405020304" pitchFamily="18" charset="0"/>
              </a:rPr>
              <a:t>dp</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的计算</a:t>
            </a:r>
            <a:r>
              <a:rPr lang="zh-CN" altLang="en-US" dirty="0">
                <a:solidFill>
                  <a:srgbClr val="FF0000"/>
                </a:solidFill>
                <a:latin typeface="Times New Roman" panose="02020603050405020304" pitchFamily="18" charset="0"/>
                <a:cs typeface="Times New Roman" panose="02020603050405020304" pitchFamily="18" charset="0"/>
              </a:rPr>
              <a:t>不包括</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这棵子树。</a:t>
            </a: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计算</a:t>
            </a:r>
            <a:r>
              <a:rPr lang="zh-CN" altLang="en-US" dirty="0">
                <a:latin typeface="Times New Roman" panose="02020603050405020304" pitchFamily="18" charset="0"/>
                <a:cs typeface="Times New Roman" panose="02020603050405020304" pitchFamily="18" charset="0"/>
              </a:rPr>
              <a:t>出所有的</a:t>
            </a:r>
            <a:r>
              <a:rPr lang="en-US" altLang="zh-CN" dirty="0">
                <a:latin typeface="Times New Roman" panose="02020603050405020304" pitchFamily="18" charset="0"/>
                <a:cs typeface="Times New Roman" panose="02020603050405020304" pitchFamily="18" charset="0"/>
              </a:rPr>
              <a:t>f[u]</a:t>
            </a:r>
            <a:r>
              <a:rPr lang="zh-CN" altLang="en-US" dirty="0">
                <a:latin typeface="Times New Roman" panose="02020603050405020304" pitchFamily="18" charset="0"/>
                <a:cs typeface="Times New Roman" panose="02020603050405020304" pitchFamily="18" charset="0"/>
              </a:rPr>
              <a:t>后，整棵树的直径</a:t>
            </a:r>
            <a:r>
              <a:rPr lang="zh-CN" altLang="en-US" dirty="0" smtClean="0">
                <a:latin typeface="Times New Roman" panose="02020603050405020304" pitchFamily="18" charset="0"/>
                <a:cs typeface="Times New Roman" panose="02020603050405020304" pitchFamily="18" charset="0"/>
              </a:rPr>
              <a:t>长度</a:t>
            </a:r>
            <a:r>
              <a:rPr lang="en-US" altLang="zh-CN" dirty="0" err="1" smtClean="0">
                <a:latin typeface="Times New Roman" panose="02020603050405020304" pitchFamily="18" charset="0"/>
                <a:cs typeface="Times New Roman" panose="02020603050405020304" pitchFamily="18" charset="0"/>
              </a:rPr>
              <a:t>ans</a:t>
            </a:r>
            <a:r>
              <a:rPr lang="zh-CN" altLang="en-US" dirty="0" smtClean="0">
                <a:latin typeface="Times New Roman" panose="02020603050405020304" pitchFamily="18" charset="0"/>
                <a:cs typeface="Times New Roman" panose="02020603050405020304" pitchFamily="18" charset="0"/>
              </a:rPr>
              <a:t>等于</a:t>
            </a:r>
            <a:r>
              <a:rPr lang="zh-CN" altLang="en-US" dirty="0">
                <a:latin typeface="Times New Roman" panose="02020603050405020304" pitchFamily="18" charset="0"/>
                <a:cs typeface="Times New Roman" panose="02020603050405020304" pitchFamily="18" charset="0"/>
              </a:rPr>
              <a:t>：</a:t>
            </a:r>
          </a:p>
          <a:p>
            <a:pPr marL="0" indent="0">
              <a:lnSpc>
                <a:spcPct val="150000"/>
              </a:lnSpc>
              <a:spcBef>
                <a:spcPts val="0"/>
              </a:spcBef>
              <a:buNone/>
            </a:pPr>
            <a:r>
              <a:rPr lang="zh-CN" altLang="en-US"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ans</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max{f[u]},  </a:t>
            </a:r>
            <a:r>
              <a:rPr lang="en-US" altLang="zh-CN" dirty="0" smtClean="0">
                <a:latin typeface="Times New Roman" panose="02020603050405020304" pitchFamily="18" charset="0"/>
                <a:cs typeface="Times New Roman" panose="02020603050405020304" pitchFamily="18" charset="0"/>
              </a:rPr>
              <a:t>1≤u≤n</a:t>
            </a:r>
            <a:endParaRPr lang="en-US" altLang="zh-CN"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以上步骤在</a:t>
            </a:r>
            <a:r>
              <a:rPr lang="zh-CN" altLang="en-US" dirty="0">
                <a:latin typeface="Times New Roman" panose="02020603050405020304" pitchFamily="18" charset="0"/>
                <a:cs typeface="Times New Roman" panose="02020603050405020304" pitchFamily="18" charset="0"/>
              </a:rPr>
              <a:t>一次</a:t>
            </a:r>
            <a:r>
              <a:rPr lang="en-US" altLang="zh-CN" dirty="0">
                <a:latin typeface="Times New Roman" panose="02020603050405020304" pitchFamily="18" charset="0"/>
                <a:cs typeface="Times New Roman" panose="02020603050405020304" pitchFamily="18" charset="0"/>
              </a:rPr>
              <a:t>DFS</a:t>
            </a:r>
            <a:r>
              <a:rPr lang="zh-CN" altLang="en-US" dirty="0">
                <a:latin typeface="Times New Roman" panose="02020603050405020304" pitchFamily="18" charset="0"/>
                <a:cs typeface="Times New Roman" panose="02020603050405020304" pitchFamily="18" charset="0"/>
              </a:rPr>
              <a:t>中完成</a:t>
            </a:r>
          </a:p>
        </p:txBody>
      </p:sp>
      <p:pic>
        <p:nvPicPr>
          <p:cNvPr id="9" name="图片 8"/>
          <p:cNvPicPr>
            <a:picLocks noChangeAspect="1"/>
          </p:cNvPicPr>
          <p:nvPr/>
        </p:nvPicPr>
        <p:blipFill>
          <a:blip r:embed="rId5"/>
          <a:stretch>
            <a:fillRect/>
          </a:stretch>
        </p:blipFill>
        <p:spPr>
          <a:xfrm>
            <a:off x="16713835" y="5100942"/>
            <a:ext cx="7670165" cy="4930820"/>
          </a:xfrm>
          <a:prstGeom prst="rect">
            <a:avLst/>
          </a:prstGeom>
        </p:spPr>
      </p:pic>
    </p:spTree>
    <p:custDataLst>
      <p:tags r:id="rId1"/>
    </p:custDataLst>
    <p:extLst>
      <p:ext uri="{BB962C8B-B14F-4D97-AF65-F5344CB8AC3E}">
        <p14:creationId xmlns:p14="http://schemas.microsoft.com/office/powerpoint/2010/main" val="115287552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4Mzc5YTQwMjVhMjJhMjMyNDVjZTJkZTUwY2NiNDcifQ=="/>
</p:tagLst>
</file>

<file path=ppt/tags/tag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9.xml><?xml version="1.0" encoding="utf-8"?>
<p:tagLst xmlns:a="http://schemas.openxmlformats.org/drawingml/2006/main" xmlns:r="http://schemas.openxmlformats.org/officeDocument/2006/relationships" xmlns:p="http://schemas.openxmlformats.org/presentationml/2006/main">
  <p:tag name="KSO_WM_SLIDE_ITEM_CNT" val="4"/>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warppezq">
      <a:majorFont>
        <a:latin typeface="思源宋体 CN"/>
        <a:ea typeface="思源宋体 CN"/>
        <a:cs typeface=""/>
      </a:majorFont>
      <a:minorFont>
        <a:latin typeface="思源宋体 CN"/>
        <a:ea typeface="思源宋体 CN"/>
        <a:cs typefac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1_BasicColor">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16550</Words>
  <Application>Microsoft Office PowerPoint</Application>
  <PresentationFormat>自定义</PresentationFormat>
  <Paragraphs>1350</Paragraphs>
  <Slides>112</Slides>
  <Notes>109</Notes>
  <HiddenSlides>0</HiddenSlides>
  <MMClips>0</MMClips>
  <ScaleCrop>false</ScaleCrop>
  <HeadingPairs>
    <vt:vector size="6" baseType="variant">
      <vt:variant>
        <vt:lpstr>已用的字体</vt:lpstr>
      </vt:variant>
      <vt:variant>
        <vt:i4>16</vt:i4>
      </vt:variant>
      <vt:variant>
        <vt:lpstr>主题</vt:lpstr>
      </vt:variant>
      <vt:variant>
        <vt:i4>5</vt:i4>
      </vt:variant>
      <vt:variant>
        <vt:lpstr>幻灯片标题</vt:lpstr>
      </vt:variant>
      <vt:variant>
        <vt:i4>112</vt:i4>
      </vt:variant>
    </vt:vector>
  </HeadingPairs>
  <TitlesOfParts>
    <vt:vector size="133" baseType="lpstr">
      <vt:lpstr>Helvetica Neue</vt:lpstr>
      <vt:lpstr>Noto Sans SC Bold</vt:lpstr>
      <vt:lpstr>Noto Sans SC Light</vt:lpstr>
      <vt:lpstr>Noto Sans SC Regular</vt:lpstr>
      <vt:lpstr>Source Han Serif CN</vt:lpstr>
      <vt:lpstr>等线</vt:lpstr>
      <vt:lpstr>等线 Light</vt:lpstr>
      <vt:lpstr>华文行楷</vt:lpstr>
      <vt:lpstr>思源宋体 CN</vt:lpstr>
      <vt:lpstr>思源宋体 CN Heavy</vt:lpstr>
      <vt:lpstr>宋体</vt:lpstr>
      <vt:lpstr>Arial</vt:lpstr>
      <vt:lpstr>Calibri</vt:lpstr>
      <vt:lpstr>Calibri Light</vt:lpstr>
      <vt:lpstr>Times New Roman</vt:lpstr>
      <vt:lpstr>Wingdings</vt:lpstr>
      <vt:lpstr>30_BasicColor</vt:lpstr>
      <vt:lpstr>1_Office 主题​​</vt:lpstr>
      <vt:lpstr>自定义设计方案</vt:lpstr>
      <vt:lpstr>2_Office 主题​​</vt:lpstr>
      <vt:lpstr>31_BasicColor</vt:lpstr>
      <vt:lpstr>第7章  动态规划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需替换标题</dc:title>
  <dc:creator>ECUST</dc:creator>
  <cp:lastModifiedBy>ECUST</cp:lastModifiedBy>
  <cp:revision>552</cp:revision>
  <dcterms:created xsi:type="dcterms:W3CDTF">2022-09-29T03:47:00Z</dcterms:created>
  <dcterms:modified xsi:type="dcterms:W3CDTF">2023-01-12T04:10:45Z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83FF6A7DD00D4B3599D46106E79AE324</vt:lpwstr>
  </property>
  <property fmtid="{D5CDD505-2E9C-101B-9397-08002B2CF9AE}" pid="3" name="KSOProductBuildVer">
    <vt:lpwstr>2052-11.1.0.12358</vt:lpwstr>
  </property>
</Properties>
</file>